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304" r:id="rId2"/>
    <p:sldId id="295" r:id="rId3"/>
    <p:sldId id="257" r:id="rId4"/>
    <p:sldId id="279" r:id="rId5"/>
    <p:sldId id="292" r:id="rId6"/>
    <p:sldId id="288" r:id="rId7"/>
    <p:sldId id="303" r:id="rId8"/>
    <p:sldId id="300" r:id="rId9"/>
    <p:sldId id="280" r:id="rId10"/>
    <p:sldId id="289" r:id="rId11"/>
    <p:sldId id="283" r:id="rId12"/>
    <p:sldId id="285" r:id="rId13"/>
    <p:sldId id="287" r:id="rId14"/>
    <p:sldId id="293" r:id="rId15"/>
    <p:sldId id="301" r:id="rId16"/>
    <p:sldId id="286" r:id="rId17"/>
    <p:sldId id="302" r:id="rId18"/>
    <p:sldId id="297" r:id="rId19"/>
  </p:sldIdLst>
  <p:sldSz cx="9144000" cy="6858000" type="screen4x3"/>
  <p:notesSz cx="6797675" cy="9928225"/>
  <p:defaultTextStyle>
    <a:defPPr>
      <a:defRPr lang="en-GB"/>
    </a:defPPr>
    <a:lvl1pPr algn="l" rtl="0" eaLnBrk="0" fontAlgn="base" hangingPunct="0">
      <a:spcBef>
        <a:spcPct val="0"/>
      </a:spcBef>
      <a:spcAft>
        <a:spcPct val="0"/>
      </a:spcAft>
      <a:defRPr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itchFamily="66" charset="0"/>
        <a:ea typeface="+mn-ea"/>
        <a:cs typeface="+mn-cs"/>
      </a:defRPr>
    </a:lvl5pPr>
    <a:lvl6pPr marL="2286000" algn="l" defTabSz="914400" rtl="0" eaLnBrk="1" latinLnBrk="0" hangingPunct="1">
      <a:defRPr kern="1200">
        <a:solidFill>
          <a:schemeClr val="tx1"/>
        </a:solidFill>
        <a:latin typeface="Comic Sans MS" pitchFamily="66" charset="0"/>
        <a:ea typeface="+mn-ea"/>
        <a:cs typeface="+mn-cs"/>
      </a:defRPr>
    </a:lvl6pPr>
    <a:lvl7pPr marL="2743200" algn="l" defTabSz="914400" rtl="0" eaLnBrk="1" latinLnBrk="0" hangingPunct="1">
      <a:defRPr kern="1200">
        <a:solidFill>
          <a:schemeClr val="tx1"/>
        </a:solidFill>
        <a:latin typeface="Comic Sans MS" pitchFamily="66" charset="0"/>
        <a:ea typeface="+mn-ea"/>
        <a:cs typeface="+mn-cs"/>
      </a:defRPr>
    </a:lvl7pPr>
    <a:lvl8pPr marL="3200400" algn="l" defTabSz="914400" rtl="0" eaLnBrk="1" latinLnBrk="0" hangingPunct="1">
      <a:defRPr kern="1200">
        <a:solidFill>
          <a:schemeClr val="tx1"/>
        </a:solidFill>
        <a:latin typeface="Comic Sans MS" pitchFamily="66" charset="0"/>
        <a:ea typeface="+mn-ea"/>
        <a:cs typeface="+mn-cs"/>
      </a:defRPr>
    </a:lvl8pPr>
    <a:lvl9pPr marL="3657600" algn="l" defTabSz="914400" rtl="0" eaLnBrk="1" latinLnBrk="0" hangingPunct="1">
      <a:defRPr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6AE87F"/>
    <a:srgbClr val="EF0F34"/>
    <a:srgbClr val="FE8104"/>
    <a:srgbClr val="BBE0E3"/>
    <a:srgbClr val="1C1C1C"/>
    <a:srgbClr val="FFFFCC"/>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0" d="100"/>
          <a:sy n="120" d="100"/>
        </p:scale>
        <p:origin x="-1290"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GB"/>
          </a:p>
        </p:txBody>
      </p:sp>
      <p:sp>
        <p:nvSpPr>
          <p:cNvPr id="1741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GB"/>
          </a:p>
        </p:txBody>
      </p:sp>
      <p:sp>
        <p:nvSpPr>
          <p:cNvPr id="17412"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GB"/>
          </a:p>
        </p:txBody>
      </p:sp>
      <p:sp>
        <p:nvSpPr>
          <p:cNvPr id="17413" name="Rectangle 5"/>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fld id="{481538FA-65F6-495D-8018-98D24EB0878C}" type="slidenum">
              <a:rPr lang="en-GB" altLang="en-US"/>
              <a:pPr/>
              <a:t>‹#›</a:t>
            </a:fld>
            <a:endParaRPr lang="en-GB" altLang="en-US"/>
          </a:p>
        </p:txBody>
      </p:sp>
    </p:spTree>
    <p:extLst>
      <p:ext uri="{BB962C8B-B14F-4D97-AF65-F5344CB8AC3E}">
        <p14:creationId xmlns:p14="http://schemas.microsoft.com/office/powerpoint/2010/main" val="3108966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DBA9082-E7C8-4145-B071-1A372A412D9F}" type="datetimeFigureOut">
              <a:rPr lang="en-GB" smtClean="0"/>
              <a:t>31/03/2017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C7DD945A-3581-439C-9A7A-05DFFAC1CDB4}" type="slidenum">
              <a:rPr lang="en-GB" smtClean="0"/>
              <a:t>‹#›</a:t>
            </a:fld>
            <a:endParaRPr lang="en-GB"/>
          </a:p>
        </p:txBody>
      </p:sp>
    </p:spTree>
    <p:extLst>
      <p:ext uri="{BB962C8B-B14F-4D97-AF65-F5344CB8AC3E}">
        <p14:creationId xmlns:p14="http://schemas.microsoft.com/office/powerpoint/2010/main" val="3844375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GB" dirty="0" smtClean="0">
                <a:latin typeface="Calibri" panose="020F0502020204030204" pitchFamily="34" charset="0"/>
              </a:rPr>
              <a:t>March 2017. Kindly contributed to </a:t>
            </a:r>
            <a:r>
              <a:rPr lang="en-US" dirty="0" smtClean="0">
                <a:solidFill>
                  <a:schemeClr val="accent2"/>
                </a:solidFill>
                <a:latin typeface="Calibri" panose="020F0502020204030204" pitchFamily="34" charset="0"/>
              </a:rPr>
              <a:t>www.skillsworkshop.org </a:t>
            </a:r>
            <a:r>
              <a:rPr lang="en-US" dirty="0" smtClean="0"/>
              <a:t>by </a:t>
            </a:r>
            <a:r>
              <a:rPr lang="en-US" dirty="0" err="1" smtClean="0"/>
              <a:t>Suz</a:t>
            </a:r>
            <a:r>
              <a:rPr lang="en-US" dirty="0" smtClean="0"/>
              <a:t> </a:t>
            </a:r>
            <a:r>
              <a:rPr lang="en-US" dirty="0" smtClean="0"/>
              <a:t>Groves</a:t>
            </a:r>
            <a:r>
              <a:rPr lang="en-GB" sz="1200" kern="1200" dirty="0" smtClean="0">
                <a:solidFill>
                  <a:schemeClr val="tx1"/>
                </a:solidFill>
                <a:effectLst/>
                <a:latin typeface="+mn-lt"/>
                <a:ea typeface="+mn-ea"/>
                <a:cs typeface="+mn-cs"/>
              </a:rPr>
              <a:t>, Lowestoft College. </a:t>
            </a:r>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Calibri" panose="020F0502020204030204" pitchFamily="34" charset="0"/>
              </a:rPr>
              <a:t>March 2017. Kindly contributed to </a:t>
            </a:r>
            <a:r>
              <a:rPr lang="en-US" dirty="0" smtClean="0">
                <a:solidFill>
                  <a:schemeClr val="accent2"/>
                </a:solidFill>
                <a:latin typeface="Calibri" panose="020F0502020204030204" pitchFamily="34" charset="0"/>
              </a:rPr>
              <a:t>www.skillsworkshop.org </a:t>
            </a:r>
            <a:r>
              <a:rPr lang="en-US" dirty="0" smtClean="0"/>
              <a:t>by </a:t>
            </a:r>
            <a:r>
              <a:rPr lang="en-US" dirty="0" err="1" smtClean="0"/>
              <a:t>Suz</a:t>
            </a:r>
            <a:r>
              <a:rPr lang="en-US" dirty="0" smtClean="0"/>
              <a:t> </a:t>
            </a:r>
            <a:r>
              <a:rPr lang="en-US" dirty="0" smtClean="0"/>
              <a:t>Groves</a:t>
            </a:r>
            <a:r>
              <a:rPr lang="en-GB" sz="1200" kern="1200" dirty="0" smtClean="0">
                <a:solidFill>
                  <a:schemeClr val="tx1"/>
                </a:solidFill>
                <a:effectLst/>
                <a:latin typeface="+mn-lt"/>
                <a:ea typeface="+mn-ea"/>
                <a:cs typeface="+mn-cs"/>
              </a:rPr>
              <a:t>, Lowestoft College. </a:t>
            </a:r>
            <a:endParaRPr lang="en-GB" dirty="0" smtClean="0"/>
          </a:p>
          <a:p>
            <a:endParaRPr lang="en-GB" dirty="0"/>
          </a:p>
        </p:txBody>
      </p:sp>
      <p:sp>
        <p:nvSpPr>
          <p:cNvPr id="4" name="Slide Number Placeholder 3"/>
          <p:cNvSpPr>
            <a:spLocks noGrp="1"/>
          </p:cNvSpPr>
          <p:nvPr>
            <p:ph type="sldNum" sz="quarter" idx="10"/>
          </p:nvPr>
        </p:nvSpPr>
        <p:spPr/>
        <p:txBody>
          <a:bodyPr/>
          <a:lstStyle/>
          <a:p>
            <a:fld id="{C7DD945A-3581-439C-9A7A-05DFFAC1CDB4}" type="slidenum">
              <a:rPr lang="en-GB" smtClean="0"/>
              <a:t>10</a:t>
            </a:fld>
            <a:endParaRPr lang="en-GB"/>
          </a:p>
        </p:txBody>
      </p:sp>
    </p:spTree>
    <p:extLst>
      <p:ext uri="{BB962C8B-B14F-4D97-AF65-F5344CB8AC3E}">
        <p14:creationId xmlns:p14="http://schemas.microsoft.com/office/powerpoint/2010/main" val="2223740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Calibri" panose="020F0502020204030204" pitchFamily="34" charset="0"/>
              </a:rPr>
              <a:t>March 2017. Kindly contributed to </a:t>
            </a:r>
            <a:r>
              <a:rPr lang="en-US" dirty="0" smtClean="0">
                <a:solidFill>
                  <a:schemeClr val="accent2"/>
                </a:solidFill>
                <a:latin typeface="Calibri" panose="020F0502020204030204" pitchFamily="34" charset="0"/>
              </a:rPr>
              <a:t>www.skillsworkshop.org </a:t>
            </a:r>
            <a:r>
              <a:rPr lang="en-US" dirty="0" smtClean="0"/>
              <a:t>by </a:t>
            </a:r>
            <a:r>
              <a:rPr lang="en-US" dirty="0" err="1" smtClean="0"/>
              <a:t>Suz</a:t>
            </a:r>
            <a:r>
              <a:rPr lang="en-US" dirty="0" smtClean="0"/>
              <a:t> </a:t>
            </a:r>
            <a:r>
              <a:rPr lang="en-US" dirty="0" smtClean="0"/>
              <a:t>Groves</a:t>
            </a:r>
            <a:r>
              <a:rPr lang="en-GB" sz="1200" kern="1200" dirty="0" smtClean="0">
                <a:solidFill>
                  <a:schemeClr val="tx1"/>
                </a:solidFill>
                <a:effectLst/>
                <a:latin typeface="+mn-lt"/>
                <a:ea typeface="+mn-ea"/>
                <a:cs typeface="+mn-cs"/>
              </a:rPr>
              <a:t>, Lowestoft College. </a:t>
            </a:r>
            <a:endParaRPr lang="en-GB" dirty="0" smtClean="0"/>
          </a:p>
          <a:p>
            <a:endParaRPr lang="en-GB" dirty="0"/>
          </a:p>
        </p:txBody>
      </p:sp>
      <p:sp>
        <p:nvSpPr>
          <p:cNvPr id="4" name="Slide Number Placeholder 3"/>
          <p:cNvSpPr>
            <a:spLocks noGrp="1"/>
          </p:cNvSpPr>
          <p:nvPr>
            <p:ph type="sldNum" sz="quarter" idx="10"/>
          </p:nvPr>
        </p:nvSpPr>
        <p:spPr/>
        <p:txBody>
          <a:bodyPr/>
          <a:lstStyle/>
          <a:p>
            <a:fld id="{C7DD945A-3581-439C-9A7A-05DFFAC1CDB4}" type="slidenum">
              <a:rPr lang="en-GB" smtClean="0"/>
              <a:t>11</a:t>
            </a:fld>
            <a:endParaRPr lang="en-GB"/>
          </a:p>
        </p:txBody>
      </p:sp>
    </p:spTree>
    <p:extLst>
      <p:ext uri="{BB962C8B-B14F-4D97-AF65-F5344CB8AC3E}">
        <p14:creationId xmlns:p14="http://schemas.microsoft.com/office/powerpoint/2010/main" val="2877430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Calibri" panose="020F0502020204030204" pitchFamily="34" charset="0"/>
              </a:rPr>
              <a:t>March 2017. Kindly contributed to </a:t>
            </a:r>
            <a:r>
              <a:rPr lang="en-US" dirty="0" smtClean="0">
                <a:solidFill>
                  <a:schemeClr val="accent2"/>
                </a:solidFill>
                <a:latin typeface="Calibri" panose="020F0502020204030204" pitchFamily="34" charset="0"/>
              </a:rPr>
              <a:t>www.skillsworkshop.org </a:t>
            </a:r>
            <a:r>
              <a:rPr lang="en-US" dirty="0" smtClean="0"/>
              <a:t>by </a:t>
            </a:r>
            <a:r>
              <a:rPr lang="en-US" dirty="0" err="1" smtClean="0"/>
              <a:t>Suz</a:t>
            </a:r>
            <a:r>
              <a:rPr lang="en-US" dirty="0" smtClean="0"/>
              <a:t> </a:t>
            </a:r>
            <a:r>
              <a:rPr lang="en-US" dirty="0" smtClean="0"/>
              <a:t>Groves</a:t>
            </a:r>
            <a:r>
              <a:rPr lang="en-GB" sz="1200" kern="1200" dirty="0" smtClean="0">
                <a:solidFill>
                  <a:schemeClr val="tx1"/>
                </a:solidFill>
                <a:effectLst/>
                <a:latin typeface="+mn-lt"/>
                <a:ea typeface="+mn-ea"/>
                <a:cs typeface="+mn-cs"/>
              </a:rPr>
              <a:t>, Lowestoft College. </a:t>
            </a:r>
            <a:endParaRPr lang="en-GB" dirty="0" smtClean="0"/>
          </a:p>
          <a:p>
            <a:endParaRPr lang="en-GB" dirty="0"/>
          </a:p>
        </p:txBody>
      </p:sp>
      <p:sp>
        <p:nvSpPr>
          <p:cNvPr id="4" name="Slide Number Placeholder 3"/>
          <p:cNvSpPr>
            <a:spLocks noGrp="1"/>
          </p:cNvSpPr>
          <p:nvPr>
            <p:ph type="sldNum" sz="quarter" idx="10"/>
          </p:nvPr>
        </p:nvSpPr>
        <p:spPr/>
        <p:txBody>
          <a:bodyPr/>
          <a:lstStyle/>
          <a:p>
            <a:fld id="{C7DD945A-3581-439C-9A7A-05DFFAC1CDB4}" type="slidenum">
              <a:rPr lang="en-GB" smtClean="0"/>
              <a:t>12</a:t>
            </a:fld>
            <a:endParaRPr lang="en-GB"/>
          </a:p>
        </p:txBody>
      </p:sp>
    </p:spTree>
    <p:extLst>
      <p:ext uri="{BB962C8B-B14F-4D97-AF65-F5344CB8AC3E}">
        <p14:creationId xmlns:p14="http://schemas.microsoft.com/office/powerpoint/2010/main" val="1960698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Calibri" panose="020F0502020204030204" pitchFamily="34" charset="0"/>
              </a:rPr>
              <a:t>March 2017. Kindly contributed to </a:t>
            </a:r>
            <a:r>
              <a:rPr lang="en-US" dirty="0" smtClean="0">
                <a:solidFill>
                  <a:schemeClr val="accent2"/>
                </a:solidFill>
                <a:latin typeface="Calibri" panose="020F0502020204030204" pitchFamily="34" charset="0"/>
              </a:rPr>
              <a:t>www.skillsworkshop.org </a:t>
            </a:r>
            <a:r>
              <a:rPr lang="en-US" dirty="0" smtClean="0"/>
              <a:t>by </a:t>
            </a:r>
            <a:r>
              <a:rPr lang="en-US" dirty="0" err="1" smtClean="0"/>
              <a:t>Suz</a:t>
            </a:r>
            <a:r>
              <a:rPr lang="en-US" dirty="0" smtClean="0"/>
              <a:t> </a:t>
            </a:r>
            <a:r>
              <a:rPr lang="en-US" dirty="0" smtClean="0"/>
              <a:t>Groves</a:t>
            </a:r>
            <a:r>
              <a:rPr lang="en-GB" sz="1200" kern="1200" dirty="0" smtClean="0">
                <a:solidFill>
                  <a:schemeClr val="tx1"/>
                </a:solidFill>
                <a:effectLst/>
                <a:latin typeface="+mn-lt"/>
                <a:ea typeface="+mn-ea"/>
                <a:cs typeface="+mn-cs"/>
              </a:rPr>
              <a:t>, Lowestoft College. </a:t>
            </a:r>
            <a:endParaRPr lang="en-GB" dirty="0" smtClean="0"/>
          </a:p>
          <a:p>
            <a:endParaRPr lang="en-GB" dirty="0"/>
          </a:p>
        </p:txBody>
      </p:sp>
      <p:sp>
        <p:nvSpPr>
          <p:cNvPr id="4" name="Slide Number Placeholder 3"/>
          <p:cNvSpPr>
            <a:spLocks noGrp="1"/>
          </p:cNvSpPr>
          <p:nvPr>
            <p:ph type="sldNum" sz="quarter" idx="10"/>
          </p:nvPr>
        </p:nvSpPr>
        <p:spPr/>
        <p:txBody>
          <a:bodyPr/>
          <a:lstStyle/>
          <a:p>
            <a:fld id="{C7DD945A-3581-439C-9A7A-05DFFAC1CDB4}" type="slidenum">
              <a:rPr lang="en-GB" smtClean="0"/>
              <a:t>13</a:t>
            </a:fld>
            <a:endParaRPr lang="en-GB"/>
          </a:p>
        </p:txBody>
      </p:sp>
    </p:spTree>
    <p:extLst>
      <p:ext uri="{BB962C8B-B14F-4D97-AF65-F5344CB8AC3E}">
        <p14:creationId xmlns:p14="http://schemas.microsoft.com/office/powerpoint/2010/main" val="1363425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Calibri" panose="020F0502020204030204" pitchFamily="34" charset="0"/>
              </a:rPr>
              <a:t>March 2017. Kindly contributed to </a:t>
            </a:r>
            <a:r>
              <a:rPr lang="en-US" dirty="0" smtClean="0">
                <a:solidFill>
                  <a:schemeClr val="accent2"/>
                </a:solidFill>
                <a:latin typeface="Calibri" panose="020F0502020204030204" pitchFamily="34" charset="0"/>
              </a:rPr>
              <a:t>www.skillsworkshop.org </a:t>
            </a:r>
            <a:r>
              <a:rPr lang="en-US" dirty="0" smtClean="0"/>
              <a:t>by </a:t>
            </a:r>
            <a:r>
              <a:rPr lang="en-US" dirty="0" err="1" smtClean="0"/>
              <a:t>Suz</a:t>
            </a:r>
            <a:r>
              <a:rPr lang="en-US" dirty="0" smtClean="0"/>
              <a:t> </a:t>
            </a:r>
            <a:r>
              <a:rPr lang="en-US" dirty="0" smtClean="0"/>
              <a:t>Groves</a:t>
            </a:r>
            <a:r>
              <a:rPr lang="en-GB" sz="1200" kern="1200" dirty="0" smtClean="0">
                <a:solidFill>
                  <a:schemeClr val="tx1"/>
                </a:solidFill>
                <a:effectLst/>
                <a:latin typeface="+mn-lt"/>
                <a:ea typeface="+mn-ea"/>
                <a:cs typeface="+mn-cs"/>
              </a:rPr>
              <a:t>, Lowestoft College. </a:t>
            </a:r>
            <a:endParaRPr lang="en-GB" dirty="0" smtClean="0"/>
          </a:p>
          <a:p>
            <a:endParaRPr lang="en-GB" dirty="0"/>
          </a:p>
        </p:txBody>
      </p:sp>
      <p:sp>
        <p:nvSpPr>
          <p:cNvPr id="4" name="Slide Number Placeholder 3"/>
          <p:cNvSpPr>
            <a:spLocks noGrp="1"/>
          </p:cNvSpPr>
          <p:nvPr>
            <p:ph type="sldNum" sz="quarter" idx="10"/>
          </p:nvPr>
        </p:nvSpPr>
        <p:spPr/>
        <p:txBody>
          <a:bodyPr/>
          <a:lstStyle/>
          <a:p>
            <a:fld id="{C7DD945A-3581-439C-9A7A-05DFFAC1CDB4}" type="slidenum">
              <a:rPr lang="en-GB" smtClean="0"/>
              <a:t>15</a:t>
            </a:fld>
            <a:endParaRPr lang="en-GB"/>
          </a:p>
        </p:txBody>
      </p:sp>
    </p:spTree>
    <p:extLst>
      <p:ext uri="{BB962C8B-B14F-4D97-AF65-F5344CB8AC3E}">
        <p14:creationId xmlns:p14="http://schemas.microsoft.com/office/powerpoint/2010/main" val="3116012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Calibri" panose="020F0502020204030204" pitchFamily="34" charset="0"/>
              </a:rPr>
              <a:t>March 2017. Kindly contributed to </a:t>
            </a:r>
            <a:r>
              <a:rPr lang="en-US" dirty="0" smtClean="0">
                <a:solidFill>
                  <a:schemeClr val="accent2"/>
                </a:solidFill>
                <a:latin typeface="Calibri" panose="020F0502020204030204" pitchFamily="34" charset="0"/>
              </a:rPr>
              <a:t>www.skillsworkshop.org </a:t>
            </a:r>
            <a:r>
              <a:rPr lang="en-US" dirty="0" smtClean="0"/>
              <a:t>by </a:t>
            </a:r>
            <a:r>
              <a:rPr lang="en-US" dirty="0" err="1" smtClean="0"/>
              <a:t>Suz</a:t>
            </a:r>
            <a:r>
              <a:rPr lang="en-US" dirty="0" smtClean="0"/>
              <a:t> </a:t>
            </a:r>
            <a:r>
              <a:rPr lang="en-US" dirty="0" smtClean="0"/>
              <a:t>Groves</a:t>
            </a:r>
            <a:r>
              <a:rPr lang="en-GB" sz="1200" kern="1200" dirty="0" smtClean="0">
                <a:solidFill>
                  <a:schemeClr val="tx1"/>
                </a:solidFill>
                <a:effectLst/>
                <a:latin typeface="+mn-lt"/>
                <a:ea typeface="+mn-ea"/>
                <a:cs typeface="+mn-cs"/>
              </a:rPr>
              <a:t>, Lowestoft College. </a:t>
            </a:r>
            <a:endParaRPr lang="en-GB" dirty="0" smtClean="0"/>
          </a:p>
          <a:p>
            <a:endParaRPr lang="en-GB" dirty="0"/>
          </a:p>
        </p:txBody>
      </p:sp>
      <p:sp>
        <p:nvSpPr>
          <p:cNvPr id="4" name="Slide Number Placeholder 3"/>
          <p:cNvSpPr>
            <a:spLocks noGrp="1"/>
          </p:cNvSpPr>
          <p:nvPr>
            <p:ph type="sldNum" sz="quarter" idx="10"/>
          </p:nvPr>
        </p:nvSpPr>
        <p:spPr/>
        <p:txBody>
          <a:bodyPr/>
          <a:lstStyle/>
          <a:p>
            <a:fld id="{C7DD945A-3581-439C-9A7A-05DFFAC1CDB4}" type="slidenum">
              <a:rPr lang="en-GB" smtClean="0"/>
              <a:t>16</a:t>
            </a:fld>
            <a:endParaRPr lang="en-GB"/>
          </a:p>
        </p:txBody>
      </p:sp>
    </p:spTree>
    <p:extLst>
      <p:ext uri="{BB962C8B-B14F-4D97-AF65-F5344CB8AC3E}">
        <p14:creationId xmlns:p14="http://schemas.microsoft.com/office/powerpoint/2010/main" val="1430889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Calibri" panose="020F0502020204030204" pitchFamily="34" charset="0"/>
              </a:rPr>
              <a:t>March 2017. Kindly contributed to </a:t>
            </a:r>
            <a:r>
              <a:rPr lang="en-US" dirty="0" smtClean="0">
                <a:solidFill>
                  <a:schemeClr val="accent2"/>
                </a:solidFill>
                <a:latin typeface="Calibri" panose="020F0502020204030204" pitchFamily="34" charset="0"/>
              </a:rPr>
              <a:t>www.skillsworkshop.org </a:t>
            </a:r>
            <a:r>
              <a:rPr lang="en-US" dirty="0" smtClean="0"/>
              <a:t>by </a:t>
            </a:r>
            <a:r>
              <a:rPr lang="en-US" dirty="0" err="1" smtClean="0"/>
              <a:t>Suz</a:t>
            </a:r>
            <a:r>
              <a:rPr lang="en-US" dirty="0" smtClean="0"/>
              <a:t> </a:t>
            </a:r>
            <a:r>
              <a:rPr lang="en-US" dirty="0" smtClean="0"/>
              <a:t>Groves</a:t>
            </a:r>
            <a:r>
              <a:rPr lang="en-GB" sz="1200" kern="1200" dirty="0" smtClean="0">
                <a:solidFill>
                  <a:schemeClr val="tx1"/>
                </a:solidFill>
                <a:effectLst/>
                <a:latin typeface="+mn-lt"/>
                <a:ea typeface="+mn-ea"/>
                <a:cs typeface="+mn-cs"/>
              </a:rPr>
              <a:t>, Lowestoft College. </a:t>
            </a:r>
            <a:endParaRPr lang="en-GB" dirty="0" smtClean="0"/>
          </a:p>
          <a:p>
            <a:endParaRPr lang="en-GB" dirty="0"/>
          </a:p>
        </p:txBody>
      </p:sp>
      <p:sp>
        <p:nvSpPr>
          <p:cNvPr id="4" name="Slide Number Placeholder 3"/>
          <p:cNvSpPr>
            <a:spLocks noGrp="1"/>
          </p:cNvSpPr>
          <p:nvPr>
            <p:ph type="sldNum" sz="quarter" idx="10"/>
          </p:nvPr>
        </p:nvSpPr>
        <p:spPr/>
        <p:txBody>
          <a:bodyPr/>
          <a:lstStyle/>
          <a:p>
            <a:fld id="{C7DD945A-3581-439C-9A7A-05DFFAC1CDB4}" type="slidenum">
              <a:rPr lang="en-GB" smtClean="0"/>
              <a:t>17</a:t>
            </a:fld>
            <a:endParaRPr lang="en-GB"/>
          </a:p>
        </p:txBody>
      </p:sp>
    </p:spTree>
    <p:extLst>
      <p:ext uri="{BB962C8B-B14F-4D97-AF65-F5344CB8AC3E}">
        <p14:creationId xmlns:p14="http://schemas.microsoft.com/office/powerpoint/2010/main" val="437149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Calibri" panose="020F0502020204030204" pitchFamily="34" charset="0"/>
              </a:rPr>
              <a:t>March 2017. Kindly contributed to </a:t>
            </a:r>
            <a:r>
              <a:rPr lang="en-US" dirty="0" smtClean="0">
                <a:solidFill>
                  <a:schemeClr val="accent2"/>
                </a:solidFill>
                <a:latin typeface="Calibri" panose="020F0502020204030204" pitchFamily="34" charset="0"/>
              </a:rPr>
              <a:t>www.skillsworkshop.org </a:t>
            </a:r>
            <a:r>
              <a:rPr lang="en-US" dirty="0" smtClean="0"/>
              <a:t>by </a:t>
            </a:r>
            <a:r>
              <a:rPr lang="en-US" dirty="0" err="1" smtClean="0"/>
              <a:t>Suz</a:t>
            </a:r>
            <a:r>
              <a:rPr lang="en-US" dirty="0" smtClean="0"/>
              <a:t> </a:t>
            </a:r>
            <a:r>
              <a:rPr lang="en-US" dirty="0" smtClean="0"/>
              <a:t>Groves</a:t>
            </a:r>
            <a:r>
              <a:rPr lang="en-GB" sz="1200" kern="1200" dirty="0" smtClean="0">
                <a:solidFill>
                  <a:schemeClr val="tx1"/>
                </a:solidFill>
                <a:effectLst/>
                <a:latin typeface="+mn-lt"/>
                <a:ea typeface="+mn-ea"/>
                <a:cs typeface="+mn-cs"/>
              </a:rPr>
              <a:t>, Lowestoft College. </a:t>
            </a:r>
            <a:endParaRPr lang="en-GB" dirty="0" smtClean="0"/>
          </a:p>
          <a:p>
            <a:endParaRPr lang="en-GB" dirty="0"/>
          </a:p>
        </p:txBody>
      </p:sp>
      <p:sp>
        <p:nvSpPr>
          <p:cNvPr id="4" name="Slide Number Placeholder 3"/>
          <p:cNvSpPr>
            <a:spLocks noGrp="1"/>
          </p:cNvSpPr>
          <p:nvPr>
            <p:ph type="sldNum" sz="quarter" idx="10"/>
          </p:nvPr>
        </p:nvSpPr>
        <p:spPr/>
        <p:txBody>
          <a:bodyPr/>
          <a:lstStyle/>
          <a:p>
            <a:fld id="{C7DD945A-3581-439C-9A7A-05DFFAC1CDB4}" type="slidenum">
              <a:rPr lang="en-GB" smtClean="0"/>
              <a:t>18</a:t>
            </a:fld>
            <a:endParaRPr lang="en-GB"/>
          </a:p>
        </p:txBody>
      </p:sp>
    </p:spTree>
    <p:extLst>
      <p:ext uri="{BB962C8B-B14F-4D97-AF65-F5344CB8AC3E}">
        <p14:creationId xmlns:p14="http://schemas.microsoft.com/office/powerpoint/2010/main" val="1580458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Calibri" panose="020F0502020204030204" pitchFamily="34" charset="0"/>
              </a:rPr>
              <a:t>March 2017. Kindly contributed to </a:t>
            </a:r>
            <a:r>
              <a:rPr lang="en-US" dirty="0" smtClean="0">
                <a:solidFill>
                  <a:schemeClr val="accent2"/>
                </a:solidFill>
                <a:latin typeface="Calibri" panose="020F0502020204030204" pitchFamily="34" charset="0"/>
              </a:rPr>
              <a:t>www.skillsworkshop.org </a:t>
            </a:r>
            <a:r>
              <a:rPr lang="en-US" dirty="0" smtClean="0"/>
              <a:t>by </a:t>
            </a:r>
            <a:r>
              <a:rPr lang="en-US" dirty="0" err="1" smtClean="0"/>
              <a:t>Suz</a:t>
            </a:r>
            <a:r>
              <a:rPr lang="en-US" dirty="0" smtClean="0"/>
              <a:t> </a:t>
            </a:r>
            <a:r>
              <a:rPr lang="en-US" dirty="0" smtClean="0"/>
              <a:t>Groves</a:t>
            </a:r>
            <a:r>
              <a:rPr lang="en-GB" sz="1200" kern="1200" dirty="0" smtClean="0">
                <a:solidFill>
                  <a:schemeClr val="tx1"/>
                </a:solidFill>
                <a:effectLst/>
                <a:latin typeface="+mn-lt"/>
                <a:ea typeface="+mn-ea"/>
                <a:cs typeface="+mn-cs"/>
              </a:rPr>
              <a:t>, Lowestoft College. </a:t>
            </a:r>
            <a:endParaRPr lang="en-GB" dirty="0" smtClean="0"/>
          </a:p>
          <a:p>
            <a:endParaRPr lang="en-GB" dirty="0"/>
          </a:p>
        </p:txBody>
      </p:sp>
      <p:sp>
        <p:nvSpPr>
          <p:cNvPr id="4" name="Slide Number Placeholder 3"/>
          <p:cNvSpPr>
            <a:spLocks noGrp="1"/>
          </p:cNvSpPr>
          <p:nvPr>
            <p:ph type="sldNum" sz="quarter" idx="10"/>
          </p:nvPr>
        </p:nvSpPr>
        <p:spPr/>
        <p:txBody>
          <a:bodyPr/>
          <a:lstStyle/>
          <a:p>
            <a:fld id="{C7DD945A-3581-439C-9A7A-05DFFAC1CDB4}" type="slidenum">
              <a:rPr lang="en-GB" smtClean="0"/>
              <a:t>2</a:t>
            </a:fld>
            <a:endParaRPr lang="en-GB"/>
          </a:p>
        </p:txBody>
      </p:sp>
    </p:spTree>
    <p:extLst>
      <p:ext uri="{BB962C8B-B14F-4D97-AF65-F5344CB8AC3E}">
        <p14:creationId xmlns:p14="http://schemas.microsoft.com/office/powerpoint/2010/main" val="2044231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Calibri" panose="020F0502020204030204" pitchFamily="34" charset="0"/>
              </a:rPr>
              <a:t>March 2017. Kindly contributed to </a:t>
            </a:r>
            <a:r>
              <a:rPr lang="en-US" dirty="0" smtClean="0">
                <a:solidFill>
                  <a:schemeClr val="accent2"/>
                </a:solidFill>
                <a:latin typeface="Calibri" panose="020F0502020204030204" pitchFamily="34" charset="0"/>
              </a:rPr>
              <a:t>www.skillsworkshop.org </a:t>
            </a:r>
            <a:r>
              <a:rPr lang="en-US" dirty="0" smtClean="0"/>
              <a:t>by </a:t>
            </a:r>
            <a:r>
              <a:rPr lang="en-US" dirty="0" err="1" smtClean="0"/>
              <a:t>Suz</a:t>
            </a:r>
            <a:r>
              <a:rPr lang="en-US" dirty="0" smtClean="0"/>
              <a:t> </a:t>
            </a:r>
            <a:r>
              <a:rPr lang="en-US" dirty="0" smtClean="0"/>
              <a:t>Groves</a:t>
            </a:r>
            <a:r>
              <a:rPr lang="en-GB" sz="1200" kern="1200" dirty="0" smtClean="0">
                <a:solidFill>
                  <a:schemeClr val="tx1"/>
                </a:solidFill>
                <a:effectLst/>
                <a:latin typeface="+mn-lt"/>
                <a:ea typeface="+mn-ea"/>
                <a:cs typeface="+mn-cs"/>
              </a:rPr>
              <a:t>, Lowestoft College. </a:t>
            </a:r>
            <a:endParaRPr lang="en-GB" dirty="0" smtClean="0"/>
          </a:p>
          <a:p>
            <a:endParaRPr lang="en-GB" dirty="0"/>
          </a:p>
        </p:txBody>
      </p:sp>
      <p:sp>
        <p:nvSpPr>
          <p:cNvPr id="4" name="Slide Number Placeholder 3"/>
          <p:cNvSpPr>
            <a:spLocks noGrp="1"/>
          </p:cNvSpPr>
          <p:nvPr>
            <p:ph type="sldNum" sz="quarter" idx="10"/>
          </p:nvPr>
        </p:nvSpPr>
        <p:spPr/>
        <p:txBody>
          <a:bodyPr/>
          <a:lstStyle/>
          <a:p>
            <a:fld id="{C7DD945A-3581-439C-9A7A-05DFFAC1CDB4}" type="slidenum">
              <a:rPr lang="en-GB" smtClean="0"/>
              <a:t>3</a:t>
            </a:fld>
            <a:endParaRPr lang="en-GB"/>
          </a:p>
        </p:txBody>
      </p:sp>
    </p:spTree>
    <p:extLst>
      <p:ext uri="{BB962C8B-B14F-4D97-AF65-F5344CB8AC3E}">
        <p14:creationId xmlns:p14="http://schemas.microsoft.com/office/powerpoint/2010/main" val="3272191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Calibri" panose="020F0502020204030204" pitchFamily="34" charset="0"/>
              </a:rPr>
              <a:t>March 2017. Kindly contributed to </a:t>
            </a:r>
            <a:r>
              <a:rPr lang="en-US" dirty="0" smtClean="0">
                <a:solidFill>
                  <a:schemeClr val="accent2"/>
                </a:solidFill>
                <a:latin typeface="Calibri" panose="020F0502020204030204" pitchFamily="34" charset="0"/>
              </a:rPr>
              <a:t>www.skillsworkshop.org </a:t>
            </a:r>
            <a:r>
              <a:rPr lang="en-US" dirty="0" smtClean="0"/>
              <a:t>by </a:t>
            </a:r>
            <a:r>
              <a:rPr lang="en-US" dirty="0" err="1" smtClean="0"/>
              <a:t>Suz</a:t>
            </a:r>
            <a:r>
              <a:rPr lang="en-US" dirty="0" smtClean="0"/>
              <a:t> </a:t>
            </a:r>
            <a:r>
              <a:rPr lang="en-US" dirty="0" smtClean="0"/>
              <a:t>Groves</a:t>
            </a:r>
            <a:r>
              <a:rPr lang="en-GB" sz="1200" kern="1200" dirty="0" smtClean="0">
                <a:solidFill>
                  <a:schemeClr val="tx1"/>
                </a:solidFill>
                <a:effectLst/>
                <a:latin typeface="+mn-lt"/>
                <a:ea typeface="+mn-ea"/>
                <a:cs typeface="+mn-cs"/>
              </a:rPr>
              <a:t>, Lowestoft College. </a:t>
            </a:r>
            <a:endParaRPr lang="en-GB" dirty="0" smtClean="0"/>
          </a:p>
          <a:p>
            <a:endParaRPr lang="en-GB" dirty="0"/>
          </a:p>
        </p:txBody>
      </p:sp>
      <p:sp>
        <p:nvSpPr>
          <p:cNvPr id="4" name="Slide Number Placeholder 3"/>
          <p:cNvSpPr>
            <a:spLocks noGrp="1"/>
          </p:cNvSpPr>
          <p:nvPr>
            <p:ph type="sldNum" sz="quarter" idx="10"/>
          </p:nvPr>
        </p:nvSpPr>
        <p:spPr/>
        <p:txBody>
          <a:bodyPr/>
          <a:lstStyle/>
          <a:p>
            <a:fld id="{C7DD945A-3581-439C-9A7A-05DFFAC1CDB4}" type="slidenum">
              <a:rPr lang="en-GB" smtClean="0"/>
              <a:t>4</a:t>
            </a:fld>
            <a:endParaRPr lang="en-GB"/>
          </a:p>
        </p:txBody>
      </p:sp>
    </p:spTree>
    <p:extLst>
      <p:ext uri="{BB962C8B-B14F-4D97-AF65-F5344CB8AC3E}">
        <p14:creationId xmlns:p14="http://schemas.microsoft.com/office/powerpoint/2010/main" val="2247121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Calibri" panose="020F0502020204030204" pitchFamily="34" charset="0"/>
              </a:rPr>
              <a:t>March 2017. Kindly contributed to </a:t>
            </a:r>
            <a:r>
              <a:rPr lang="en-US" dirty="0" smtClean="0">
                <a:solidFill>
                  <a:schemeClr val="accent2"/>
                </a:solidFill>
                <a:latin typeface="Calibri" panose="020F0502020204030204" pitchFamily="34" charset="0"/>
              </a:rPr>
              <a:t>www.skillsworkshop.org </a:t>
            </a:r>
            <a:r>
              <a:rPr lang="en-US" dirty="0" smtClean="0"/>
              <a:t>by </a:t>
            </a:r>
            <a:r>
              <a:rPr lang="en-US" dirty="0" err="1" smtClean="0"/>
              <a:t>Suz</a:t>
            </a:r>
            <a:r>
              <a:rPr lang="en-US" dirty="0" smtClean="0"/>
              <a:t> </a:t>
            </a:r>
            <a:r>
              <a:rPr lang="en-US" dirty="0" smtClean="0"/>
              <a:t>Groves</a:t>
            </a:r>
            <a:r>
              <a:rPr lang="en-GB" sz="1200" kern="1200" dirty="0" smtClean="0">
                <a:solidFill>
                  <a:schemeClr val="tx1"/>
                </a:solidFill>
                <a:effectLst/>
                <a:latin typeface="+mn-lt"/>
                <a:ea typeface="+mn-ea"/>
                <a:cs typeface="+mn-cs"/>
              </a:rPr>
              <a:t>, Lowestoft College. </a:t>
            </a:r>
            <a:endParaRPr lang="en-GB" dirty="0" smtClean="0"/>
          </a:p>
          <a:p>
            <a:endParaRPr lang="en-GB" dirty="0"/>
          </a:p>
        </p:txBody>
      </p:sp>
      <p:sp>
        <p:nvSpPr>
          <p:cNvPr id="4" name="Slide Number Placeholder 3"/>
          <p:cNvSpPr>
            <a:spLocks noGrp="1"/>
          </p:cNvSpPr>
          <p:nvPr>
            <p:ph type="sldNum" sz="quarter" idx="10"/>
          </p:nvPr>
        </p:nvSpPr>
        <p:spPr/>
        <p:txBody>
          <a:bodyPr/>
          <a:lstStyle/>
          <a:p>
            <a:fld id="{C7DD945A-3581-439C-9A7A-05DFFAC1CDB4}" type="slidenum">
              <a:rPr lang="en-GB" smtClean="0"/>
              <a:t>5</a:t>
            </a:fld>
            <a:endParaRPr lang="en-GB"/>
          </a:p>
        </p:txBody>
      </p:sp>
    </p:spTree>
    <p:extLst>
      <p:ext uri="{BB962C8B-B14F-4D97-AF65-F5344CB8AC3E}">
        <p14:creationId xmlns:p14="http://schemas.microsoft.com/office/powerpoint/2010/main" val="279306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Calibri" panose="020F0502020204030204" pitchFamily="34" charset="0"/>
              </a:rPr>
              <a:t>March 2017. Kindly contributed to </a:t>
            </a:r>
            <a:r>
              <a:rPr lang="en-US" dirty="0" smtClean="0">
                <a:solidFill>
                  <a:schemeClr val="accent2"/>
                </a:solidFill>
                <a:latin typeface="Calibri" panose="020F0502020204030204" pitchFamily="34" charset="0"/>
              </a:rPr>
              <a:t>www.skillsworkshop.org </a:t>
            </a:r>
            <a:r>
              <a:rPr lang="en-US" dirty="0" smtClean="0"/>
              <a:t>by </a:t>
            </a:r>
            <a:r>
              <a:rPr lang="en-US" dirty="0" err="1" smtClean="0"/>
              <a:t>Suz</a:t>
            </a:r>
            <a:r>
              <a:rPr lang="en-US" dirty="0" smtClean="0"/>
              <a:t> </a:t>
            </a:r>
            <a:r>
              <a:rPr lang="en-US" dirty="0" smtClean="0"/>
              <a:t>Groves</a:t>
            </a:r>
            <a:r>
              <a:rPr lang="en-GB" sz="1200" kern="1200" dirty="0" smtClean="0">
                <a:solidFill>
                  <a:schemeClr val="tx1"/>
                </a:solidFill>
                <a:effectLst/>
                <a:latin typeface="+mn-lt"/>
                <a:ea typeface="+mn-ea"/>
                <a:cs typeface="+mn-cs"/>
              </a:rPr>
              <a:t>, Lowestoft College. </a:t>
            </a:r>
            <a:endParaRPr lang="en-GB" dirty="0" smtClean="0"/>
          </a:p>
          <a:p>
            <a:endParaRPr lang="en-GB" dirty="0"/>
          </a:p>
        </p:txBody>
      </p:sp>
      <p:sp>
        <p:nvSpPr>
          <p:cNvPr id="4" name="Slide Number Placeholder 3"/>
          <p:cNvSpPr>
            <a:spLocks noGrp="1"/>
          </p:cNvSpPr>
          <p:nvPr>
            <p:ph type="sldNum" sz="quarter" idx="10"/>
          </p:nvPr>
        </p:nvSpPr>
        <p:spPr/>
        <p:txBody>
          <a:bodyPr/>
          <a:lstStyle/>
          <a:p>
            <a:fld id="{C7DD945A-3581-439C-9A7A-05DFFAC1CDB4}" type="slidenum">
              <a:rPr lang="en-GB" smtClean="0"/>
              <a:t>6</a:t>
            </a:fld>
            <a:endParaRPr lang="en-GB"/>
          </a:p>
        </p:txBody>
      </p:sp>
    </p:spTree>
    <p:extLst>
      <p:ext uri="{BB962C8B-B14F-4D97-AF65-F5344CB8AC3E}">
        <p14:creationId xmlns:p14="http://schemas.microsoft.com/office/powerpoint/2010/main" val="848133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Calibri" panose="020F0502020204030204" pitchFamily="34" charset="0"/>
              </a:rPr>
              <a:t>March 2017. Kindly contributed to </a:t>
            </a:r>
            <a:r>
              <a:rPr lang="en-US" dirty="0" smtClean="0">
                <a:solidFill>
                  <a:schemeClr val="accent2"/>
                </a:solidFill>
                <a:latin typeface="Calibri" panose="020F0502020204030204" pitchFamily="34" charset="0"/>
              </a:rPr>
              <a:t>www.skillsworkshop.org </a:t>
            </a:r>
            <a:r>
              <a:rPr lang="en-US" dirty="0" smtClean="0"/>
              <a:t>by </a:t>
            </a:r>
            <a:r>
              <a:rPr lang="en-US" dirty="0" err="1" smtClean="0"/>
              <a:t>Suz</a:t>
            </a:r>
            <a:r>
              <a:rPr lang="en-US" dirty="0" smtClean="0"/>
              <a:t> </a:t>
            </a:r>
            <a:r>
              <a:rPr lang="en-US" dirty="0" smtClean="0"/>
              <a:t>Groves</a:t>
            </a:r>
            <a:r>
              <a:rPr lang="en-GB" sz="1200" kern="1200" dirty="0" smtClean="0">
                <a:solidFill>
                  <a:schemeClr val="tx1"/>
                </a:solidFill>
                <a:effectLst/>
                <a:latin typeface="+mn-lt"/>
                <a:ea typeface="+mn-ea"/>
                <a:cs typeface="+mn-cs"/>
              </a:rPr>
              <a:t>, Lowestoft College. </a:t>
            </a:r>
            <a:endParaRPr lang="en-GB" dirty="0" smtClean="0"/>
          </a:p>
          <a:p>
            <a:endParaRPr lang="en-GB" dirty="0"/>
          </a:p>
        </p:txBody>
      </p:sp>
      <p:sp>
        <p:nvSpPr>
          <p:cNvPr id="4" name="Slide Number Placeholder 3"/>
          <p:cNvSpPr>
            <a:spLocks noGrp="1"/>
          </p:cNvSpPr>
          <p:nvPr>
            <p:ph type="sldNum" sz="quarter" idx="10"/>
          </p:nvPr>
        </p:nvSpPr>
        <p:spPr/>
        <p:txBody>
          <a:bodyPr/>
          <a:lstStyle/>
          <a:p>
            <a:fld id="{C7DD945A-3581-439C-9A7A-05DFFAC1CDB4}" type="slidenum">
              <a:rPr lang="en-GB" smtClean="0"/>
              <a:t>7</a:t>
            </a:fld>
            <a:endParaRPr lang="en-GB"/>
          </a:p>
        </p:txBody>
      </p:sp>
    </p:spTree>
    <p:extLst>
      <p:ext uri="{BB962C8B-B14F-4D97-AF65-F5344CB8AC3E}">
        <p14:creationId xmlns:p14="http://schemas.microsoft.com/office/powerpoint/2010/main" val="1997904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Calibri" panose="020F0502020204030204" pitchFamily="34" charset="0"/>
              </a:rPr>
              <a:t>March 2017. Kindly contributed to </a:t>
            </a:r>
            <a:r>
              <a:rPr lang="en-US" dirty="0" smtClean="0">
                <a:solidFill>
                  <a:schemeClr val="accent2"/>
                </a:solidFill>
                <a:latin typeface="Calibri" panose="020F0502020204030204" pitchFamily="34" charset="0"/>
              </a:rPr>
              <a:t>www.skillsworkshop.org </a:t>
            </a:r>
            <a:r>
              <a:rPr lang="en-US" dirty="0" smtClean="0"/>
              <a:t>by </a:t>
            </a:r>
            <a:r>
              <a:rPr lang="en-US" dirty="0" err="1" smtClean="0"/>
              <a:t>Suz</a:t>
            </a:r>
            <a:r>
              <a:rPr lang="en-US" dirty="0" smtClean="0"/>
              <a:t> </a:t>
            </a:r>
            <a:r>
              <a:rPr lang="en-US" dirty="0" smtClean="0"/>
              <a:t>Groves</a:t>
            </a:r>
            <a:r>
              <a:rPr lang="en-GB" sz="1200" kern="1200" dirty="0" smtClean="0">
                <a:solidFill>
                  <a:schemeClr val="tx1"/>
                </a:solidFill>
                <a:effectLst/>
                <a:latin typeface="+mn-lt"/>
                <a:ea typeface="+mn-ea"/>
                <a:cs typeface="+mn-cs"/>
              </a:rPr>
              <a:t>, Lowestoft College. </a:t>
            </a:r>
            <a:endParaRPr lang="en-GB" dirty="0" smtClean="0"/>
          </a:p>
          <a:p>
            <a:endParaRPr lang="en-GB" dirty="0"/>
          </a:p>
        </p:txBody>
      </p:sp>
      <p:sp>
        <p:nvSpPr>
          <p:cNvPr id="4" name="Slide Number Placeholder 3"/>
          <p:cNvSpPr>
            <a:spLocks noGrp="1"/>
          </p:cNvSpPr>
          <p:nvPr>
            <p:ph type="sldNum" sz="quarter" idx="10"/>
          </p:nvPr>
        </p:nvSpPr>
        <p:spPr/>
        <p:txBody>
          <a:bodyPr/>
          <a:lstStyle/>
          <a:p>
            <a:fld id="{C7DD945A-3581-439C-9A7A-05DFFAC1CDB4}" type="slidenum">
              <a:rPr lang="en-GB" smtClean="0"/>
              <a:t>8</a:t>
            </a:fld>
            <a:endParaRPr lang="en-GB"/>
          </a:p>
        </p:txBody>
      </p:sp>
    </p:spTree>
    <p:extLst>
      <p:ext uri="{BB962C8B-B14F-4D97-AF65-F5344CB8AC3E}">
        <p14:creationId xmlns:p14="http://schemas.microsoft.com/office/powerpoint/2010/main" val="2547442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Calibri" panose="020F0502020204030204" pitchFamily="34" charset="0"/>
              </a:rPr>
              <a:t>March 2017. Kindly contributed to </a:t>
            </a:r>
            <a:r>
              <a:rPr lang="en-US" dirty="0" smtClean="0">
                <a:solidFill>
                  <a:schemeClr val="accent2"/>
                </a:solidFill>
                <a:latin typeface="Calibri" panose="020F0502020204030204" pitchFamily="34" charset="0"/>
              </a:rPr>
              <a:t>www.skillsworkshop.org </a:t>
            </a:r>
            <a:r>
              <a:rPr lang="en-US" dirty="0" smtClean="0"/>
              <a:t>by </a:t>
            </a:r>
            <a:r>
              <a:rPr lang="en-US" dirty="0" err="1" smtClean="0"/>
              <a:t>Suz</a:t>
            </a:r>
            <a:r>
              <a:rPr lang="en-US" dirty="0" smtClean="0"/>
              <a:t> </a:t>
            </a:r>
            <a:r>
              <a:rPr lang="en-US" dirty="0" smtClean="0"/>
              <a:t>Groves</a:t>
            </a:r>
            <a:r>
              <a:rPr lang="en-GB" sz="1200" kern="1200" dirty="0" smtClean="0">
                <a:solidFill>
                  <a:schemeClr val="tx1"/>
                </a:solidFill>
                <a:effectLst/>
                <a:latin typeface="+mn-lt"/>
                <a:ea typeface="+mn-ea"/>
                <a:cs typeface="+mn-cs"/>
              </a:rPr>
              <a:t>, Lowestoft College. </a:t>
            </a:r>
            <a:endParaRPr lang="en-GB" dirty="0" smtClean="0"/>
          </a:p>
          <a:p>
            <a:endParaRPr lang="en-GB" dirty="0"/>
          </a:p>
        </p:txBody>
      </p:sp>
      <p:sp>
        <p:nvSpPr>
          <p:cNvPr id="4" name="Slide Number Placeholder 3"/>
          <p:cNvSpPr>
            <a:spLocks noGrp="1"/>
          </p:cNvSpPr>
          <p:nvPr>
            <p:ph type="sldNum" sz="quarter" idx="10"/>
          </p:nvPr>
        </p:nvSpPr>
        <p:spPr/>
        <p:txBody>
          <a:bodyPr/>
          <a:lstStyle/>
          <a:p>
            <a:fld id="{C7DD945A-3581-439C-9A7A-05DFFAC1CDB4}" type="slidenum">
              <a:rPr lang="en-GB" smtClean="0"/>
              <a:t>9</a:t>
            </a:fld>
            <a:endParaRPr lang="en-GB"/>
          </a:p>
        </p:txBody>
      </p:sp>
    </p:spTree>
    <p:extLst>
      <p:ext uri="{BB962C8B-B14F-4D97-AF65-F5344CB8AC3E}">
        <p14:creationId xmlns:p14="http://schemas.microsoft.com/office/powerpoint/2010/main" val="1351992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DE4B971A-8034-463B-BCC2-8F635445E918}" type="slidenum">
              <a:rPr lang="en-GB" altLang="en-US"/>
              <a:pPr/>
              <a:t>‹#›</a:t>
            </a:fld>
            <a:endParaRPr lang="en-GB" altLang="en-US"/>
          </a:p>
        </p:txBody>
      </p:sp>
    </p:spTree>
    <p:extLst>
      <p:ext uri="{BB962C8B-B14F-4D97-AF65-F5344CB8AC3E}">
        <p14:creationId xmlns:p14="http://schemas.microsoft.com/office/powerpoint/2010/main" val="577745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CAE85C36-0E1C-4642-A1E8-B8584D3C8FFD}" type="slidenum">
              <a:rPr lang="en-GB" altLang="en-US"/>
              <a:pPr/>
              <a:t>‹#›</a:t>
            </a:fld>
            <a:endParaRPr lang="en-GB" altLang="en-US"/>
          </a:p>
        </p:txBody>
      </p:sp>
    </p:spTree>
    <p:extLst>
      <p:ext uri="{BB962C8B-B14F-4D97-AF65-F5344CB8AC3E}">
        <p14:creationId xmlns:p14="http://schemas.microsoft.com/office/powerpoint/2010/main" val="3396511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331E12BB-F5D9-4577-895F-F6D39AEF7660}" type="slidenum">
              <a:rPr lang="en-GB" altLang="en-US"/>
              <a:pPr/>
              <a:t>‹#›</a:t>
            </a:fld>
            <a:endParaRPr lang="en-GB" altLang="en-US"/>
          </a:p>
        </p:txBody>
      </p:sp>
    </p:spTree>
    <p:extLst>
      <p:ext uri="{BB962C8B-B14F-4D97-AF65-F5344CB8AC3E}">
        <p14:creationId xmlns:p14="http://schemas.microsoft.com/office/powerpoint/2010/main" val="2322071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C2FF39EE-29DC-4903-ACF2-4F4E59ECE8CA}" type="slidenum">
              <a:rPr lang="en-GB" altLang="en-US"/>
              <a:pPr/>
              <a:t>‹#›</a:t>
            </a:fld>
            <a:endParaRPr lang="en-GB" altLang="en-US"/>
          </a:p>
        </p:txBody>
      </p:sp>
    </p:spTree>
    <p:extLst>
      <p:ext uri="{BB962C8B-B14F-4D97-AF65-F5344CB8AC3E}">
        <p14:creationId xmlns:p14="http://schemas.microsoft.com/office/powerpoint/2010/main" val="1696917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B9A4CCDA-809E-46E8-9536-7CE3630FA32E}" type="slidenum">
              <a:rPr lang="en-GB" altLang="en-US"/>
              <a:pPr/>
              <a:t>‹#›</a:t>
            </a:fld>
            <a:endParaRPr lang="en-GB" altLang="en-US"/>
          </a:p>
        </p:txBody>
      </p:sp>
    </p:spTree>
    <p:extLst>
      <p:ext uri="{BB962C8B-B14F-4D97-AF65-F5344CB8AC3E}">
        <p14:creationId xmlns:p14="http://schemas.microsoft.com/office/powerpoint/2010/main" val="4107870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597F36F4-EA99-4C1B-885D-23D8FFB12E29}" type="slidenum">
              <a:rPr lang="en-GB" altLang="en-US"/>
              <a:pPr/>
              <a:t>‹#›</a:t>
            </a:fld>
            <a:endParaRPr lang="en-GB" altLang="en-US"/>
          </a:p>
        </p:txBody>
      </p:sp>
    </p:spTree>
    <p:extLst>
      <p:ext uri="{BB962C8B-B14F-4D97-AF65-F5344CB8AC3E}">
        <p14:creationId xmlns:p14="http://schemas.microsoft.com/office/powerpoint/2010/main" val="2125205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300B4843-349E-4449-8418-FD3EC055F9DB}" type="slidenum">
              <a:rPr lang="en-GB" altLang="en-US"/>
              <a:pPr/>
              <a:t>‹#›</a:t>
            </a:fld>
            <a:endParaRPr lang="en-GB" altLang="en-US"/>
          </a:p>
        </p:txBody>
      </p:sp>
    </p:spTree>
    <p:extLst>
      <p:ext uri="{BB962C8B-B14F-4D97-AF65-F5344CB8AC3E}">
        <p14:creationId xmlns:p14="http://schemas.microsoft.com/office/powerpoint/2010/main" val="3092949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18DCE939-3953-4DC3-908E-158E6B0BA993}" type="slidenum">
              <a:rPr lang="en-GB" altLang="en-US"/>
              <a:pPr/>
              <a:t>‹#›</a:t>
            </a:fld>
            <a:endParaRPr lang="en-GB" altLang="en-US"/>
          </a:p>
        </p:txBody>
      </p:sp>
    </p:spTree>
    <p:extLst>
      <p:ext uri="{BB962C8B-B14F-4D97-AF65-F5344CB8AC3E}">
        <p14:creationId xmlns:p14="http://schemas.microsoft.com/office/powerpoint/2010/main" val="2313919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fld id="{2BE221E8-9690-410D-8E81-5E4568F1F22B}" type="slidenum">
              <a:rPr lang="en-GB" altLang="en-US"/>
              <a:pPr/>
              <a:t>‹#›</a:t>
            </a:fld>
            <a:endParaRPr lang="en-GB" altLang="en-US"/>
          </a:p>
        </p:txBody>
      </p:sp>
    </p:spTree>
    <p:extLst>
      <p:ext uri="{BB962C8B-B14F-4D97-AF65-F5344CB8AC3E}">
        <p14:creationId xmlns:p14="http://schemas.microsoft.com/office/powerpoint/2010/main" val="3515528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D75A9503-10D4-4983-A991-CD45062907CE}" type="slidenum">
              <a:rPr lang="en-GB" altLang="en-US"/>
              <a:pPr/>
              <a:t>‹#›</a:t>
            </a:fld>
            <a:endParaRPr lang="en-GB" altLang="en-US"/>
          </a:p>
        </p:txBody>
      </p:sp>
    </p:spTree>
    <p:extLst>
      <p:ext uri="{BB962C8B-B14F-4D97-AF65-F5344CB8AC3E}">
        <p14:creationId xmlns:p14="http://schemas.microsoft.com/office/powerpoint/2010/main" val="4141733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fld id="{36E1C1E5-3556-4D22-AF47-14855DC41643}" type="slidenum">
              <a:rPr lang="en-GB" altLang="en-US"/>
              <a:pPr/>
              <a:t>‹#›</a:t>
            </a:fld>
            <a:endParaRPr lang="en-GB" altLang="en-US"/>
          </a:p>
        </p:txBody>
      </p:sp>
    </p:spTree>
    <p:extLst>
      <p:ext uri="{BB962C8B-B14F-4D97-AF65-F5344CB8AC3E}">
        <p14:creationId xmlns:p14="http://schemas.microsoft.com/office/powerpoint/2010/main" val="3428312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D992B248-492D-4821-9AEA-F37E743DC42A}" type="slidenum">
              <a:rPr lang="en-GB" altLang="en-US"/>
              <a:pPr/>
              <a:t>‹#›</a:t>
            </a:fld>
            <a:endParaRPr lang="en-GB" altLang="en-US"/>
          </a:p>
        </p:txBody>
      </p:sp>
    </p:spTree>
    <p:extLst>
      <p:ext uri="{BB962C8B-B14F-4D97-AF65-F5344CB8AC3E}">
        <p14:creationId xmlns:p14="http://schemas.microsoft.com/office/powerpoint/2010/main" val="3992150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EAD262BE-6830-4FB5-85DA-F358B5F27454}" type="slidenum">
              <a:rPr lang="en-GB" altLang="en-US"/>
              <a:pPr/>
              <a:t>‹#›</a:t>
            </a:fld>
            <a:endParaRPr lang="en-GB" altLang="en-US"/>
          </a:p>
        </p:txBody>
      </p:sp>
    </p:spTree>
    <p:extLst>
      <p:ext uri="{BB962C8B-B14F-4D97-AF65-F5344CB8AC3E}">
        <p14:creationId xmlns:p14="http://schemas.microsoft.com/office/powerpoint/2010/main" val="815792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itchFamily="34" charset="0"/>
              </a:defRPr>
            </a:lvl1pPr>
          </a:lstStyle>
          <a:p>
            <a:fld id="{A0EB9F78-D721-4D11-901C-C8418E870928}"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killsworkshop.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skillsworkshop.org/"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539552" y="692696"/>
            <a:ext cx="6400188" cy="716047"/>
          </a:xfrm>
        </p:spPr>
        <p:txBody>
          <a:bodyPr>
            <a:normAutofit/>
          </a:bodyPr>
          <a:lstStyle/>
          <a:p>
            <a:pPr eaLnBrk="1" hangingPunct="1"/>
            <a:r>
              <a:rPr lang="en-GB" sz="4000" b="1" dirty="0" smtClean="0">
                <a:latin typeface="Century Gothic" panose="020B0502020202020204" pitchFamily="34" charset="0"/>
              </a:rPr>
              <a:t>Writing for Impact</a:t>
            </a:r>
          </a:p>
        </p:txBody>
      </p:sp>
      <p:sp>
        <p:nvSpPr>
          <p:cNvPr id="13315" name="Rectangle 2"/>
          <p:cNvSpPr>
            <a:spLocks noChangeArrowheads="1"/>
          </p:cNvSpPr>
          <p:nvPr/>
        </p:nvSpPr>
        <p:spPr bwMode="auto">
          <a:xfrm>
            <a:off x="427040" y="4119566"/>
            <a:ext cx="8434386"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000000"/>
              </a:solidFill>
            </a:endParaRPr>
          </a:p>
        </p:txBody>
      </p:sp>
      <p:pic>
        <p:nvPicPr>
          <p:cNvPr id="13316" name="Picture 1" descr="Description: swlog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7364" y="548680"/>
            <a:ext cx="1773237"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16"/>
          <p:cNvSpPr>
            <a:spLocks noChangeArrowheads="1"/>
          </p:cNvSpPr>
          <p:nvPr/>
        </p:nvSpPr>
        <p:spPr bwMode="auto">
          <a:xfrm>
            <a:off x="581094" y="3789326"/>
            <a:ext cx="8126275" cy="2592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b="1" dirty="0">
                <a:solidFill>
                  <a:srgbClr val="000000"/>
                </a:solidFill>
                <a:latin typeface="Calibri" pitchFamily="34" charset="0"/>
              </a:rPr>
              <a:t>GCSE </a:t>
            </a:r>
            <a:r>
              <a:rPr lang="en-GB" sz="1200" b="1" dirty="0" smtClean="0">
                <a:solidFill>
                  <a:srgbClr val="000000"/>
                </a:solidFill>
                <a:latin typeface="Calibri" pitchFamily="34" charset="0"/>
              </a:rPr>
              <a:t>English Writing</a:t>
            </a:r>
          </a:p>
          <a:p>
            <a:r>
              <a:rPr lang="en-GB" sz="1200" b="1" dirty="0" smtClean="0">
                <a:solidFill>
                  <a:srgbClr val="000000"/>
                </a:solidFill>
                <a:latin typeface="Calibri" pitchFamily="34" charset="0"/>
              </a:rPr>
              <a:t>AO5</a:t>
            </a:r>
            <a:r>
              <a:rPr lang="en-GB" sz="1200" dirty="0" smtClean="0">
                <a:solidFill>
                  <a:srgbClr val="000000"/>
                </a:solidFill>
                <a:latin typeface="Calibri" pitchFamily="34" charset="0"/>
              </a:rPr>
              <a:t> Communicate </a:t>
            </a:r>
            <a:r>
              <a:rPr lang="en-GB" sz="1200" dirty="0">
                <a:solidFill>
                  <a:srgbClr val="000000"/>
                </a:solidFill>
                <a:latin typeface="Calibri" pitchFamily="34" charset="0"/>
              </a:rPr>
              <a:t>clearly, effectively and </a:t>
            </a:r>
            <a:r>
              <a:rPr lang="en-GB" sz="1200" dirty="0" smtClean="0">
                <a:solidFill>
                  <a:srgbClr val="000000"/>
                </a:solidFill>
                <a:latin typeface="Calibri" pitchFamily="34" charset="0"/>
              </a:rPr>
              <a:t>imaginatively, selecting </a:t>
            </a:r>
            <a:r>
              <a:rPr lang="en-GB" sz="1200" dirty="0">
                <a:solidFill>
                  <a:srgbClr val="000000"/>
                </a:solidFill>
                <a:latin typeface="Calibri" pitchFamily="34" charset="0"/>
              </a:rPr>
              <a:t>and adapting tone, style and register </a:t>
            </a:r>
            <a:r>
              <a:rPr lang="en-GB" sz="1200" dirty="0" smtClean="0">
                <a:solidFill>
                  <a:srgbClr val="000000"/>
                </a:solidFill>
                <a:latin typeface="Calibri" pitchFamily="34" charset="0"/>
              </a:rPr>
              <a:t>for different </a:t>
            </a:r>
            <a:r>
              <a:rPr lang="en-GB" sz="1200" dirty="0">
                <a:solidFill>
                  <a:srgbClr val="000000"/>
                </a:solidFill>
                <a:latin typeface="Calibri" pitchFamily="34" charset="0"/>
              </a:rPr>
              <a:t>forms, purposes and </a:t>
            </a:r>
            <a:r>
              <a:rPr lang="en-GB" sz="1200" dirty="0" smtClean="0">
                <a:solidFill>
                  <a:srgbClr val="000000"/>
                </a:solidFill>
                <a:latin typeface="Calibri" pitchFamily="34" charset="0"/>
              </a:rPr>
              <a:t>audiences</a:t>
            </a:r>
          </a:p>
          <a:p>
            <a:r>
              <a:rPr lang="en-GB" sz="1200" dirty="0" smtClean="0">
                <a:solidFill>
                  <a:srgbClr val="000000"/>
                </a:solidFill>
                <a:latin typeface="Calibri" pitchFamily="34" charset="0"/>
              </a:rPr>
              <a:t>Organise </a:t>
            </a:r>
            <a:r>
              <a:rPr lang="en-GB" sz="1200" dirty="0">
                <a:solidFill>
                  <a:srgbClr val="000000"/>
                </a:solidFill>
                <a:latin typeface="Calibri" pitchFamily="34" charset="0"/>
              </a:rPr>
              <a:t>information and ideas, using structural </a:t>
            </a:r>
            <a:r>
              <a:rPr lang="en-GB" sz="1200" dirty="0" smtClean="0">
                <a:solidFill>
                  <a:srgbClr val="000000"/>
                </a:solidFill>
                <a:latin typeface="Calibri" pitchFamily="34" charset="0"/>
              </a:rPr>
              <a:t>and grammatical </a:t>
            </a:r>
            <a:r>
              <a:rPr lang="en-GB" sz="1200" dirty="0">
                <a:solidFill>
                  <a:srgbClr val="000000"/>
                </a:solidFill>
                <a:latin typeface="Calibri" pitchFamily="34" charset="0"/>
              </a:rPr>
              <a:t>features to support coherence </a:t>
            </a:r>
            <a:r>
              <a:rPr lang="en-GB" sz="1200" dirty="0" smtClean="0">
                <a:solidFill>
                  <a:srgbClr val="000000"/>
                </a:solidFill>
                <a:latin typeface="Calibri" pitchFamily="34" charset="0"/>
              </a:rPr>
              <a:t>and cohesion </a:t>
            </a:r>
            <a:r>
              <a:rPr lang="en-GB" sz="1200" dirty="0">
                <a:solidFill>
                  <a:srgbClr val="000000"/>
                </a:solidFill>
                <a:latin typeface="Calibri" pitchFamily="34" charset="0"/>
              </a:rPr>
              <a:t>of texts</a:t>
            </a:r>
          </a:p>
          <a:p>
            <a:r>
              <a:rPr lang="en-GB" sz="1200" b="1" dirty="0" smtClean="0">
                <a:solidFill>
                  <a:srgbClr val="000000"/>
                </a:solidFill>
                <a:latin typeface="Calibri" pitchFamily="34" charset="0"/>
              </a:rPr>
              <a:t>AO6</a:t>
            </a:r>
            <a:r>
              <a:rPr lang="en-GB" sz="1200" dirty="0" smtClean="0">
                <a:solidFill>
                  <a:srgbClr val="000000"/>
                </a:solidFill>
                <a:latin typeface="Calibri" pitchFamily="34" charset="0"/>
              </a:rPr>
              <a:t> </a:t>
            </a:r>
            <a:r>
              <a:rPr lang="en-GB" sz="1200" dirty="0">
                <a:solidFill>
                  <a:srgbClr val="000000"/>
                </a:solidFill>
                <a:latin typeface="Calibri" pitchFamily="34" charset="0"/>
              </a:rPr>
              <a:t>Candidates must use a range of vocabulary </a:t>
            </a:r>
            <a:r>
              <a:rPr lang="en-GB" sz="1200" dirty="0" smtClean="0">
                <a:solidFill>
                  <a:srgbClr val="000000"/>
                </a:solidFill>
                <a:latin typeface="Calibri" pitchFamily="34" charset="0"/>
              </a:rPr>
              <a:t>and sentence </a:t>
            </a:r>
            <a:r>
              <a:rPr lang="en-GB" sz="1200" dirty="0">
                <a:solidFill>
                  <a:srgbClr val="000000"/>
                </a:solidFill>
                <a:latin typeface="Calibri" pitchFamily="34" charset="0"/>
              </a:rPr>
              <a:t>structures for clarity, purpose and effect, </a:t>
            </a:r>
            <a:r>
              <a:rPr lang="en-GB" sz="1200" dirty="0" smtClean="0">
                <a:solidFill>
                  <a:srgbClr val="000000"/>
                </a:solidFill>
                <a:latin typeface="Calibri" pitchFamily="34" charset="0"/>
              </a:rPr>
              <a:t>with accurate </a:t>
            </a:r>
            <a:r>
              <a:rPr lang="en-GB" sz="1200" dirty="0">
                <a:solidFill>
                  <a:srgbClr val="000000"/>
                </a:solidFill>
                <a:latin typeface="Calibri" pitchFamily="34" charset="0"/>
              </a:rPr>
              <a:t>spelling and </a:t>
            </a:r>
            <a:r>
              <a:rPr lang="en-GB" sz="1200" dirty="0" smtClean="0">
                <a:solidFill>
                  <a:srgbClr val="000000"/>
                </a:solidFill>
                <a:latin typeface="Calibri" pitchFamily="34" charset="0"/>
              </a:rPr>
              <a:t>punctuation</a:t>
            </a:r>
          </a:p>
          <a:p>
            <a:r>
              <a:rPr lang="en-GB" sz="1200" b="1" dirty="0" smtClean="0">
                <a:solidFill>
                  <a:srgbClr val="000000"/>
                </a:solidFill>
                <a:latin typeface="Calibri" pitchFamily="34" charset="0"/>
              </a:rPr>
              <a:t>Functional English Writing</a:t>
            </a:r>
          </a:p>
          <a:p>
            <a:r>
              <a:rPr lang="en-GB" sz="1200" i="1" dirty="0" smtClean="0">
                <a:solidFill>
                  <a:srgbClr val="000000"/>
                </a:solidFill>
                <a:latin typeface="Calibri" pitchFamily="34" charset="0"/>
              </a:rPr>
              <a:t>Functional English does not assess descriptive (fiction) writing. However, planning and drafting, </a:t>
            </a:r>
            <a:r>
              <a:rPr lang="en-GB" sz="1200" i="1" dirty="0">
                <a:solidFill>
                  <a:srgbClr val="000000"/>
                </a:solidFill>
                <a:latin typeface="Calibri" pitchFamily="34" charset="0"/>
              </a:rPr>
              <a:t>audience and </a:t>
            </a:r>
            <a:r>
              <a:rPr lang="en-GB" sz="1200" i="1" dirty="0" smtClean="0">
                <a:solidFill>
                  <a:srgbClr val="000000"/>
                </a:solidFill>
                <a:latin typeface="Calibri" pitchFamily="34" charset="0"/>
              </a:rPr>
              <a:t>purpose, and the consideration of language devices covered in this resource (&amp; the accompanying PDF) are all relevant to Functional Skills. </a:t>
            </a:r>
          </a:p>
          <a:p>
            <a:pPr>
              <a:spcAft>
                <a:spcPts val="0"/>
              </a:spcAft>
            </a:pPr>
            <a:r>
              <a:rPr lang="en-GB" sz="1200" b="1" dirty="0" smtClean="0">
                <a:solidFill>
                  <a:srgbClr val="000000"/>
                </a:solidFill>
                <a:latin typeface="Calibri"/>
                <a:cs typeface="Arial"/>
              </a:rPr>
              <a:t>L2</a:t>
            </a:r>
            <a:r>
              <a:rPr lang="en-GB" sz="1200" dirty="0">
                <a:solidFill>
                  <a:srgbClr val="000000"/>
                </a:solidFill>
                <a:latin typeface="Calibri"/>
                <a:cs typeface="Arial"/>
              </a:rPr>
              <a:t>:  </a:t>
            </a:r>
            <a:r>
              <a:rPr lang="en-GB" sz="1200" dirty="0">
                <a:latin typeface="Calibri" panose="020F0502020204030204" pitchFamily="34" charset="0"/>
                <a:ea typeface="Times New Roman"/>
                <a:cs typeface="Calibri" panose="020F0502020204030204" pitchFamily="34" charset="0"/>
              </a:rPr>
              <a:t>Present information/ideas concisely, logically, and persuasively </a:t>
            </a:r>
          </a:p>
          <a:p>
            <a:pPr>
              <a:spcAft>
                <a:spcPts val="0"/>
              </a:spcAft>
            </a:pPr>
            <a:r>
              <a:rPr lang="en-GB" sz="1200" dirty="0">
                <a:latin typeface="Calibri" panose="020F0502020204030204" pitchFamily="34" charset="0"/>
                <a:ea typeface="Times New Roman"/>
                <a:cs typeface="Calibri" panose="020F0502020204030204" pitchFamily="34" charset="0"/>
              </a:rPr>
              <a:t>       Use a range of writing styles for different purposes </a:t>
            </a:r>
            <a:endParaRPr lang="en-GB" sz="1200" dirty="0" smtClean="0">
              <a:latin typeface="Calibri" panose="020F0502020204030204" pitchFamily="34" charset="0"/>
              <a:ea typeface="Times New Roman"/>
              <a:cs typeface="Calibri" panose="020F0502020204030204" pitchFamily="34" charset="0"/>
            </a:endParaRPr>
          </a:p>
          <a:p>
            <a:pPr>
              <a:spcAft>
                <a:spcPts val="0"/>
              </a:spcAft>
            </a:pPr>
            <a:r>
              <a:rPr lang="en-GB" sz="1200" dirty="0">
                <a:latin typeface="Calibri" panose="020F0502020204030204" pitchFamily="34" charset="0"/>
                <a:ea typeface="Times New Roman"/>
                <a:cs typeface="Calibri" panose="020F0502020204030204" pitchFamily="34" charset="0"/>
              </a:rPr>
              <a:t> </a:t>
            </a:r>
            <a:r>
              <a:rPr lang="en-GB" sz="1200" dirty="0" smtClean="0">
                <a:latin typeface="Calibri" panose="020F0502020204030204" pitchFamily="34" charset="0"/>
                <a:ea typeface="Times New Roman"/>
                <a:cs typeface="Calibri" panose="020F0502020204030204" pitchFamily="34" charset="0"/>
              </a:rPr>
              <a:t>      Punctuate </a:t>
            </a:r>
            <a:r>
              <a:rPr lang="en-GB" sz="1200" dirty="0">
                <a:latin typeface="Calibri" panose="020F0502020204030204" pitchFamily="34" charset="0"/>
                <a:ea typeface="Times New Roman"/>
                <a:cs typeface="Calibri" panose="020F0502020204030204" pitchFamily="34" charset="0"/>
              </a:rPr>
              <a:t>written text using commas, apostrophes and inverted commas accurately </a:t>
            </a:r>
            <a:endParaRPr lang="en-GB" sz="1200" dirty="0" smtClean="0">
              <a:latin typeface="Calibri" panose="020F0502020204030204" pitchFamily="34" charset="0"/>
              <a:ea typeface="Times New Roman"/>
              <a:cs typeface="Calibri" panose="020F0502020204030204" pitchFamily="34" charset="0"/>
            </a:endParaRPr>
          </a:p>
          <a:p>
            <a:pPr>
              <a:spcAft>
                <a:spcPts val="0"/>
              </a:spcAft>
            </a:pPr>
            <a:r>
              <a:rPr lang="en-GB" sz="1200" dirty="0" smtClean="0">
                <a:latin typeface="Calibri" panose="020F0502020204030204" pitchFamily="34" charset="0"/>
                <a:ea typeface="Times New Roman"/>
                <a:cs typeface="Calibri" panose="020F0502020204030204" pitchFamily="34" charset="0"/>
              </a:rPr>
              <a:t>       Ensure </a:t>
            </a:r>
            <a:r>
              <a:rPr lang="en-GB" sz="1200" dirty="0">
                <a:latin typeface="Calibri" panose="020F0502020204030204" pitchFamily="34" charset="0"/>
                <a:ea typeface="Times New Roman"/>
                <a:cs typeface="Calibri" panose="020F0502020204030204" pitchFamily="34" charset="0"/>
              </a:rPr>
              <a:t>written work is fit for purpose and audience, with accurate spelling and grammar that supports clear meaning</a:t>
            </a:r>
          </a:p>
          <a:p>
            <a:endParaRPr lang="en-GB" sz="1200" b="1" dirty="0" smtClean="0">
              <a:solidFill>
                <a:srgbClr val="000000"/>
              </a:solidFill>
              <a:latin typeface="Calibri" pitchFamily="34" charset="0"/>
            </a:endParaRPr>
          </a:p>
        </p:txBody>
      </p:sp>
      <p:sp>
        <p:nvSpPr>
          <p:cNvPr id="8" name="Freeform 7"/>
          <p:cNvSpPr/>
          <p:nvPr/>
        </p:nvSpPr>
        <p:spPr>
          <a:xfrm>
            <a:off x="462452" y="1844824"/>
            <a:ext cx="8363561" cy="1656184"/>
          </a:xfrm>
          <a:custGeom>
            <a:avLst/>
            <a:gdLst>
              <a:gd name="connsiteX0" fmla="*/ 0 w 8434289"/>
              <a:gd name="connsiteY0" fmla="*/ 209142 h 1254825"/>
              <a:gd name="connsiteX1" fmla="*/ 209142 w 8434289"/>
              <a:gd name="connsiteY1" fmla="*/ 0 h 1254825"/>
              <a:gd name="connsiteX2" fmla="*/ 8225147 w 8434289"/>
              <a:gd name="connsiteY2" fmla="*/ 0 h 1254825"/>
              <a:gd name="connsiteX3" fmla="*/ 8434289 w 8434289"/>
              <a:gd name="connsiteY3" fmla="*/ 209142 h 1254825"/>
              <a:gd name="connsiteX4" fmla="*/ 8434289 w 8434289"/>
              <a:gd name="connsiteY4" fmla="*/ 1045683 h 1254825"/>
              <a:gd name="connsiteX5" fmla="*/ 8225147 w 8434289"/>
              <a:gd name="connsiteY5" fmla="*/ 1254825 h 1254825"/>
              <a:gd name="connsiteX6" fmla="*/ 209142 w 8434289"/>
              <a:gd name="connsiteY6" fmla="*/ 1254825 h 1254825"/>
              <a:gd name="connsiteX7" fmla="*/ 0 w 8434289"/>
              <a:gd name="connsiteY7" fmla="*/ 1045683 h 1254825"/>
              <a:gd name="connsiteX8" fmla="*/ 0 w 8434289"/>
              <a:gd name="connsiteY8" fmla="*/ 209142 h 125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34289" h="1254825">
                <a:moveTo>
                  <a:pt x="0" y="209142"/>
                </a:moveTo>
                <a:cubicBezTo>
                  <a:pt x="0" y="93636"/>
                  <a:pt x="93636" y="0"/>
                  <a:pt x="209142" y="0"/>
                </a:cubicBezTo>
                <a:lnTo>
                  <a:pt x="8225147" y="0"/>
                </a:lnTo>
                <a:cubicBezTo>
                  <a:pt x="8340653" y="0"/>
                  <a:pt x="8434289" y="93636"/>
                  <a:pt x="8434289" y="209142"/>
                </a:cubicBezTo>
                <a:lnTo>
                  <a:pt x="8434289" y="1045683"/>
                </a:lnTo>
                <a:cubicBezTo>
                  <a:pt x="8434289" y="1161189"/>
                  <a:pt x="8340653" y="1254825"/>
                  <a:pt x="8225147" y="1254825"/>
                </a:cubicBezTo>
                <a:lnTo>
                  <a:pt x="209142" y="1254825"/>
                </a:lnTo>
                <a:cubicBezTo>
                  <a:pt x="93636" y="1254825"/>
                  <a:pt x="0" y="1161189"/>
                  <a:pt x="0" y="1045683"/>
                </a:cubicBezTo>
                <a:lnTo>
                  <a:pt x="0" y="209142"/>
                </a:lnTo>
                <a:close/>
              </a:path>
            </a:pathLst>
          </a:custGeom>
          <a:gradFill flip="none" rotWithShape="1">
            <a:gsLst>
              <a:gs pos="0">
                <a:schemeClr val="accent2">
                  <a:lumMod val="60000"/>
                  <a:lumOff val="40000"/>
                </a:schemeClr>
              </a:gs>
              <a:gs pos="31000">
                <a:schemeClr val="accent1">
                  <a:lumMod val="40000"/>
                  <a:lumOff val="60000"/>
                </a:schemeClr>
              </a:gs>
              <a:gs pos="73000">
                <a:schemeClr val="accent1">
                  <a:lumMod val="60000"/>
                  <a:lumOff val="40000"/>
                </a:schemeClr>
              </a:gs>
              <a:gs pos="100000">
                <a:schemeClr val="tx2">
                  <a:lumMod val="20000"/>
                  <a:lumOff val="80000"/>
                </a:schemeClr>
              </a:gs>
            </a:gsLst>
            <a:lin ang="2700000" scaled="1"/>
            <a:tileRect/>
          </a:gra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txBody>
          <a:bodyPr lIns="198416" tIns="198416" rIns="198416" bIns="198416" spcCol="1270" anchor="ctr"/>
          <a:lstStyle/>
          <a:p>
            <a:pPr>
              <a:defRPr/>
            </a:pPr>
            <a:r>
              <a:rPr lang="en-GB" dirty="0" smtClean="0">
                <a:solidFill>
                  <a:prstClr val="black"/>
                </a:solidFill>
                <a:latin typeface="Century Gothic" panose="020B0502020202020204" pitchFamily="34" charset="0"/>
              </a:rPr>
              <a:t>March 2017. </a:t>
            </a:r>
            <a:r>
              <a:rPr lang="en-GB" dirty="0">
                <a:solidFill>
                  <a:prstClr val="black"/>
                </a:solidFill>
                <a:latin typeface="Century Gothic" panose="020B0502020202020204" pitchFamily="34" charset="0"/>
              </a:rPr>
              <a:t>Kindly contributed </a:t>
            </a:r>
            <a:r>
              <a:rPr lang="en-GB" dirty="0" smtClean="0">
                <a:solidFill>
                  <a:prstClr val="black"/>
                </a:solidFill>
                <a:latin typeface="Century Gothic" panose="020B0502020202020204" pitchFamily="34" charset="0"/>
              </a:rPr>
              <a:t>by </a:t>
            </a:r>
            <a:r>
              <a:rPr lang="en-GB" dirty="0" err="1" smtClean="0">
                <a:solidFill>
                  <a:prstClr val="black"/>
                </a:solidFill>
                <a:latin typeface="Century Gothic" panose="020B0502020202020204" pitchFamily="34" charset="0"/>
              </a:rPr>
              <a:t>Suz</a:t>
            </a:r>
            <a:r>
              <a:rPr lang="en-GB" dirty="0" smtClean="0">
                <a:solidFill>
                  <a:prstClr val="black"/>
                </a:solidFill>
                <a:latin typeface="Century Gothic" panose="020B0502020202020204" pitchFamily="34" charset="0"/>
              </a:rPr>
              <a:t> </a:t>
            </a:r>
            <a:r>
              <a:rPr lang="en-GB" dirty="0" smtClean="0">
                <a:solidFill>
                  <a:prstClr val="black"/>
                </a:solidFill>
                <a:latin typeface="Century Gothic" panose="020B0502020202020204" pitchFamily="34" charset="0"/>
              </a:rPr>
              <a:t>Groves, Lowestoft College. </a:t>
            </a:r>
          </a:p>
          <a:p>
            <a:pPr>
              <a:defRPr/>
            </a:pPr>
            <a:endParaRPr lang="en-GB" dirty="0">
              <a:solidFill>
                <a:prstClr val="black"/>
              </a:solidFill>
              <a:latin typeface="Century Gothic" panose="020B0502020202020204" pitchFamily="34" charset="0"/>
            </a:endParaRPr>
          </a:p>
          <a:p>
            <a:pPr>
              <a:defRPr/>
            </a:pPr>
            <a:r>
              <a:rPr lang="en-GB" dirty="0" smtClean="0">
                <a:solidFill>
                  <a:prstClr val="black"/>
                </a:solidFill>
                <a:latin typeface="Century Gothic" panose="020B0502020202020204" pitchFamily="34" charset="0"/>
              </a:rPr>
              <a:t>Search </a:t>
            </a:r>
            <a:r>
              <a:rPr lang="en-GB" dirty="0">
                <a:solidFill>
                  <a:prstClr val="black"/>
                </a:solidFill>
                <a:latin typeface="Century Gothic" panose="020B0502020202020204" pitchFamily="34" charset="0"/>
              </a:rPr>
              <a:t>for </a:t>
            </a:r>
            <a:r>
              <a:rPr lang="en-GB" dirty="0" err="1" smtClean="0">
                <a:solidFill>
                  <a:prstClr val="black"/>
                </a:solidFill>
                <a:latin typeface="Century Gothic" panose="020B0502020202020204" pitchFamily="34" charset="0"/>
              </a:rPr>
              <a:t>Suz</a:t>
            </a:r>
            <a:r>
              <a:rPr lang="en-GB" dirty="0" smtClean="0">
                <a:solidFill>
                  <a:prstClr val="black"/>
                </a:solidFill>
                <a:latin typeface="Century Gothic" panose="020B0502020202020204" pitchFamily="34" charset="0"/>
              </a:rPr>
              <a:t> </a:t>
            </a:r>
            <a:r>
              <a:rPr lang="en-GB" dirty="0">
                <a:solidFill>
                  <a:prstClr val="black"/>
                </a:solidFill>
                <a:latin typeface="Century Gothic" panose="020B0502020202020204" pitchFamily="34" charset="0"/>
              </a:rPr>
              <a:t>on </a:t>
            </a:r>
            <a:r>
              <a:rPr lang="en-GB" dirty="0">
                <a:solidFill>
                  <a:prstClr val="black"/>
                </a:solidFill>
                <a:latin typeface="Century Gothic" panose="020B0502020202020204" pitchFamily="34" charset="0"/>
                <a:hlinkClick r:id="rId5"/>
              </a:rPr>
              <a:t>www.skillsworkshop.org</a:t>
            </a:r>
            <a:r>
              <a:rPr lang="en-GB" dirty="0">
                <a:solidFill>
                  <a:prstClr val="black"/>
                </a:solidFill>
                <a:latin typeface="Century Gothic" panose="020B0502020202020204" pitchFamily="34" charset="0"/>
              </a:rPr>
              <a:t> </a:t>
            </a:r>
            <a:r>
              <a:rPr lang="en-GB" dirty="0" smtClean="0">
                <a:solidFill>
                  <a:prstClr val="black"/>
                </a:solidFill>
                <a:latin typeface="Century Gothic" panose="020B0502020202020204" pitchFamily="34" charset="0"/>
              </a:rPr>
              <a:t> and visit the download page for this resource to find related PDF and Word files and curriculum links.</a:t>
            </a:r>
            <a:endParaRPr lang="en-GB"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130166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4" name="Oval 4"/>
          <p:cNvSpPr>
            <a:spLocks noChangeArrowheads="1"/>
          </p:cNvSpPr>
          <p:nvPr/>
        </p:nvSpPr>
        <p:spPr bwMode="auto">
          <a:xfrm>
            <a:off x="1835150" y="1916113"/>
            <a:ext cx="5761038" cy="3024187"/>
          </a:xfrm>
          <a:prstGeom prst="ellipse">
            <a:avLst/>
          </a:prstGeom>
          <a:solidFill>
            <a:srgbClr val="C0C0C0"/>
          </a:solidFill>
          <a:ln w="9525">
            <a:solidFill>
              <a:schemeClr val="tx1"/>
            </a:solidFill>
            <a:round/>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GB" altLang="en-US" sz="3600">
                <a:solidFill>
                  <a:schemeClr val="bg1"/>
                </a:solidFill>
                <a:latin typeface="Comic Sans MS" pitchFamily="66" charset="0"/>
              </a:rPr>
              <a:t>Writing to </a:t>
            </a:r>
            <a:r>
              <a:rPr lang="en-GB" altLang="en-US" sz="3600" b="1" u="sng">
                <a:solidFill>
                  <a:schemeClr val="bg1"/>
                </a:solidFill>
                <a:latin typeface="Comic Sans MS" pitchFamily="66" charset="0"/>
              </a:rPr>
              <a:t>describe</a:t>
            </a:r>
          </a:p>
        </p:txBody>
      </p:sp>
      <p:sp>
        <p:nvSpPr>
          <p:cNvPr id="10243" name="Text Box 5"/>
          <p:cNvSpPr txBox="1">
            <a:spLocks noChangeArrowheads="1"/>
          </p:cNvSpPr>
          <p:nvPr/>
        </p:nvSpPr>
        <p:spPr bwMode="auto">
          <a:xfrm>
            <a:off x="0" y="260350"/>
            <a:ext cx="9144000" cy="178435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defRPr/>
            </a:pPr>
            <a:r>
              <a:rPr lang="en-GB" altLang="en-US" sz="4000" dirty="0" smtClean="0">
                <a:solidFill>
                  <a:srgbClr val="FE8104"/>
                </a:solidFill>
                <a:latin typeface="Comic Sans MS" panose="030F0702030302020204" pitchFamily="66" charset="0"/>
              </a:rPr>
              <a:t>We need a plan!</a:t>
            </a:r>
          </a:p>
          <a:p>
            <a:pPr algn="ctr" eaLnBrk="1" hangingPunct="1">
              <a:spcBef>
                <a:spcPct val="50000"/>
              </a:spcBef>
              <a:buFontTx/>
              <a:buNone/>
              <a:defRPr/>
            </a:pPr>
            <a:r>
              <a:rPr lang="en-GB" altLang="en-US" sz="2000" dirty="0" smtClean="0">
                <a:solidFill>
                  <a:srgbClr val="FE8104"/>
                </a:solidFill>
                <a:latin typeface="Comic Sans MS" panose="030F0702030302020204" pitchFamily="66" charset="0"/>
              </a:rPr>
              <a:t>You can put together a quick plan for your writing by making notes or lists, a flow chart or doing a spider gram to map your ideas.</a:t>
            </a:r>
            <a:r>
              <a:rPr lang="en-GB" altLang="en-US" sz="4000" dirty="0" smtClean="0">
                <a:solidFill>
                  <a:srgbClr val="FE8104"/>
                </a:solidFill>
                <a:latin typeface="Comic Sans MS" panose="030F0702030302020204" pitchFamily="66" charset="0"/>
              </a:rPr>
              <a:t> </a:t>
            </a:r>
          </a:p>
        </p:txBody>
      </p:sp>
      <p:pic>
        <p:nvPicPr>
          <p:cNvPr id="1126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3450" y="2085975"/>
            <a:ext cx="235267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5763" y="4271963"/>
            <a:ext cx="2898775"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56288" y="4972050"/>
            <a:ext cx="26670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65475" y="2044700"/>
            <a:ext cx="2828925"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38188" y="2344738"/>
            <a:ext cx="250507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04"/>
                                        </p:tgtEl>
                                        <p:attrNameLst>
                                          <p:attrName>style.visibility</p:attrName>
                                        </p:attrNameLst>
                                      </p:cBhvr>
                                      <p:to>
                                        <p:strVal val="visible"/>
                                      </p:to>
                                    </p:set>
                                    <p:animEffect transition="in" filter="fade">
                                      <p:cBhvr>
                                        <p:cTn id="7" dur="2000"/>
                                        <p:tgtEl>
                                          <p:spTgt spid="153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C1C1C"/>
        </a:solidFill>
        <a:effectLst/>
      </p:bgPr>
    </p:bg>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0"/>
            <a:ext cx="6840537" cy="617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5"/>
          <p:cNvSpPr>
            <a:spLocks noChangeArrowheads="1"/>
          </p:cNvSpPr>
          <p:nvPr/>
        </p:nvSpPr>
        <p:spPr bwMode="auto">
          <a:xfrm>
            <a:off x="0" y="0"/>
            <a:ext cx="2771775" cy="4221163"/>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GB" altLang="en-US" sz="2400" b="1" u="sng" dirty="0" smtClean="0">
                <a:solidFill>
                  <a:schemeClr val="bg1"/>
                </a:solidFill>
                <a:latin typeface="+mj-lt"/>
              </a:rPr>
              <a:t>Now its your turn!</a:t>
            </a:r>
          </a:p>
          <a:p>
            <a:pPr eaLnBrk="1" hangingPunct="1">
              <a:spcBef>
                <a:spcPct val="0"/>
              </a:spcBef>
              <a:buFontTx/>
              <a:buNone/>
              <a:defRPr/>
            </a:pPr>
            <a:endParaRPr lang="en-GB" altLang="en-US" sz="2400" b="1" dirty="0" smtClean="0">
              <a:solidFill>
                <a:schemeClr val="bg1"/>
              </a:solidFill>
              <a:latin typeface="+mj-lt"/>
            </a:endParaRPr>
          </a:p>
          <a:p>
            <a:pPr eaLnBrk="1" hangingPunct="1">
              <a:spcBef>
                <a:spcPct val="0"/>
              </a:spcBef>
              <a:buFontTx/>
              <a:buNone/>
              <a:defRPr/>
            </a:pPr>
            <a:r>
              <a:rPr lang="en-GB" altLang="en-US" sz="2400" b="1" dirty="0" smtClean="0">
                <a:solidFill>
                  <a:schemeClr val="bg1"/>
                </a:solidFill>
                <a:latin typeface="+mj-lt"/>
              </a:rPr>
              <a:t>How does this </a:t>
            </a:r>
          </a:p>
          <a:p>
            <a:pPr eaLnBrk="1" hangingPunct="1">
              <a:spcBef>
                <a:spcPct val="0"/>
              </a:spcBef>
              <a:buFontTx/>
              <a:buNone/>
              <a:defRPr/>
            </a:pPr>
            <a:r>
              <a:rPr lang="en-GB" altLang="en-US" sz="2400" b="1" dirty="0" smtClean="0">
                <a:solidFill>
                  <a:schemeClr val="bg1"/>
                </a:solidFill>
                <a:latin typeface="+mj-lt"/>
              </a:rPr>
              <a:t>woman feel?</a:t>
            </a:r>
          </a:p>
          <a:p>
            <a:pPr eaLnBrk="1" hangingPunct="1">
              <a:spcBef>
                <a:spcPct val="0"/>
              </a:spcBef>
              <a:buFontTx/>
              <a:buNone/>
              <a:defRPr/>
            </a:pPr>
            <a:endParaRPr lang="en-GB" altLang="en-US" sz="2400" b="1" dirty="0" smtClean="0">
              <a:solidFill>
                <a:schemeClr val="bg1"/>
              </a:solidFill>
              <a:latin typeface="+mj-lt"/>
            </a:endParaRPr>
          </a:p>
          <a:p>
            <a:pPr eaLnBrk="1" hangingPunct="1">
              <a:spcBef>
                <a:spcPct val="0"/>
              </a:spcBef>
              <a:buFontTx/>
              <a:buNone/>
              <a:defRPr/>
            </a:pPr>
            <a:r>
              <a:rPr lang="en-GB" altLang="en-US" sz="2400" b="1" dirty="0" smtClean="0">
                <a:solidFill>
                  <a:schemeClr val="bg1"/>
                </a:solidFill>
                <a:latin typeface="+mj-lt"/>
              </a:rPr>
              <a:t>Why does she </a:t>
            </a:r>
          </a:p>
          <a:p>
            <a:pPr eaLnBrk="1" hangingPunct="1">
              <a:spcBef>
                <a:spcPct val="0"/>
              </a:spcBef>
              <a:buFontTx/>
              <a:buNone/>
              <a:defRPr/>
            </a:pPr>
            <a:r>
              <a:rPr lang="en-GB" altLang="en-US" sz="2400" b="1" dirty="0" smtClean="0">
                <a:solidFill>
                  <a:schemeClr val="bg1"/>
                </a:solidFill>
                <a:latin typeface="+mj-lt"/>
              </a:rPr>
              <a:t>feel this way?</a:t>
            </a:r>
          </a:p>
          <a:p>
            <a:pPr eaLnBrk="1" hangingPunct="1">
              <a:spcBef>
                <a:spcPct val="0"/>
              </a:spcBef>
              <a:buFontTx/>
              <a:buNone/>
              <a:defRPr/>
            </a:pPr>
            <a:endParaRPr lang="en-GB" altLang="en-US" sz="2400" b="1" dirty="0" smtClean="0">
              <a:solidFill>
                <a:schemeClr val="bg1"/>
              </a:solidFill>
              <a:latin typeface="+mj-lt"/>
            </a:endParaRPr>
          </a:p>
          <a:p>
            <a:pPr eaLnBrk="1" hangingPunct="1">
              <a:spcBef>
                <a:spcPct val="0"/>
              </a:spcBef>
              <a:buFontTx/>
              <a:buNone/>
              <a:defRPr/>
            </a:pPr>
            <a:r>
              <a:rPr lang="en-GB" altLang="en-US" sz="2400" b="1" dirty="0" smtClean="0">
                <a:solidFill>
                  <a:schemeClr val="bg1"/>
                </a:solidFill>
                <a:latin typeface="+mj-lt"/>
              </a:rPr>
              <a:t>Where has she </a:t>
            </a:r>
          </a:p>
          <a:p>
            <a:pPr eaLnBrk="1" hangingPunct="1">
              <a:spcBef>
                <a:spcPct val="0"/>
              </a:spcBef>
              <a:buFontTx/>
              <a:buNone/>
              <a:defRPr/>
            </a:pPr>
            <a:r>
              <a:rPr lang="en-GB" altLang="en-US" sz="2400" b="1" dirty="0" smtClean="0">
                <a:solidFill>
                  <a:schemeClr val="bg1"/>
                </a:solidFill>
                <a:latin typeface="+mj-lt"/>
              </a:rPr>
              <a:t>come from?</a:t>
            </a:r>
          </a:p>
          <a:p>
            <a:pPr eaLnBrk="1" hangingPunct="1">
              <a:spcBef>
                <a:spcPct val="0"/>
              </a:spcBef>
              <a:buFontTx/>
              <a:buNone/>
              <a:defRPr/>
            </a:pPr>
            <a:endParaRPr lang="en-GB" altLang="en-US" sz="2400" b="1" dirty="0" smtClean="0">
              <a:solidFill>
                <a:schemeClr val="bg1"/>
              </a:solidFill>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C1C1C"/>
        </a:solidFill>
        <a:effectLst/>
      </p:bgPr>
    </p:bg>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0"/>
            <a:ext cx="75961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5"/>
          <p:cNvSpPr txBox="1">
            <a:spLocks noChangeArrowheads="1"/>
          </p:cNvSpPr>
          <p:nvPr/>
        </p:nvSpPr>
        <p:spPr bwMode="auto">
          <a:xfrm>
            <a:off x="323850" y="0"/>
            <a:ext cx="316865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defRPr/>
            </a:pPr>
            <a:r>
              <a:rPr lang="en-GB" altLang="en-US" sz="2400" u="sng" dirty="0" smtClean="0">
                <a:solidFill>
                  <a:schemeClr val="bg1"/>
                </a:solidFill>
                <a:latin typeface="+mj-lt"/>
              </a:rPr>
              <a:t>Make a plan!</a:t>
            </a:r>
          </a:p>
          <a:p>
            <a:pPr eaLnBrk="1" hangingPunct="1">
              <a:spcBef>
                <a:spcPct val="50000"/>
              </a:spcBef>
              <a:buFontTx/>
              <a:buNone/>
              <a:defRPr/>
            </a:pPr>
            <a:r>
              <a:rPr lang="en-GB" altLang="en-US" sz="2400" dirty="0" smtClean="0">
                <a:solidFill>
                  <a:schemeClr val="bg1"/>
                </a:solidFill>
                <a:latin typeface="+mj-lt"/>
              </a:rPr>
              <a:t>Look at the picture of the Lady you have been given and in your groups choose a method of planning your writing. </a:t>
            </a:r>
          </a:p>
          <a:p>
            <a:pPr eaLnBrk="1" hangingPunct="1">
              <a:spcBef>
                <a:spcPct val="50000"/>
              </a:spcBef>
              <a:buFontTx/>
              <a:buNone/>
              <a:defRPr/>
            </a:pPr>
            <a:r>
              <a:rPr lang="en-GB" altLang="en-US" sz="2400" dirty="0" smtClean="0">
                <a:solidFill>
                  <a:schemeClr val="bg1"/>
                </a:solidFill>
                <a:latin typeface="+mj-lt"/>
              </a:rPr>
              <a:t>Answer the questions on your hand-out. You have 3 or 4 minutes to complete your plan.</a:t>
            </a:r>
          </a:p>
          <a:p>
            <a:pPr eaLnBrk="1" hangingPunct="1">
              <a:spcBef>
                <a:spcPct val="50000"/>
              </a:spcBef>
              <a:buFontTx/>
              <a:buNone/>
              <a:defRPr/>
            </a:pPr>
            <a:endParaRPr lang="en-GB" altLang="en-US" sz="2400" dirty="0" smtClean="0">
              <a:solidFill>
                <a:schemeClr val="bg1"/>
              </a:solidFill>
              <a:latin typeface="Comic Sans MS" panose="030F0702030302020204" pitchFamily="66" charset="0"/>
            </a:endParaRPr>
          </a:p>
          <a:p>
            <a:pPr eaLnBrk="1" hangingPunct="1">
              <a:spcBef>
                <a:spcPct val="50000"/>
              </a:spcBef>
              <a:buFontTx/>
              <a:buNone/>
              <a:defRPr/>
            </a:pPr>
            <a:r>
              <a:rPr lang="en-GB" altLang="en-US" sz="2400" dirty="0" smtClean="0">
                <a:solidFill>
                  <a:schemeClr val="bg1"/>
                </a:solidFill>
                <a:latin typeface="Comic Sans MS" panose="030F0702030302020204" pitchFamily="66"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8313" y="981075"/>
            <a:ext cx="8229600" cy="161925"/>
          </a:xfrm>
        </p:spPr>
        <p:txBody>
          <a:bodyPr/>
          <a:lstStyle/>
          <a:p>
            <a:pPr eaLnBrk="1" hangingPunct="1"/>
            <a:r>
              <a:rPr lang="en-GB" altLang="en-US" sz="2800" smtClean="0">
                <a:latin typeface="Comic Sans MS" pitchFamily="66" charset="0"/>
              </a:rPr>
              <a:t>Give this lady a character profile and make some notes to help plan your writing.</a:t>
            </a:r>
            <a:r>
              <a:rPr lang="en-GB" altLang="en-US" smtClean="0">
                <a:latin typeface="Comic Sans MS" pitchFamily="66" charset="0"/>
              </a:rPr>
              <a:t/>
            </a:r>
            <a:br>
              <a:rPr lang="en-GB" altLang="en-US" smtClean="0">
                <a:latin typeface="Comic Sans MS" pitchFamily="66" charset="0"/>
              </a:rPr>
            </a:br>
            <a:endParaRPr lang="en-GB" altLang="en-US" smtClean="0">
              <a:latin typeface="Comic Sans MS" pitchFamily="66" charset="0"/>
            </a:endParaRPr>
          </a:p>
        </p:txBody>
      </p:sp>
      <p:sp>
        <p:nvSpPr>
          <p:cNvPr id="151555" name="Rectangle 3"/>
          <p:cNvSpPr>
            <a:spLocks noGrp="1" noChangeArrowheads="1"/>
          </p:cNvSpPr>
          <p:nvPr>
            <p:ph type="body" idx="1"/>
          </p:nvPr>
        </p:nvSpPr>
        <p:spPr>
          <a:xfrm>
            <a:off x="468313" y="1484313"/>
            <a:ext cx="8229600" cy="5113337"/>
          </a:xfrm>
          <a:solidFill>
            <a:schemeClr val="accent1"/>
          </a:solidFill>
        </p:spPr>
        <p:txBody>
          <a:bodyPr/>
          <a:lstStyle/>
          <a:p>
            <a:pPr eaLnBrk="1" hangingPunct="1">
              <a:lnSpc>
                <a:spcPct val="80000"/>
              </a:lnSpc>
              <a:defRPr/>
            </a:pPr>
            <a:r>
              <a:rPr lang="en-GB" altLang="en-US" dirty="0" smtClean="0">
                <a:latin typeface="Comic Sans MS" panose="030F0702030302020204" pitchFamily="66" charset="0"/>
              </a:rPr>
              <a:t>Think about these questions:</a:t>
            </a:r>
          </a:p>
          <a:p>
            <a:pPr lvl="1" eaLnBrk="1" hangingPunct="1">
              <a:lnSpc>
                <a:spcPct val="80000"/>
              </a:lnSpc>
              <a:defRPr/>
            </a:pPr>
            <a:r>
              <a:rPr lang="en-GB" altLang="en-US" sz="2000" dirty="0" smtClean="0">
                <a:latin typeface="Comic Sans MS" panose="030F0702030302020204" pitchFamily="66" charset="0"/>
              </a:rPr>
              <a:t>1. Who is this lady?</a:t>
            </a:r>
          </a:p>
          <a:p>
            <a:pPr lvl="1" eaLnBrk="1" hangingPunct="1">
              <a:lnSpc>
                <a:spcPct val="80000"/>
              </a:lnSpc>
              <a:defRPr/>
            </a:pPr>
            <a:r>
              <a:rPr lang="en-GB" altLang="en-US" sz="2000" dirty="0" smtClean="0">
                <a:latin typeface="Comic Sans MS" panose="030F0702030302020204" pitchFamily="66" charset="0"/>
              </a:rPr>
              <a:t>2. Where does she live?</a:t>
            </a:r>
          </a:p>
          <a:p>
            <a:pPr lvl="4" eaLnBrk="1" hangingPunct="1">
              <a:lnSpc>
                <a:spcPct val="80000"/>
              </a:lnSpc>
              <a:defRPr/>
            </a:pPr>
            <a:r>
              <a:rPr lang="en-GB" altLang="en-US" sz="1600" dirty="0" smtClean="0">
                <a:latin typeface="Comic Sans MS" panose="030F0702030302020204" pitchFamily="66" charset="0"/>
              </a:rPr>
              <a:t>In the countryside, in the city? Where?</a:t>
            </a:r>
          </a:p>
          <a:p>
            <a:pPr lvl="1" eaLnBrk="1" hangingPunct="1">
              <a:lnSpc>
                <a:spcPct val="80000"/>
              </a:lnSpc>
              <a:defRPr/>
            </a:pPr>
            <a:r>
              <a:rPr lang="en-GB" altLang="en-US" sz="2000" dirty="0" smtClean="0">
                <a:latin typeface="Comic Sans MS" panose="030F0702030302020204" pitchFamily="66" charset="0"/>
              </a:rPr>
              <a:t>3. What kind of house does she live in?</a:t>
            </a:r>
          </a:p>
          <a:p>
            <a:pPr lvl="4" eaLnBrk="1" hangingPunct="1">
              <a:lnSpc>
                <a:spcPct val="80000"/>
              </a:lnSpc>
              <a:defRPr/>
            </a:pPr>
            <a:r>
              <a:rPr lang="en-GB" altLang="en-US" sz="1600" dirty="0" smtClean="0">
                <a:latin typeface="Comic Sans MS" panose="030F0702030302020204" pitchFamily="66" charset="0"/>
              </a:rPr>
              <a:t>Is it big, small, old, modern, warm, comfortable, cold?</a:t>
            </a:r>
          </a:p>
          <a:p>
            <a:pPr lvl="1" eaLnBrk="1" hangingPunct="1">
              <a:lnSpc>
                <a:spcPct val="80000"/>
              </a:lnSpc>
              <a:defRPr/>
            </a:pPr>
            <a:r>
              <a:rPr lang="en-GB" altLang="en-US" sz="2000" dirty="0" smtClean="0">
                <a:latin typeface="Comic Sans MS" panose="030F0702030302020204" pitchFamily="66" charset="0"/>
              </a:rPr>
              <a:t>4. How old is she?</a:t>
            </a:r>
          </a:p>
          <a:p>
            <a:pPr lvl="4" eaLnBrk="1" hangingPunct="1">
              <a:lnSpc>
                <a:spcPct val="80000"/>
              </a:lnSpc>
              <a:defRPr/>
            </a:pPr>
            <a:r>
              <a:rPr lang="en-GB" altLang="en-US" sz="1600" dirty="0" smtClean="0">
                <a:latin typeface="Comic Sans MS" panose="030F0702030302020204" pitchFamily="66" charset="0"/>
              </a:rPr>
              <a:t>Is she fairly young, old, very old?</a:t>
            </a:r>
          </a:p>
          <a:p>
            <a:pPr lvl="1" eaLnBrk="1" hangingPunct="1">
              <a:lnSpc>
                <a:spcPct val="80000"/>
              </a:lnSpc>
              <a:defRPr/>
            </a:pPr>
            <a:r>
              <a:rPr lang="en-GB" altLang="en-US" sz="2000" dirty="0" smtClean="0">
                <a:latin typeface="Comic Sans MS" panose="030F0702030302020204" pitchFamily="66" charset="0"/>
              </a:rPr>
              <a:t>5. Has she got any family?</a:t>
            </a:r>
          </a:p>
          <a:p>
            <a:pPr lvl="4" eaLnBrk="1" hangingPunct="1">
              <a:lnSpc>
                <a:spcPct val="80000"/>
              </a:lnSpc>
              <a:defRPr/>
            </a:pPr>
            <a:r>
              <a:rPr lang="en-GB" altLang="en-US" sz="1600" dirty="0" smtClean="0">
                <a:latin typeface="Comic Sans MS" panose="030F0702030302020204" pitchFamily="66" charset="0"/>
              </a:rPr>
              <a:t>Does she have a husband? Any children? Any grandchildren? Does anyone live with her?</a:t>
            </a:r>
          </a:p>
          <a:p>
            <a:pPr lvl="1" eaLnBrk="1" hangingPunct="1">
              <a:lnSpc>
                <a:spcPct val="80000"/>
              </a:lnSpc>
              <a:defRPr/>
            </a:pPr>
            <a:r>
              <a:rPr lang="en-GB" altLang="en-US" sz="2000" dirty="0" smtClean="0">
                <a:latin typeface="Comic Sans MS" panose="030F0702030302020204" pitchFamily="66" charset="0"/>
              </a:rPr>
              <a:t>6. Has she got any pets?</a:t>
            </a:r>
          </a:p>
          <a:p>
            <a:pPr lvl="1" eaLnBrk="1" hangingPunct="1">
              <a:lnSpc>
                <a:spcPct val="80000"/>
              </a:lnSpc>
              <a:defRPr/>
            </a:pPr>
            <a:r>
              <a:rPr lang="en-GB" altLang="en-US" sz="2000" dirty="0" smtClean="0">
                <a:latin typeface="Comic Sans MS" panose="030F0702030302020204" pitchFamily="66" charset="0"/>
              </a:rPr>
              <a:t>7. What does she do all day?</a:t>
            </a:r>
          </a:p>
          <a:p>
            <a:pPr lvl="4" eaLnBrk="1" hangingPunct="1">
              <a:lnSpc>
                <a:spcPct val="80000"/>
              </a:lnSpc>
              <a:defRPr/>
            </a:pPr>
            <a:r>
              <a:rPr lang="en-GB" altLang="en-US" sz="1600" dirty="0" smtClean="0">
                <a:latin typeface="Comic Sans MS" panose="030F0702030302020204" pitchFamily="66" charset="0"/>
              </a:rPr>
              <a:t>Does she have a job, have any hobbies?</a:t>
            </a:r>
          </a:p>
          <a:p>
            <a:pPr lvl="1" eaLnBrk="1" hangingPunct="1">
              <a:lnSpc>
                <a:spcPct val="80000"/>
              </a:lnSpc>
              <a:defRPr/>
            </a:pPr>
            <a:r>
              <a:rPr lang="en-GB" altLang="en-US" sz="2000" dirty="0" smtClean="0">
                <a:latin typeface="Comic Sans MS" panose="030F0702030302020204" pitchFamily="66" charset="0"/>
              </a:rPr>
              <a:t>8. What is she thinking about?</a:t>
            </a:r>
          </a:p>
          <a:p>
            <a:pPr lvl="4" eaLnBrk="1" hangingPunct="1">
              <a:lnSpc>
                <a:spcPct val="80000"/>
              </a:lnSpc>
              <a:defRPr/>
            </a:pPr>
            <a:r>
              <a:rPr lang="en-GB" altLang="en-US" sz="1600" dirty="0" smtClean="0">
                <a:latin typeface="Comic Sans MS" panose="030F0702030302020204" pitchFamily="66" charset="0"/>
              </a:rPr>
              <a:t>Is she happy, sad? Why?</a:t>
            </a:r>
          </a:p>
          <a:p>
            <a:pPr marL="1828800" lvl="4" indent="0" eaLnBrk="1" hangingPunct="1">
              <a:lnSpc>
                <a:spcPct val="80000"/>
              </a:lnSpc>
              <a:buFontTx/>
              <a:buNone/>
              <a:defRPr/>
            </a:pPr>
            <a:endParaRPr lang="en-GB" altLang="en-US" sz="1600" dirty="0" smtClean="0">
              <a:latin typeface="Comic Sans MS" panose="030F0702030302020204" pitchFamily="66" charset="0"/>
            </a:endParaRPr>
          </a:p>
          <a:p>
            <a:pPr lvl="1" eaLnBrk="1" hangingPunct="1">
              <a:lnSpc>
                <a:spcPct val="80000"/>
              </a:lnSpc>
              <a:buFontTx/>
              <a:buNone/>
              <a:defRPr/>
            </a:pPr>
            <a:endParaRPr lang="en-GB" altLang="en-US" sz="1600" dirty="0">
              <a:latin typeface="Comic Sans MS" panose="030F0702030302020204" pitchFamily="66" charset="0"/>
            </a:endParaRPr>
          </a:p>
          <a:p>
            <a:pPr lvl="1" eaLnBrk="1" hangingPunct="1">
              <a:lnSpc>
                <a:spcPct val="80000"/>
              </a:lnSpc>
              <a:buFontTx/>
              <a:buNone/>
              <a:defRPr/>
            </a:pPr>
            <a:endParaRPr lang="en-GB" altLang="en-US" dirty="0" smtClean="0">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51555">
                                            <p:txEl>
                                              <p:pRg st="1" end="1"/>
                                            </p:txEl>
                                          </p:spTgt>
                                        </p:tgtEl>
                                        <p:attrNameLst>
                                          <p:attrName>style.visibility</p:attrName>
                                        </p:attrNameLst>
                                      </p:cBhvr>
                                      <p:to>
                                        <p:strVal val="visible"/>
                                      </p:to>
                                    </p:set>
                                    <p:animEffect transition="in" filter="fade">
                                      <p:cBhvr>
                                        <p:cTn id="7" dur="1000"/>
                                        <p:tgtEl>
                                          <p:spTgt spid="151555">
                                            <p:txEl>
                                              <p:pRg st="1" end="1"/>
                                            </p:txEl>
                                          </p:spTgt>
                                        </p:tgtEl>
                                      </p:cBhvr>
                                    </p:animEffect>
                                    <p:anim calcmode="lin" valueType="num">
                                      <p:cBhvr>
                                        <p:cTn id="8" dur="1000" fill="hold"/>
                                        <p:tgtEl>
                                          <p:spTgt spid="15155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5155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51555">
                                            <p:txEl>
                                              <p:pRg st="2" end="2"/>
                                            </p:txEl>
                                          </p:spTgt>
                                        </p:tgtEl>
                                        <p:attrNameLst>
                                          <p:attrName>style.visibility</p:attrName>
                                        </p:attrNameLst>
                                      </p:cBhvr>
                                      <p:to>
                                        <p:strVal val="visible"/>
                                      </p:to>
                                    </p:set>
                                    <p:animEffect transition="in" filter="fade">
                                      <p:cBhvr>
                                        <p:cTn id="14" dur="1000"/>
                                        <p:tgtEl>
                                          <p:spTgt spid="151555">
                                            <p:txEl>
                                              <p:pRg st="2" end="2"/>
                                            </p:txEl>
                                          </p:spTgt>
                                        </p:tgtEl>
                                      </p:cBhvr>
                                    </p:animEffect>
                                    <p:anim calcmode="lin" valueType="num">
                                      <p:cBhvr>
                                        <p:cTn id="15" dur="1000" fill="hold"/>
                                        <p:tgtEl>
                                          <p:spTgt spid="15155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5155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51555">
                                            <p:txEl>
                                              <p:pRg st="3" end="3"/>
                                            </p:txEl>
                                          </p:spTgt>
                                        </p:tgtEl>
                                        <p:attrNameLst>
                                          <p:attrName>style.visibility</p:attrName>
                                        </p:attrNameLst>
                                      </p:cBhvr>
                                      <p:to>
                                        <p:strVal val="visible"/>
                                      </p:to>
                                    </p:set>
                                    <p:animEffect transition="in" filter="fade">
                                      <p:cBhvr>
                                        <p:cTn id="21" dur="1000"/>
                                        <p:tgtEl>
                                          <p:spTgt spid="151555">
                                            <p:txEl>
                                              <p:pRg st="3" end="3"/>
                                            </p:txEl>
                                          </p:spTgt>
                                        </p:tgtEl>
                                      </p:cBhvr>
                                    </p:animEffect>
                                    <p:anim calcmode="lin" valueType="num">
                                      <p:cBhvr>
                                        <p:cTn id="22" dur="1000" fill="hold"/>
                                        <p:tgtEl>
                                          <p:spTgt spid="15155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5155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151555">
                                            <p:txEl>
                                              <p:pRg st="4" end="4"/>
                                            </p:txEl>
                                          </p:spTgt>
                                        </p:tgtEl>
                                        <p:attrNameLst>
                                          <p:attrName>style.visibility</p:attrName>
                                        </p:attrNameLst>
                                      </p:cBhvr>
                                      <p:to>
                                        <p:strVal val="visible"/>
                                      </p:to>
                                    </p:set>
                                    <p:animEffect transition="in" filter="fade">
                                      <p:cBhvr>
                                        <p:cTn id="28" dur="1000"/>
                                        <p:tgtEl>
                                          <p:spTgt spid="151555">
                                            <p:txEl>
                                              <p:pRg st="4" end="4"/>
                                            </p:txEl>
                                          </p:spTgt>
                                        </p:tgtEl>
                                      </p:cBhvr>
                                    </p:animEffect>
                                    <p:anim calcmode="lin" valueType="num">
                                      <p:cBhvr>
                                        <p:cTn id="29" dur="1000" fill="hold"/>
                                        <p:tgtEl>
                                          <p:spTgt spid="15155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5155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151555">
                                            <p:txEl>
                                              <p:pRg st="5" end="5"/>
                                            </p:txEl>
                                          </p:spTgt>
                                        </p:tgtEl>
                                        <p:attrNameLst>
                                          <p:attrName>style.visibility</p:attrName>
                                        </p:attrNameLst>
                                      </p:cBhvr>
                                      <p:to>
                                        <p:strVal val="visible"/>
                                      </p:to>
                                    </p:set>
                                    <p:animEffect transition="in" filter="fade">
                                      <p:cBhvr>
                                        <p:cTn id="35" dur="1000"/>
                                        <p:tgtEl>
                                          <p:spTgt spid="151555">
                                            <p:txEl>
                                              <p:pRg st="5" end="5"/>
                                            </p:txEl>
                                          </p:spTgt>
                                        </p:tgtEl>
                                      </p:cBhvr>
                                    </p:animEffect>
                                    <p:anim calcmode="lin" valueType="num">
                                      <p:cBhvr>
                                        <p:cTn id="36" dur="1000" fill="hold"/>
                                        <p:tgtEl>
                                          <p:spTgt spid="15155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5155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151555">
                                            <p:txEl>
                                              <p:pRg st="6" end="6"/>
                                            </p:txEl>
                                          </p:spTgt>
                                        </p:tgtEl>
                                        <p:attrNameLst>
                                          <p:attrName>style.visibility</p:attrName>
                                        </p:attrNameLst>
                                      </p:cBhvr>
                                      <p:to>
                                        <p:strVal val="visible"/>
                                      </p:to>
                                    </p:set>
                                    <p:animEffect transition="in" filter="fade">
                                      <p:cBhvr>
                                        <p:cTn id="42" dur="1000"/>
                                        <p:tgtEl>
                                          <p:spTgt spid="151555">
                                            <p:txEl>
                                              <p:pRg st="6" end="6"/>
                                            </p:txEl>
                                          </p:spTgt>
                                        </p:tgtEl>
                                      </p:cBhvr>
                                    </p:animEffect>
                                    <p:anim calcmode="lin" valueType="num">
                                      <p:cBhvr>
                                        <p:cTn id="43" dur="1000" fill="hold"/>
                                        <p:tgtEl>
                                          <p:spTgt spid="15155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15155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151555">
                                            <p:txEl>
                                              <p:pRg st="7" end="7"/>
                                            </p:txEl>
                                          </p:spTgt>
                                        </p:tgtEl>
                                        <p:attrNameLst>
                                          <p:attrName>style.visibility</p:attrName>
                                        </p:attrNameLst>
                                      </p:cBhvr>
                                      <p:to>
                                        <p:strVal val="visible"/>
                                      </p:to>
                                    </p:set>
                                    <p:animEffect transition="in" filter="fade">
                                      <p:cBhvr>
                                        <p:cTn id="49" dur="1000"/>
                                        <p:tgtEl>
                                          <p:spTgt spid="151555">
                                            <p:txEl>
                                              <p:pRg st="7" end="7"/>
                                            </p:txEl>
                                          </p:spTgt>
                                        </p:tgtEl>
                                      </p:cBhvr>
                                    </p:animEffect>
                                    <p:anim calcmode="lin" valueType="num">
                                      <p:cBhvr>
                                        <p:cTn id="50" dur="1000" fill="hold"/>
                                        <p:tgtEl>
                                          <p:spTgt spid="151555">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15155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151555">
                                            <p:txEl>
                                              <p:pRg st="8" end="8"/>
                                            </p:txEl>
                                          </p:spTgt>
                                        </p:tgtEl>
                                        <p:attrNameLst>
                                          <p:attrName>style.visibility</p:attrName>
                                        </p:attrNameLst>
                                      </p:cBhvr>
                                      <p:to>
                                        <p:strVal val="visible"/>
                                      </p:to>
                                    </p:set>
                                    <p:animEffect transition="in" filter="fade">
                                      <p:cBhvr>
                                        <p:cTn id="56" dur="1000"/>
                                        <p:tgtEl>
                                          <p:spTgt spid="151555">
                                            <p:txEl>
                                              <p:pRg st="8" end="8"/>
                                            </p:txEl>
                                          </p:spTgt>
                                        </p:tgtEl>
                                      </p:cBhvr>
                                    </p:animEffect>
                                    <p:anim calcmode="lin" valueType="num">
                                      <p:cBhvr>
                                        <p:cTn id="57" dur="1000" fill="hold"/>
                                        <p:tgtEl>
                                          <p:spTgt spid="151555">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15155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nodeType="clickEffect">
                                  <p:stCondLst>
                                    <p:cond delay="0"/>
                                  </p:stCondLst>
                                  <p:childTnLst>
                                    <p:set>
                                      <p:cBhvr>
                                        <p:cTn id="62" dur="1" fill="hold">
                                          <p:stCondLst>
                                            <p:cond delay="0"/>
                                          </p:stCondLst>
                                        </p:cTn>
                                        <p:tgtEl>
                                          <p:spTgt spid="151555">
                                            <p:txEl>
                                              <p:pRg st="9" end="9"/>
                                            </p:txEl>
                                          </p:spTgt>
                                        </p:tgtEl>
                                        <p:attrNameLst>
                                          <p:attrName>style.visibility</p:attrName>
                                        </p:attrNameLst>
                                      </p:cBhvr>
                                      <p:to>
                                        <p:strVal val="visible"/>
                                      </p:to>
                                    </p:set>
                                    <p:animEffect transition="in" filter="fade">
                                      <p:cBhvr>
                                        <p:cTn id="63" dur="1000"/>
                                        <p:tgtEl>
                                          <p:spTgt spid="151555">
                                            <p:txEl>
                                              <p:pRg st="9" end="9"/>
                                            </p:txEl>
                                          </p:spTgt>
                                        </p:tgtEl>
                                      </p:cBhvr>
                                    </p:animEffect>
                                    <p:anim calcmode="lin" valueType="num">
                                      <p:cBhvr>
                                        <p:cTn id="64" dur="1000" fill="hold"/>
                                        <p:tgtEl>
                                          <p:spTgt spid="151555">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15155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nodeType="clickEffect">
                                  <p:stCondLst>
                                    <p:cond delay="0"/>
                                  </p:stCondLst>
                                  <p:childTnLst>
                                    <p:set>
                                      <p:cBhvr>
                                        <p:cTn id="69" dur="1" fill="hold">
                                          <p:stCondLst>
                                            <p:cond delay="0"/>
                                          </p:stCondLst>
                                        </p:cTn>
                                        <p:tgtEl>
                                          <p:spTgt spid="151555">
                                            <p:txEl>
                                              <p:pRg st="10" end="10"/>
                                            </p:txEl>
                                          </p:spTgt>
                                        </p:tgtEl>
                                        <p:attrNameLst>
                                          <p:attrName>style.visibility</p:attrName>
                                        </p:attrNameLst>
                                      </p:cBhvr>
                                      <p:to>
                                        <p:strVal val="visible"/>
                                      </p:to>
                                    </p:set>
                                    <p:animEffect transition="in" filter="fade">
                                      <p:cBhvr>
                                        <p:cTn id="70" dur="1000"/>
                                        <p:tgtEl>
                                          <p:spTgt spid="151555">
                                            <p:txEl>
                                              <p:pRg st="10" end="10"/>
                                            </p:txEl>
                                          </p:spTgt>
                                        </p:tgtEl>
                                      </p:cBhvr>
                                    </p:animEffect>
                                    <p:anim calcmode="lin" valueType="num">
                                      <p:cBhvr>
                                        <p:cTn id="71" dur="1000" fill="hold"/>
                                        <p:tgtEl>
                                          <p:spTgt spid="151555">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15155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42" presetClass="entr" presetSubtype="0" fill="hold" nodeType="clickEffect">
                                  <p:stCondLst>
                                    <p:cond delay="0"/>
                                  </p:stCondLst>
                                  <p:childTnLst>
                                    <p:set>
                                      <p:cBhvr>
                                        <p:cTn id="76" dur="1" fill="hold">
                                          <p:stCondLst>
                                            <p:cond delay="0"/>
                                          </p:stCondLst>
                                        </p:cTn>
                                        <p:tgtEl>
                                          <p:spTgt spid="151555">
                                            <p:txEl>
                                              <p:pRg st="11" end="11"/>
                                            </p:txEl>
                                          </p:spTgt>
                                        </p:tgtEl>
                                        <p:attrNameLst>
                                          <p:attrName>style.visibility</p:attrName>
                                        </p:attrNameLst>
                                      </p:cBhvr>
                                      <p:to>
                                        <p:strVal val="visible"/>
                                      </p:to>
                                    </p:set>
                                    <p:animEffect transition="in" filter="fade">
                                      <p:cBhvr>
                                        <p:cTn id="77" dur="1000"/>
                                        <p:tgtEl>
                                          <p:spTgt spid="151555">
                                            <p:txEl>
                                              <p:pRg st="11" end="11"/>
                                            </p:txEl>
                                          </p:spTgt>
                                        </p:tgtEl>
                                      </p:cBhvr>
                                    </p:animEffect>
                                    <p:anim calcmode="lin" valueType="num">
                                      <p:cBhvr>
                                        <p:cTn id="78" dur="1000" fill="hold"/>
                                        <p:tgtEl>
                                          <p:spTgt spid="151555">
                                            <p:txEl>
                                              <p:pRg st="11" end="11"/>
                                            </p:txEl>
                                          </p:spTgt>
                                        </p:tgtEl>
                                        <p:attrNameLst>
                                          <p:attrName>ppt_x</p:attrName>
                                        </p:attrNameLst>
                                      </p:cBhvr>
                                      <p:tavLst>
                                        <p:tav tm="0">
                                          <p:val>
                                            <p:strVal val="#ppt_x"/>
                                          </p:val>
                                        </p:tav>
                                        <p:tav tm="100000">
                                          <p:val>
                                            <p:strVal val="#ppt_x"/>
                                          </p:val>
                                        </p:tav>
                                      </p:tavLst>
                                    </p:anim>
                                    <p:anim calcmode="lin" valueType="num">
                                      <p:cBhvr>
                                        <p:cTn id="79" dur="1000" fill="hold"/>
                                        <p:tgtEl>
                                          <p:spTgt spid="151555">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42" presetClass="entr" presetSubtype="0" fill="hold" nodeType="clickEffect">
                                  <p:stCondLst>
                                    <p:cond delay="0"/>
                                  </p:stCondLst>
                                  <p:childTnLst>
                                    <p:set>
                                      <p:cBhvr>
                                        <p:cTn id="83" dur="1" fill="hold">
                                          <p:stCondLst>
                                            <p:cond delay="0"/>
                                          </p:stCondLst>
                                        </p:cTn>
                                        <p:tgtEl>
                                          <p:spTgt spid="151555">
                                            <p:txEl>
                                              <p:pRg st="12" end="12"/>
                                            </p:txEl>
                                          </p:spTgt>
                                        </p:tgtEl>
                                        <p:attrNameLst>
                                          <p:attrName>style.visibility</p:attrName>
                                        </p:attrNameLst>
                                      </p:cBhvr>
                                      <p:to>
                                        <p:strVal val="visible"/>
                                      </p:to>
                                    </p:set>
                                    <p:animEffect transition="in" filter="fade">
                                      <p:cBhvr>
                                        <p:cTn id="84" dur="1000"/>
                                        <p:tgtEl>
                                          <p:spTgt spid="151555">
                                            <p:txEl>
                                              <p:pRg st="12" end="12"/>
                                            </p:txEl>
                                          </p:spTgt>
                                        </p:tgtEl>
                                      </p:cBhvr>
                                    </p:animEffect>
                                    <p:anim calcmode="lin" valueType="num">
                                      <p:cBhvr>
                                        <p:cTn id="85" dur="1000" fill="hold"/>
                                        <p:tgtEl>
                                          <p:spTgt spid="151555">
                                            <p:txEl>
                                              <p:pRg st="12" end="12"/>
                                            </p:txEl>
                                          </p:spTgt>
                                        </p:tgtEl>
                                        <p:attrNameLst>
                                          <p:attrName>ppt_x</p:attrName>
                                        </p:attrNameLst>
                                      </p:cBhvr>
                                      <p:tavLst>
                                        <p:tav tm="0">
                                          <p:val>
                                            <p:strVal val="#ppt_x"/>
                                          </p:val>
                                        </p:tav>
                                        <p:tav tm="100000">
                                          <p:val>
                                            <p:strVal val="#ppt_x"/>
                                          </p:val>
                                        </p:tav>
                                      </p:tavLst>
                                    </p:anim>
                                    <p:anim calcmode="lin" valueType="num">
                                      <p:cBhvr>
                                        <p:cTn id="86" dur="1000" fill="hold"/>
                                        <p:tgtEl>
                                          <p:spTgt spid="151555">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42" presetClass="entr" presetSubtype="0" fill="hold" nodeType="clickEffect">
                                  <p:stCondLst>
                                    <p:cond delay="0"/>
                                  </p:stCondLst>
                                  <p:childTnLst>
                                    <p:set>
                                      <p:cBhvr>
                                        <p:cTn id="90" dur="1" fill="hold">
                                          <p:stCondLst>
                                            <p:cond delay="0"/>
                                          </p:stCondLst>
                                        </p:cTn>
                                        <p:tgtEl>
                                          <p:spTgt spid="151555">
                                            <p:txEl>
                                              <p:pRg st="13" end="13"/>
                                            </p:txEl>
                                          </p:spTgt>
                                        </p:tgtEl>
                                        <p:attrNameLst>
                                          <p:attrName>style.visibility</p:attrName>
                                        </p:attrNameLst>
                                      </p:cBhvr>
                                      <p:to>
                                        <p:strVal val="visible"/>
                                      </p:to>
                                    </p:set>
                                    <p:animEffect transition="in" filter="fade">
                                      <p:cBhvr>
                                        <p:cTn id="91" dur="1000"/>
                                        <p:tgtEl>
                                          <p:spTgt spid="151555">
                                            <p:txEl>
                                              <p:pRg st="13" end="13"/>
                                            </p:txEl>
                                          </p:spTgt>
                                        </p:tgtEl>
                                      </p:cBhvr>
                                    </p:animEffect>
                                    <p:anim calcmode="lin" valueType="num">
                                      <p:cBhvr>
                                        <p:cTn id="92" dur="1000" fill="hold"/>
                                        <p:tgtEl>
                                          <p:spTgt spid="151555">
                                            <p:txEl>
                                              <p:pRg st="13" end="13"/>
                                            </p:txEl>
                                          </p:spTgt>
                                        </p:tgtEl>
                                        <p:attrNameLst>
                                          <p:attrName>ppt_x</p:attrName>
                                        </p:attrNameLst>
                                      </p:cBhvr>
                                      <p:tavLst>
                                        <p:tav tm="0">
                                          <p:val>
                                            <p:strVal val="#ppt_x"/>
                                          </p:val>
                                        </p:tav>
                                        <p:tav tm="100000">
                                          <p:val>
                                            <p:strVal val="#ppt_x"/>
                                          </p:val>
                                        </p:tav>
                                      </p:tavLst>
                                    </p:anim>
                                    <p:anim calcmode="lin" valueType="num">
                                      <p:cBhvr>
                                        <p:cTn id="93" dur="1000" fill="hold"/>
                                        <p:tgtEl>
                                          <p:spTgt spid="151555">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42" presetClass="entr" presetSubtype="0" fill="hold" nodeType="clickEffect">
                                  <p:stCondLst>
                                    <p:cond delay="0"/>
                                  </p:stCondLst>
                                  <p:childTnLst>
                                    <p:set>
                                      <p:cBhvr>
                                        <p:cTn id="97" dur="1" fill="hold">
                                          <p:stCondLst>
                                            <p:cond delay="0"/>
                                          </p:stCondLst>
                                        </p:cTn>
                                        <p:tgtEl>
                                          <p:spTgt spid="151555">
                                            <p:txEl>
                                              <p:pRg st="14" end="14"/>
                                            </p:txEl>
                                          </p:spTgt>
                                        </p:tgtEl>
                                        <p:attrNameLst>
                                          <p:attrName>style.visibility</p:attrName>
                                        </p:attrNameLst>
                                      </p:cBhvr>
                                      <p:to>
                                        <p:strVal val="visible"/>
                                      </p:to>
                                    </p:set>
                                    <p:animEffect transition="in" filter="fade">
                                      <p:cBhvr>
                                        <p:cTn id="98" dur="1000"/>
                                        <p:tgtEl>
                                          <p:spTgt spid="151555">
                                            <p:txEl>
                                              <p:pRg st="14" end="14"/>
                                            </p:txEl>
                                          </p:spTgt>
                                        </p:tgtEl>
                                      </p:cBhvr>
                                    </p:animEffect>
                                    <p:anim calcmode="lin" valueType="num">
                                      <p:cBhvr>
                                        <p:cTn id="99" dur="1000" fill="hold"/>
                                        <p:tgtEl>
                                          <p:spTgt spid="151555">
                                            <p:txEl>
                                              <p:pRg st="14" end="14"/>
                                            </p:txEl>
                                          </p:spTgt>
                                        </p:tgtEl>
                                        <p:attrNameLst>
                                          <p:attrName>ppt_x</p:attrName>
                                        </p:attrNameLst>
                                      </p:cBhvr>
                                      <p:tavLst>
                                        <p:tav tm="0">
                                          <p:val>
                                            <p:strVal val="#ppt_x"/>
                                          </p:val>
                                        </p:tav>
                                        <p:tav tm="100000">
                                          <p:val>
                                            <p:strVal val="#ppt_x"/>
                                          </p:val>
                                        </p:tav>
                                      </p:tavLst>
                                    </p:anim>
                                    <p:anim calcmode="lin" valueType="num">
                                      <p:cBhvr>
                                        <p:cTn id="100" dur="1000" fill="hold"/>
                                        <p:tgtEl>
                                          <p:spTgt spid="151555">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p:cNvSpPr>
            <a:spLocks noGrp="1"/>
          </p:cNvSpPr>
          <p:nvPr>
            <p:ph type="title"/>
          </p:nvPr>
        </p:nvSpPr>
        <p:spPr>
          <a:solidFill>
            <a:schemeClr val="accent5">
              <a:lumMod val="90000"/>
            </a:schemeClr>
          </a:solidFill>
        </p:spPr>
        <p:txBody>
          <a:bodyPr/>
          <a:lstStyle/>
          <a:p>
            <a:pPr>
              <a:defRPr/>
            </a:pPr>
            <a:r>
              <a:rPr lang="en-US" altLang="en-US" dirty="0" smtClean="0"/>
              <a:t>Activity</a:t>
            </a:r>
          </a:p>
        </p:txBody>
      </p:sp>
      <p:sp>
        <p:nvSpPr>
          <p:cNvPr id="16387" name="Content Placeholder 5"/>
          <p:cNvSpPr>
            <a:spLocks noGrp="1"/>
          </p:cNvSpPr>
          <p:nvPr>
            <p:ph idx="1"/>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defRPr/>
            </a:pPr>
            <a:r>
              <a:rPr lang="en-GB" altLang="en-US" dirty="0" smtClean="0">
                <a:solidFill>
                  <a:srgbClr val="000000"/>
                </a:solidFill>
              </a:rPr>
              <a:t>In your groups</a:t>
            </a:r>
          </a:p>
          <a:p>
            <a:pPr>
              <a:defRPr/>
            </a:pPr>
            <a:r>
              <a:rPr lang="en-GB" altLang="en-US" dirty="0" smtClean="0">
                <a:solidFill>
                  <a:srgbClr val="000000"/>
                </a:solidFill>
              </a:rPr>
              <a:t>Using </a:t>
            </a:r>
            <a:r>
              <a:rPr lang="en-GB" altLang="en-US" dirty="0">
                <a:solidFill>
                  <a:srgbClr val="000000"/>
                </a:solidFill>
              </a:rPr>
              <a:t>the answers you have </a:t>
            </a:r>
            <a:r>
              <a:rPr lang="en-GB" altLang="en-US" dirty="0" smtClean="0">
                <a:solidFill>
                  <a:srgbClr val="000000"/>
                </a:solidFill>
              </a:rPr>
              <a:t>given in your plan, </a:t>
            </a:r>
            <a:r>
              <a:rPr lang="en-GB" altLang="en-US" dirty="0">
                <a:solidFill>
                  <a:srgbClr val="000000"/>
                </a:solidFill>
              </a:rPr>
              <a:t>write a description of </a:t>
            </a:r>
            <a:r>
              <a:rPr lang="en-GB" altLang="en-US" dirty="0" smtClean="0">
                <a:solidFill>
                  <a:srgbClr val="000000"/>
                </a:solidFill>
              </a:rPr>
              <a:t>the Lady, </a:t>
            </a:r>
            <a:r>
              <a:rPr lang="en-GB" altLang="en-US" dirty="0">
                <a:solidFill>
                  <a:srgbClr val="000000"/>
                </a:solidFill>
              </a:rPr>
              <a:t>in paragraph form</a:t>
            </a:r>
            <a:r>
              <a:rPr lang="en-GB" altLang="en-US" dirty="0" smtClean="0">
                <a:solidFill>
                  <a:srgbClr val="000000"/>
                </a:solidFill>
              </a:rPr>
              <a:t>.</a:t>
            </a:r>
          </a:p>
          <a:p>
            <a:pPr>
              <a:defRPr/>
            </a:pPr>
            <a:r>
              <a:rPr lang="en-GB" altLang="en-US" dirty="0" smtClean="0">
                <a:solidFill>
                  <a:srgbClr val="000000"/>
                </a:solidFill>
              </a:rPr>
              <a:t>You have 5 minutes to produce a draft</a:t>
            </a:r>
            <a:endParaRPr lang="en-GB" altLang="en-US" dirty="0">
              <a:solidFill>
                <a:srgbClr val="000000"/>
              </a:solidFill>
            </a:endParaRPr>
          </a:p>
          <a:p>
            <a:pPr>
              <a:defRPr/>
            </a:pPr>
            <a:endParaRPr lang="en-GB" alt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p:cNvSpPr>
            <a:spLocks noGrp="1"/>
          </p:cNvSpPr>
          <p:nvPr>
            <p:ph type="title"/>
          </p:nvPr>
        </p:nvSpPr>
        <p:spPr>
          <a:solidFill>
            <a:schemeClr val="accent6">
              <a:lumMod val="40000"/>
              <a:lumOff val="60000"/>
            </a:schemeClr>
          </a:solidFill>
        </p:spPr>
        <p:txBody>
          <a:bodyPr/>
          <a:lstStyle/>
          <a:p>
            <a:pPr>
              <a:defRPr/>
            </a:pPr>
            <a:r>
              <a:rPr lang="en-US" altLang="en-US" dirty="0" smtClean="0"/>
              <a:t>Review</a:t>
            </a:r>
          </a:p>
        </p:txBody>
      </p:sp>
      <p:sp>
        <p:nvSpPr>
          <p:cNvPr id="16387" name="Content Placeholder 5"/>
          <p:cNvSpPr>
            <a:spLocks noGrp="1"/>
          </p:cNvSpPr>
          <p:nvPr>
            <p:ph idx="1"/>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defRPr/>
            </a:pPr>
            <a:r>
              <a:rPr lang="en-GB" altLang="en-US" dirty="0" smtClean="0"/>
              <a:t>After writing your story, take a look at it and consider</a:t>
            </a:r>
            <a:r>
              <a:rPr lang="en-GB" altLang="en-US" dirty="0"/>
              <a:t> </a:t>
            </a:r>
            <a:r>
              <a:rPr lang="en-GB" altLang="en-US" dirty="0" smtClean="0"/>
              <a:t>the following…..</a:t>
            </a:r>
          </a:p>
          <a:p>
            <a:pPr>
              <a:defRPr/>
            </a:pPr>
            <a:endParaRPr lang="en-GB" alt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altLang="en-US" sz="3200" smtClean="0">
                <a:latin typeface="Comic Sans MS" pitchFamily="66" charset="0"/>
              </a:rPr>
              <a:t>How well have you met the criteria?</a:t>
            </a:r>
            <a:r>
              <a:rPr lang="en-GB" altLang="en-US" sz="4000" smtClean="0">
                <a:latin typeface="Comic Sans MS" pitchFamily="66" charset="0"/>
              </a:rPr>
              <a:t/>
            </a:r>
            <a:br>
              <a:rPr lang="en-GB" altLang="en-US" sz="4000" smtClean="0">
                <a:latin typeface="Comic Sans MS" pitchFamily="66" charset="0"/>
              </a:rPr>
            </a:br>
            <a:r>
              <a:rPr lang="en-GB" altLang="en-US" sz="3200" b="1" i="1" smtClean="0">
                <a:latin typeface="Comic Sans MS" pitchFamily="66" charset="0"/>
              </a:rPr>
              <a:t>Does it. . .</a:t>
            </a:r>
          </a:p>
        </p:txBody>
      </p:sp>
      <p:sp>
        <p:nvSpPr>
          <p:cNvPr id="17411" name="Rectangle 3"/>
          <p:cNvSpPr>
            <a:spLocks noGrp="1" noChangeArrowheads="1"/>
          </p:cNvSpPr>
          <p:nvPr>
            <p:ph type="body" idx="1"/>
          </p:nvPr>
        </p:nvSpPr>
        <p:spPr>
          <a:xfrm>
            <a:off x="468313" y="1628775"/>
            <a:ext cx="8135937" cy="3455988"/>
          </a:xfrm>
          <a:solidFill>
            <a:srgbClr val="FF99CC"/>
          </a:solidFill>
        </p:spPr>
        <p:txBody>
          <a:bodyPr/>
          <a:lstStyle/>
          <a:p>
            <a:pPr marL="457200" indent="-457200" eaLnBrk="1" hangingPunct="1">
              <a:buFontTx/>
              <a:buAutoNum type="arabicPeriod"/>
            </a:pPr>
            <a:r>
              <a:rPr lang="en-GB" altLang="en-US" sz="2400" smtClean="0"/>
              <a:t>Describe, explain and inform?</a:t>
            </a:r>
          </a:p>
          <a:p>
            <a:pPr marL="457200" indent="-457200" eaLnBrk="1" hangingPunct="1">
              <a:buFontTx/>
              <a:buAutoNum type="arabicPeriod"/>
            </a:pPr>
            <a:r>
              <a:rPr lang="en-GB" altLang="en-US" sz="2400" smtClean="0"/>
              <a:t>Suit your desired audience?</a:t>
            </a:r>
          </a:p>
          <a:p>
            <a:pPr marL="457200" indent="-457200" eaLnBrk="1" hangingPunct="1">
              <a:buFontTx/>
              <a:buAutoNum type="arabicPeriod"/>
            </a:pPr>
            <a:r>
              <a:rPr lang="en-GB" altLang="en-US" sz="2400" smtClean="0"/>
              <a:t>Set an appropriate tone/ genre?</a:t>
            </a:r>
          </a:p>
          <a:p>
            <a:pPr marL="457200" indent="-457200" eaLnBrk="1" hangingPunct="1">
              <a:buFontTx/>
              <a:buAutoNum type="arabicPeriod"/>
            </a:pPr>
            <a:r>
              <a:rPr lang="en-GB" altLang="en-US" sz="2400" smtClean="0"/>
              <a:t>Describe effectively using at least one literary device?</a:t>
            </a:r>
          </a:p>
          <a:p>
            <a:pPr marL="457200" indent="-457200" eaLnBrk="1" hangingPunct="1">
              <a:buFontTx/>
              <a:buAutoNum type="arabicPeriod"/>
            </a:pPr>
            <a:r>
              <a:rPr lang="en-GB" altLang="en-US" sz="2400" smtClean="0"/>
              <a:t>Make you want to read more?</a:t>
            </a:r>
          </a:p>
          <a:p>
            <a:pPr marL="457200" indent="-457200" eaLnBrk="1" hangingPunct="1"/>
            <a:endParaRPr lang="en-GB" altLang="en-US" sz="2400" smtClean="0">
              <a:latin typeface="Comic Sans MS" pitchFamily="66" charset="0"/>
            </a:endParaRPr>
          </a:p>
          <a:p>
            <a:pPr marL="457200" indent="-457200" eaLnBrk="1" hangingPunct="1"/>
            <a:endParaRPr lang="en-GB" altLang="en-US" sz="2400" smtClean="0">
              <a:latin typeface="Comic Sans MS" pitchFamily="66" charset="0"/>
            </a:endParaRPr>
          </a:p>
          <a:p>
            <a:pPr marL="457200" indent="-457200" eaLnBrk="1" hangingPunct="1"/>
            <a:endParaRPr lang="en-GB" altLang="en-US" sz="2400" smtClean="0">
              <a:latin typeface="Comic Sans MS" pitchFamily="66" charset="0"/>
            </a:endParaRPr>
          </a:p>
          <a:p>
            <a:pPr marL="457200" indent="-457200" eaLnBrk="1" hangingPunct="1"/>
            <a:endParaRPr lang="en-GB" altLang="en-US" smtClean="0">
              <a:latin typeface="Comic Sans MS" pitchFamily="66" charset="0"/>
            </a:endParaRPr>
          </a:p>
        </p:txBody>
      </p:sp>
      <p:sp>
        <p:nvSpPr>
          <p:cNvPr id="17412" name="Oval 4"/>
          <p:cNvSpPr>
            <a:spLocks noChangeArrowheads="1"/>
          </p:cNvSpPr>
          <p:nvPr/>
        </p:nvSpPr>
        <p:spPr bwMode="auto">
          <a:xfrm>
            <a:off x="5003800" y="4652963"/>
            <a:ext cx="3816350" cy="1944687"/>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GB" altLang="en-US" sz="2400" b="1">
                <a:latin typeface="Comic Sans MS" pitchFamily="66" charset="0"/>
              </a:rPr>
              <a:t>GIVE YOURSELF</a:t>
            </a:r>
          </a:p>
          <a:p>
            <a:pPr algn="ctr" eaLnBrk="1" hangingPunct="1">
              <a:spcBef>
                <a:spcPct val="0"/>
              </a:spcBef>
              <a:buFontTx/>
              <a:buNone/>
            </a:pPr>
            <a:r>
              <a:rPr lang="en-GB" altLang="en-US" sz="2400" b="1">
                <a:latin typeface="Comic Sans MS" pitchFamily="66" charset="0"/>
              </a:rPr>
              <a:t>A MARK OUT OF</a:t>
            </a:r>
          </a:p>
          <a:p>
            <a:pPr algn="ctr" eaLnBrk="1" hangingPunct="1">
              <a:spcBef>
                <a:spcPct val="0"/>
              </a:spcBef>
              <a:buFontTx/>
              <a:buNone/>
            </a:pPr>
            <a:r>
              <a:rPr lang="en-GB" altLang="en-US" sz="2400" b="1">
                <a:latin typeface="Comic Sans MS" pitchFamily="66" charset="0"/>
              </a:rPr>
              <a:t>FIVE!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a:solidFill>
            <a:schemeClr val="accent1">
              <a:lumMod val="75000"/>
            </a:schemeClr>
          </a:solidFill>
        </p:spPr>
        <p:txBody>
          <a:bodyPr/>
          <a:lstStyle/>
          <a:p>
            <a:pPr>
              <a:defRPr/>
            </a:pPr>
            <a:r>
              <a:rPr lang="en-GB" dirty="0" smtClean="0"/>
              <a:t>Have we met the aim and objectives?</a:t>
            </a:r>
            <a:endParaRPr lang="en-GB" dirty="0"/>
          </a:p>
        </p:txBody>
      </p:sp>
      <p:sp>
        <p:nvSpPr>
          <p:cNvPr id="3" name="Content Placeholder 2"/>
          <p:cNvSpPr>
            <a:spLocks noGrp="1"/>
          </p:cNvSpPr>
          <p:nvPr>
            <p:ph idx="1"/>
          </p:nvPr>
        </p:nvSpPr>
        <p:spPr>
          <a:xfrm>
            <a:off x="457200" y="1600200"/>
            <a:ext cx="8229600" cy="514191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defRPr/>
            </a:pPr>
            <a:r>
              <a:rPr lang="en-GB" dirty="0" smtClean="0"/>
              <a:t>Have you produced a plan and a draft?</a:t>
            </a:r>
            <a:endParaRPr lang="en-GB" dirty="0"/>
          </a:p>
          <a:p>
            <a:pPr marL="0" indent="0" eaLnBrk="1" hangingPunct="1">
              <a:spcBef>
                <a:spcPct val="0"/>
              </a:spcBef>
              <a:buFontTx/>
              <a:buNone/>
              <a:defRPr/>
            </a:pPr>
            <a:endParaRPr lang="en-GB" altLang="en-US" sz="2400" b="1" u="sng" kern="1200" dirty="0">
              <a:solidFill>
                <a:srgbClr val="000000"/>
              </a:solidFill>
              <a:latin typeface="Comic Sans MS" panose="030F0702030302020204" pitchFamily="66" charset="0"/>
            </a:endParaRPr>
          </a:p>
          <a:p>
            <a:pPr eaLnBrk="1" hangingPunct="1">
              <a:spcBef>
                <a:spcPct val="0"/>
              </a:spcBef>
              <a:defRPr/>
            </a:pPr>
            <a:r>
              <a:rPr lang="en-GB" altLang="en-US" sz="2400" kern="1200" dirty="0" smtClean="0">
                <a:solidFill>
                  <a:srgbClr val="000000"/>
                </a:solidFill>
                <a:latin typeface="+mj-lt"/>
              </a:rPr>
              <a:t>Understood </a:t>
            </a:r>
            <a:r>
              <a:rPr lang="en-GB" altLang="en-US" sz="2400" kern="1200" dirty="0">
                <a:solidFill>
                  <a:srgbClr val="000000"/>
                </a:solidFill>
                <a:latin typeface="+mj-lt"/>
              </a:rPr>
              <a:t>how to quickly plan a piece of </a:t>
            </a:r>
            <a:r>
              <a:rPr lang="en-GB" altLang="en-US" sz="2400" kern="1200" dirty="0" smtClean="0">
                <a:solidFill>
                  <a:srgbClr val="000000"/>
                </a:solidFill>
                <a:latin typeface="+mj-lt"/>
              </a:rPr>
              <a:t>writing?</a:t>
            </a:r>
            <a:endParaRPr lang="en-GB" altLang="en-US" sz="2400" kern="1200" dirty="0">
              <a:solidFill>
                <a:srgbClr val="000000"/>
              </a:solidFill>
              <a:latin typeface="+mj-lt"/>
            </a:endParaRPr>
          </a:p>
          <a:p>
            <a:pPr eaLnBrk="1" hangingPunct="1">
              <a:spcBef>
                <a:spcPct val="0"/>
              </a:spcBef>
              <a:defRPr/>
            </a:pPr>
            <a:endParaRPr lang="en-GB" altLang="en-US" sz="2400" kern="1200" dirty="0">
              <a:solidFill>
                <a:srgbClr val="000000"/>
              </a:solidFill>
              <a:latin typeface="+mj-lt"/>
            </a:endParaRPr>
          </a:p>
          <a:p>
            <a:pPr eaLnBrk="1" hangingPunct="1">
              <a:spcBef>
                <a:spcPct val="0"/>
              </a:spcBef>
              <a:defRPr/>
            </a:pPr>
            <a:r>
              <a:rPr lang="en-GB" altLang="en-US" sz="2400" kern="1200" dirty="0" smtClean="0">
                <a:solidFill>
                  <a:srgbClr val="000000"/>
                </a:solidFill>
                <a:latin typeface="+mj-lt"/>
              </a:rPr>
              <a:t>Considered </a:t>
            </a:r>
            <a:r>
              <a:rPr lang="en-GB" altLang="en-US" sz="2400" kern="1200" dirty="0">
                <a:solidFill>
                  <a:srgbClr val="000000"/>
                </a:solidFill>
                <a:latin typeface="+mj-lt"/>
              </a:rPr>
              <a:t>audience, purpose, tone </a:t>
            </a:r>
            <a:r>
              <a:rPr lang="en-GB" altLang="en-US" sz="2400" kern="1200">
                <a:solidFill>
                  <a:srgbClr val="000000"/>
                </a:solidFill>
                <a:latin typeface="+mj-lt"/>
              </a:rPr>
              <a:t>and </a:t>
            </a:r>
            <a:r>
              <a:rPr lang="en-GB" altLang="en-US" sz="2400" kern="1200" smtClean="0">
                <a:solidFill>
                  <a:srgbClr val="000000"/>
                </a:solidFill>
                <a:latin typeface="+mj-lt"/>
              </a:rPr>
              <a:t>literary</a:t>
            </a:r>
            <a:endParaRPr lang="en-GB" altLang="en-US" sz="2400" kern="1200" dirty="0">
              <a:solidFill>
                <a:srgbClr val="000000"/>
              </a:solidFill>
              <a:latin typeface="+mj-lt"/>
            </a:endParaRPr>
          </a:p>
          <a:p>
            <a:pPr marL="0" indent="0" eaLnBrk="1" hangingPunct="1">
              <a:spcBef>
                <a:spcPct val="0"/>
              </a:spcBef>
              <a:buFontTx/>
              <a:buNone/>
              <a:defRPr/>
            </a:pPr>
            <a:r>
              <a:rPr lang="en-GB" altLang="en-US" sz="2400" kern="1200" dirty="0" smtClean="0">
                <a:solidFill>
                  <a:srgbClr val="000000"/>
                </a:solidFill>
                <a:latin typeface="+mj-lt"/>
              </a:rPr>
              <a:t>    </a:t>
            </a:r>
            <a:r>
              <a:rPr lang="en-GB" altLang="en-US" sz="2400" kern="1200" dirty="0">
                <a:solidFill>
                  <a:srgbClr val="000000"/>
                </a:solidFill>
                <a:latin typeface="+mj-lt"/>
              </a:rPr>
              <a:t>devices in your </a:t>
            </a:r>
            <a:r>
              <a:rPr lang="en-GB" altLang="en-US" sz="2400" kern="1200" dirty="0" smtClean="0">
                <a:solidFill>
                  <a:srgbClr val="000000"/>
                </a:solidFill>
                <a:latin typeface="+mj-lt"/>
              </a:rPr>
              <a:t>writing?</a:t>
            </a:r>
            <a:endParaRPr lang="en-GB" altLang="en-US" sz="2400" kern="1200" dirty="0">
              <a:solidFill>
                <a:srgbClr val="000000"/>
              </a:solidFill>
              <a:latin typeface="+mj-lt"/>
            </a:endParaRPr>
          </a:p>
          <a:p>
            <a:pPr eaLnBrk="1" hangingPunct="1">
              <a:spcBef>
                <a:spcPct val="0"/>
              </a:spcBef>
              <a:defRPr/>
            </a:pPr>
            <a:endParaRPr lang="en-GB" altLang="en-US" sz="2400" kern="1200" dirty="0">
              <a:solidFill>
                <a:srgbClr val="000000"/>
              </a:solidFill>
              <a:latin typeface="+mj-lt"/>
            </a:endParaRPr>
          </a:p>
          <a:p>
            <a:pPr eaLnBrk="1" hangingPunct="1">
              <a:spcBef>
                <a:spcPct val="0"/>
              </a:spcBef>
              <a:defRPr/>
            </a:pPr>
            <a:r>
              <a:rPr lang="en-GB" altLang="en-US" sz="2400" kern="1200" dirty="0" smtClean="0">
                <a:solidFill>
                  <a:srgbClr val="000000"/>
                </a:solidFill>
                <a:latin typeface="+mj-lt"/>
              </a:rPr>
              <a:t>Answered </a:t>
            </a:r>
            <a:r>
              <a:rPr lang="en-GB" altLang="en-US" sz="2400" kern="1200" dirty="0">
                <a:solidFill>
                  <a:srgbClr val="000000"/>
                </a:solidFill>
                <a:latin typeface="+mj-lt"/>
              </a:rPr>
              <a:t>questions to </a:t>
            </a:r>
            <a:r>
              <a:rPr lang="en-GB" altLang="en-US" sz="2400" kern="1200" dirty="0" smtClean="0">
                <a:solidFill>
                  <a:srgbClr val="000000"/>
                </a:solidFill>
                <a:latin typeface="+mj-lt"/>
              </a:rPr>
              <a:t>plan a </a:t>
            </a:r>
            <a:r>
              <a:rPr lang="en-GB" altLang="en-US" sz="2400" kern="1200" dirty="0">
                <a:solidFill>
                  <a:srgbClr val="000000"/>
                </a:solidFill>
                <a:latin typeface="+mj-lt"/>
              </a:rPr>
              <a:t>character </a:t>
            </a:r>
            <a:r>
              <a:rPr lang="en-GB" altLang="en-US" sz="2400" kern="1200" dirty="0" smtClean="0">
                <a:solidFill>
                  <a:srgbClr val="000000"/>
                </a:solidFill>
                <a:latin typeface="+mj-lt"/>
              </a:rPr>
              <a:t>profile?</a:t>
            </a:r>
            <a:endParaRPr lang="en-GB" altLang="en-US" sz="2400" kern="1200" dirty="0">
              <a:solidFill>
                <a:srgbClr val="000000"/>
              </a:solidFill>
              <a:latin typeface="+mj-lt"/>
            </a:endParaRPr>
          </a:p>
          <a:p>
            <a:pPr eaLnBrk="1" hangingPunct="1">
              <a:spcBef>
                <a:spcPct val="0"/>
              </a:spcBef>
              <a:defRPr/>
            </a:pPr>
            <a:endParaRPr lang="en-GB" altLang="en-US" sz="2400" kern="1200" dirty="0">
              <a:solidFill>
                <a:srgbClr val="000000"/>
              </a:solidFill>
              <a:latin typeface="+mj-lt"/>
            </a:endParaRPr>
          </a:p>
          <a:p>
            <a:pPr eaLnBrk="1" hangingPunct="1">
              <a:spcBef>
                <a:spcPct val="0"/>
              </a:spcBef>
              <a:defRPr/>
            </a:pPr>
            <a:r>
              <a:rPr lang="en-GB" altLang="en-US" sz="2400" kern="1200" dirty="0">
                <a:solidFill>
                  <a:srgbClr val="000000"/>
                </a:solidFill>
                <a:latin typeface="+mj-lt"/>
              </a:rPr>
              <a:t> </a:t>
            </a:r>
            <a:r>
              <a:rPr lang="en-GB" altLang="en-US" sz="2400" kern="1200" dirty="0" smtClean="0">
                <a:solidFill>
                  <a:srgbClr val="000000"/>
                </a:solidFill>
                <a:latin typeface="+mj-lt"/>
              </a:rPr>
              <a:t>Created </a:t>
            </a:r>
            <a:r>
              <a:rPr lang="en-GB" altLang="en-US" sz="2400" kern="1200" dirty="0">
                <a:solidFill>
                  <a:srgbClr val="000000"/>
                </a:solidFill>
                <a:latin typeface="+mj-lt"/>
              </a:rPr>
              <a:t>a draft of descriptive writing in your group </a:t>
            </a:r>
          </a:p>
          <a:p>
            <a:pPr marL="0" indent="0" eaLnBrk="1" hangingPunct="1">
              <a:spcBef>
                <a:spcPct val="0"/>
              </a:spcBef>
              <a:buFontTx/>
              <a:buNone/>
              <a:defRPr/>
            </a:pPr>
            <a:r>
              <a:rPr lang="en-GB" altLang="en-US" sz="2400" kern="1200" dirty="0" smtClean="0">
                <a:solidFill>
                  <a:srgbClr val="000000"/>
                </a:solidFill>
                <a:latin typeface="+mj-lt"/>
              </a:rPr>
              <a:t>     </a:t>
            </a:r>
            <a:r>
              <a:rPr lang="en-GB" altLang="en-US" sz="2400" kern="1200" dirty="0">
                <a:solidFill>
                  <a:srgbClr val="000000"/>
                </a:solidFill>
                <a:latin typeface="+mj-lt"/>
              </a:rPr>
              <a:t>and </a:t>
            </a:r>
            <a:r>
              <a:rPr lang="en-GB" altLang="en-US" sz="2400" kern="1200" dirty="0" smtClean="0">
                <a:solidFill>
                  <a:srgbClr val="000000"/>
                </a:solidFill>
                <a:latin typeface="+mj-lt"/>
              </a:rPr>
              <a:t>marked </a:t>
            </a:r>
            <a:r>
              <a:rPr lang="en-GB" altLang="en-US" sz="2400" kern="1200" dirty="0">
                <a:solidFill>
                  <a:srgbClr val="000000"/>
                </a:solidFill>
                <a:latin typeface="+mj-lt"/>
              </a:rPr>
              <a:t>it out of </a:t>
            </a:r>
            <a:r>
              <a:rPr lang="en-GB" altLang="en-US" sz="2400" kern="1200" dirty="0" smtClean="0">
                <a:solidFill>
                  <a:srgbClr val="000000"/>
                </a:solidFill>
                <a:latin typeface="+mj-lt"/>
              </a:rPr>
              <a:t>5?</a:t>
            </a:r>
            <a:endParaRPr lang="en-GB" altLang="en-US" sz="2400" b="1" kern="1200" dirty="0">
              <a:solidFill>
                <a:srgbClr val="000000"/>
              </a:solidFill>
              <a:latin typeface="+mj-lt"/>
            </a:endParaRPr>
          </a:p>
          <a:p>
            <a:pPr>
              <a:defRPr/>
            </a:pP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971550" y="750888"/>
            <a:ext cx="763270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GB" altLang="en-US" sz="1800" b="1" dirty="0">
              <a:latin typeface="Verdana-Bold"/>
            </a:endParaRPr>
          </a:p>
          <a:p>
            <a:pPr>
              <a:spcBef>
                <a:spcPct val="0"/>
              </a:spcBef>
              <a:buFontTx/>
              <a:buNone/>
            </a:pPr>
            <a:r>
              <a:rPr lang="en-GB" altLang="en-US" sz="2800" b="1" dirty="0">
                <a:latin typeface="Verdana-Bold"/>
              </a:rPr>
              <a:t>GCSE 9-1</a:t>
            </a:r>
          </a:p>
          <a:p>
            <a:pPr>
              <a:spcBef>
                <a:spcPct val="0"/>
              </a:spcBef>
              <a:buFontTx/>
              <a:buNone/>
            </a:pPr>
            <a:r>
              <a:rPr lang="en-GB" altLang="en-US" sz="2800" b="1" dirty="0">
                <a:latin typeface="Verdana-Bold"/>
              </a:rPr>
              <a:t>Assessment Objectives and weightings</a:t>
            </a:r>
          </a:p>
          <a:p>
            <a:pPr>
              <a:spcBef>
                <a:spcPct val="0"/>
              </a:spcBef>
              <a:buFontTx/>
              <a:buNone/>
            </a:pPr>
            <a:endParaRPr lang="en-GB" altLang="en-US" sz="1800" b="1" dirty="0">
              <a:latin typeface="Verdana-Bold"/>
            </a:endParaRPr>
          </a:p>
          <a:p>
            <a:pPr>
              <a:spcBef>
                <a:spcPct val="0"/>
              </a:spcBef>
              <a:buFontTx/>
              <a:buNone/>
            </a:pPr>
            <a:r>
              <a:rPr lang="en-GB" altLang="en-US" sz="1800" b="1" dirty="0">
                <a:latin typeface="Verdana-Bold"/>
              </a:rPr>
              <a:t>WRITING</a:t>
            </a:r>
          </a:p>
          <a:p>
            <a:pPr>
              <a:spcBef>
                <a:spcPct val="0"/>
              </a:spcBef>
              <a:buFontTx/>
              <a:buNone/>
            </a:pPr>
            <a:r>
              <a:rPr lang="en-GB" altLang="en-US" sz="1800" b="1" dirty="0">
                <a:latin typeface="Verdana-Bold"/>
              </a:rPr>
              <a:t>AO5 </a:t>
            </a:r>
            <a:r>
              <a:rPr lang="en-GB" altLang="en-US" sz="1400" dirty="0">
                <a:latin typeface="Verdana" pitchFamily="34" charset="0"/>
              </a:rPr>
              <a:t>● </a:t>
            </a:r>
            <a:r>
              <a:rPr lang="en-GB" altLang="en-US" sz="1800" dirty="0">
                <a:latin typeface="Verdana" pitchFamily="34" charset="0"/>
              </a:rPr>
              <a:t>Communicate clearly, effectively and imaginatively,</a:t>
            </a:r>
          </a:p>
          <a:p>
            <a:pPr>
              <a:spcBef>
                <a:spcPct val="0"/>
              </a:spcBef>
              <a:buFontTx/>
              <a:buNone/>
            </a:pPr>
            <a:r>
              <a:rPr lang="en-GB" altLang="en-US" sz="1800" dirty="0">
                <a:latin typeface="Verdana" pitchFamily="34" charset="0"/>
              </a:rPr>
              <a:t>selecting and adapting tone, style and register for</a:t>
            </a:r>
          </a:p>
          <a:p>
            <a:pPr>
              <a:spcBef>
                <a:spcPct val="0"/>
              </a:spcBef>
              <a:buFontTx/>
              <a:buNone/>
            </a:pPr>
            <a:r>
              <a:rPr lang="en-GB" altLang="en-US" sz="1800" dirty="0">
                <a:latin typeface="Verdana" pitchFamily="34" charset="0"/>
              </a:rPr>
              <a:t>different forms, purposes and audiences</a:t>
            </a:r>
          </a:p>
          <a:p>
            <a:pPr>
              <a:spcBef>
                <a:spcPct val="0"/>
              </a:spcBef>
              <a:buFontTx/>
              <a:buNone/>
            </a:pPr>
            <a:endParaRPr lang="en-GB" altLang="en-US" sz="1800" dirty="0">
              <a:latin typeface="Verdana" pitchFamily="34" charset="0"/>
            </a:endParaRPr>
          </a:p>
          <a:p>
            <a:pPr>
              <a:spcBef>
                <a:spcPct val="0"/>
              </a:spcBef>
              <a:buFontTx/>
              <a:buNone/>
            </a:pPr>
            <a:r>
              <a:rPr lang="en-GB" altLang="en-US" sz="1400" dirty="0">
                <a:latin typeface="Verdana" pitchFamily="34" charset="0"/>
              </a:rPr>
              <a:t>● </a:t>
            </a:r>
            <a:r>
              <a:rPr lang="en-GB" altLang="en-US" sz="1800" dirty="0">
                <a:latin typeface="Verdana" pitchFamily="34" charset="0"/>
              </a:rPr>
              <a:t>Organise information and ideas, using structural and</a:t>
            </a:r>
          </a:p>
          <a:p>
            <a:pPr>
              <a:spcBef>
                <a:spcPct val="0"/>
              </a:spcBef>
              <a:buFontTx/>
              <a:buNone/>
            </a:pPr>
            <a:r>
              <a:rPr lang="en-GB" altLang="en-US" sz="1800" dirty="0">
                <a:latin typeface="Verdana" pitchFamily="34" charset="0"/>
              </a:rPr>
              <a:t>grammatical features to support coherence and</a:t>
            </a:r>
          </a:p>
          <a:p>
            <a:pPr>
              <a:spcBef>
                <a:spcPct val="0"/>
              </a:spcBef>
              <a:buFontTx/>
              <a:buNone/>
            </a:pPr>
            <a:r>
              <a:rPr lang="en-GB" altLang="en-US" sz="1800" dirty="0">
                <a:latin typeface="Verdana" pitchFamily="34" charset="0"/>
              </a:rPr>
              <a:t>cohesion of texts</a:t>
            </a:r>
          </a:p>
          <a:p>
            <a:pPr>
              <a:spcBef>
                <a:spcPct val="0"/>
              </a:spcBef>
              <a:buFontTx/>
              <a:buNone/>
            </a:pPr>
            <a:endParaRPr lang="en-GB" altLang="en-US" sz="1800" dirty="0">
              <a:latin typeface="Verdana" pitchFamily="34" charset="0"/>
            </a:endParaRPr>
          </a:p>
          <a:p>
            <a:pPr>
              <a:spcBef>
                <a:spcPct val="0"/>
              </a:spcBef>
              <a:buFontTx/>
              <a:buNone/>
            </a:pPr>
            <a:r>
              <a:rPr lang="en-GB" altLang="en-US" sz="1800" dirty="0">
                <a:latin typeface="Verdana" pitchFamily="34" charset="0"/>
              </a:rPr>
              <a:t>30% of marks in GCSE</a:t>
            </a:r>
          </a:p>
          <a:p>
            <a:pPr>
              <a:spcBef>
                <a:spcPct val="0"/>
              </a:spcBef>
              <a:buFontTx/>
              <a:buNone/>
            </a:pPr>
            <a:endParaRPr lang="en-GB" altLang="en-US" sz="1800" dirty="0">
              <a:latin typeface="Verdana" pitchFamily="34" charset="0"/>
            </a:endParaRPr>
          </a:p>
          <a:p>
            <a:pPr>
              <a:spcBef>
                <a:spcPct val="0"/>
              </a:spcBef>
              <a:buFontTx/>
              <a:buNone/>
            </a:pPr>
            <a:r>
              <a:rPr lang="en-GB" altLang="en-US" sz="1800" b="1" dirty="0">
                <a:latin typeface="Verdana-Bold"/>
              </a:rPr>
              <a:t>AO6 </a:t>
            </a:r>
            <a:r>
              <a:rPr lang="en-GB" altLang="en-US" sz="1800" dirty="0">
                <a:latin typeface="Verdana" pitchFamily="34" charset="0"/>
              </a:rPr>
              <a:t>Candidates must use a range of vocabulary and</a:t>
            </a:r>
          </a:p>
          <a:p>
            <a:pPr>
              <a:spcBef>
                <a:spcPct val="0"/>
              </a:spcBef>
              <a:buFontTx/>
              <a:buNone/>
            </a:pPr>
            <a:r>
              <a:rPr lang="en-GB" altLang="en-US" sz="1800" dirty="0">
                <a:latin typeface="Verdana" pitchFamily="34" charset="0"/>
              </a:rPr>
              <a:t>sentence structures for clarity, purpose and effect, with</a:t>
            </a:r>
          </a:p>
          <a:p>
            <a:pPr>
              <a:spcBef>
                <a:spcPct val="0"/>
              </a:spcBef>
              <a:buFontTx/>
              <a:buNone/>
            </a:pPr>
            <a:r>
              <a:rPr lang="en-GB" altLang="en-US" sz="1800" dirty="0">
                <a:latin typeface="Verdana" pitchFamily="34" charset="0"/>
              </a:rPr>
              <a:t>accurate spelling and punctuation</a:t>
            </a:r>
          </a:p>
          <a:p>
            <a:pPr>
              <a:spcBef>
                <a:spcPct val="0"/>
              </a:spcBef>
              <a:buFontTx/>
              <a:buNone/>
            </a:pPr>
            <a:endParaRPr lang="en-GB" altLang="en-US" sz="1800" dirty="0">
              <a:latin typeface="Verdana" pitchFamily="34" charset="0"/>
            </a:endParaRPr>
          </a:p>
          <a:p>
            <a:pPr>
              <a:spcBef>
                <a:spcPct val="0"/>
              </a:spcBef>
              <a:buFontTx/>
              <a:buNone/>
            </a:pPr>
            <a:r>
              <a:rPr lang="en-GB" altLang="en-US" sz="1800" dirty="0">
                <a:latin typeface="Verdana" pitchFamily="34" charset="0"/>
              </a:rPr>
              <a:t>20% of marks in GCSE</a:t>
            </a:r>
            <a:endParaRPr lang="en-GB" altLang="en-US" sz="1800" dirty="0">
              <a:latin typeface="Comic Sans MS"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2BFC5"/>
        </a:solidFill>
        <a:effectLst/>
      </p:bgPr>
    </p:bg>
    <p:spTree>
      <p:nvGrpSpPr>
        <p:cNvPr id="1" name=""/>
        <p:cNvGrpSpPr/>
        <p:nvPr/>
      </p:nvGrpSpPr>
      <p:grpSpPr>
        <a:xfrm>
          <a:off x="0" y="0"/>
          <a:ext cx="0" cy="0"/>
          <a:chOff x="0" y="0"/>
          <a:chExt cx="0" cy="0"/>
        </a:xfrm>
      </p:grpSpPr>
      <p:sp>
        <p:nvSpPr>
          <p:cNvPr id="3074" name="Title 1"/>
          <p:cNvSpPr>
            <a:spLocks noGrp="1"/>
          </p:cNvSpPr>
          <p:nvPr>
            <p:ph type="ctrTitle"/>
          </p:nvPr>
        </p:nvSpPr>
        <p:spPr>
          <a:solidFill>
            <a:schemeClr val="accent6">
              <a:lumMod val="40000"/>
              <a:lumOff val="60000"/>
            </a:schemeClr>
          </a:solidFill>
        </p:spPr>
        <p:txBody>
          <a:bodyPr/>
          <a:lstStyle/>
          <a:p>
            <a:pPr>
              <a:defRPr/>
            </a:pPr>
            <a:r>
              <a:rPr lang="en-GB" altLang="en-US" dirty="0" smtClean="0"/>
              <a:t>Writing for Impact</a:t>
            </a:r>
            <a:br>
              <a:rPr lang="en-GB" altLang="en-US" dirty="0" smtClean="0"/>
            </a:br>
            <a:r>
              <a:rPr lang="en-GB" altLang="en-US" sz="2000" dirty="0" smtClean="0"/>
              <a:t>Component 1: Fiction and Imaginative Writing</a:t>
            </a:r>
            <a:endParaRPr lang="en-GB" altLang="en-US" dirty="0" smtClean="0"/>
          </a:p>
        </p:txBody>
      </p:sp>
      <p:sp useBgFill="1">
        <p:nvSpPr>
          <p:cNvPr id="3075" name="Subtitle 2"/>
          <p:cNvSpPr>
            <a:spLocks noGrp="1"/>
          </p:cNvSpPr>
          <p:nvPr>
            <p:ph type="subTitle" idx="1"/>
          </p:nvPr>
        </p:nvSpPr>
        <p:spPr/>
        <p:txBody>
          <a:bodyPr/>
          <a:lstStyle/>
          <a:p>
            <a:r>
              <a:rPr lang="en-GB" altLang="en-US" dirty="0" err="1" smtClean="0"/>
              <a:t>Suz</a:t>
            </a:r>
            <a:r>
              <a:rPr lang="en-GB" altLang="en-US" dirty="0" smtClean="0"/>
              <a:t> </a:t>
            </a:r>
            <a:r>
              <a:rPr lang="en-GB" altLang="en-US" dirty="0" smtClean="0"/>
              <a:t>Groves</a:t>
            </a:r>
          </a:p>
          <a:p>
            <a:endParaRPr lang="en-GB" altLang="en-US" sz="2000" dirty="0" smtClean="0"/>
          </a:p>
          <a:p>
            <a:r>
              <a:rPr lang="en-GB" altLang="en-US" sz="2000" dirty="0" smtClean="0"/>
              <a:t>Welcome to this session!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8313" y="0"/>
            <a:ext cx="8229600" cy="105251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eaLnBrk="1" hangingPunct="1">
              <a:defRPr/>
            </a:pPr>
            <a:r>
              <a:rPr lang="en-GB" altLang="en-US" sz="4000" dirty="0" smtClean="0">
                <a:solidFill>
                  <a:schemeClr val="tx1"/>
                </a:solidFill>
                <a:latin typeface="Comic Sans MS" panose="030F0702030302020204" pitchFamily="66" charset="0"/>
              </a:rPr>
              <a:t/>
            </a:r>
            <a:br>
              <a:rPr lang="en-GB" altLang="en-US" sz="4000" dirty="0" smtClean="0">
                <a:solidFill>
                  <a:schemeClr val="tx1"/>
                </a:solidFill>
                <a:latin typeface="Comic Sans MS" panose="030F0702030302020204" pitchFamily="66" charset="0"/>
              </a:rPr>
            </a:br>
            <a:r>
              <a:rPr lang="en-GB" altLang="en-US" sz="3600" b="1" dirty="0" smtClean="0">
                <a:solidFill>
                  <a:schemeClr val="tx1"/>
                </a:solidFill>
              </a:rPr>
              <a:t>LESSON AIM</a:t>
            </a:r>
          </a:p>
        </p:txBody>
      </p:sp>
      <p:sp>
        <p:nvSpPr>
          <p:cNvPr id="5123" name="Rectangle 4"/>
          <p:cNvSpPr>
            <a:spLocks noChangeArrowheads="1"/>
          </p:cNvSpPr>
          <p:nvPr/>
        </p:nvSpPr>
        <p:spPr bwMode="auto">
          <a:xfrm>
            <a:off x="827088" y="1268413"/>
            <a:ext cx="7272337" cy="1081087"/>
          </a:xfrm>
          <a:prstGeom prst="rect">
            <a:avLst/>
          </a:prstGeom>
          <a:solidFill>
            <a:srgbClr val="C0C0C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GB" altLang="en-US" sz="2400" dirty="0" smtClean="0">
                <a:latin typeface="+mj-lt"/>
              </a:rPr>
              <a:t>At the end of this session, you will have produced</a:t>
            </a:r>
          </a:p>
          <a:p>
            <a:pPr algn="ctr" eaLnBrk="1" hangingPunct="1">
              <a:spcBef>
                <a:spcPct val="0"/>
              </a:spcBef>
              <a:buFontTx/>
              <a:buNone/>
              <a:defRPr/>
            </a:pPr>
            <a:r>
              <a:rPr lang="en-GB" altLang="en-US" sz="2400" dirty="0" smtClean="0">
                <a:latin typeface="+mj-lt"/>
              </a:rPr>
              <a:t> a piece of descriptive writing using an image</a:t>
            </a:r>
          </a:p>
        </p:txBody>
      </p:sp>
      <p:sp>
        <p:nvSpPr>
          <p:cNvPr id="3077" name="Rectangle 5"/>
          <p:cNvSpPr>
            <a:spLocks noChangeArrowheads="1"/>
          </p:cNvSpPr>
          <p:nvPr/>
        </p:nvSpPr>
        <p:spPr bwMode="auto">
          <a:xfrm>
            <a:off x="395288" y="2420938"/>
            <a:ext cx="8353425" cy="4248150"/>
          </a:xfrm>
          <a:prstGeom prst="rect">
            <a:avLst/>
          </a:prstGeom>
          <a:solidFill>
            <a:srgbClr val="CC99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GB" altLang="en-US" sz="2400" b="1" u="sng" dirty="0" smtClean="0">
                <a:latin typeface="+mj-lt"/>
              </a:rPr>
              <a:t>Objectives</a:t>
            </a:r>
          </a:p>
          <a:p>
            <a:pPr eaLnBrk="1" hangingPunct="1">
              <a:spcBef>
                <a:spcPct val="0"/>
              </a:spcBef>
              <a:buFontTx/>
              <a:buNone/>
              <a:defRPr/>
            </a:pPr>
            <a:endParaRPr lang="en-GB" altLang="en-US" sz="2400" b="1" u="sng" dirty="0" smtClean="0">
              <a:latin typeface="+mj-lt"/>
            </a:endParaRPr>
          </a:p>
          <a:p>
            <a:pPr eaLnBrk="1" hangingPunct="1">
              <a:spcBef>
                <a:spcPct val="0"/>
              </a:spcBef>
              <a:defRPr/>
            </a:pPr>
            <a:r>
              <a:rPr lang="en-GB" altLang="en-US" sz="2400" dirty="0" smtClean="0">
                <a:latin typeface="+mj-lt"/>
              </a:rPr>
              <a:t>Understand how to quickly plan a piece of writing.</a:t>
            </a:r>
          </a:p>
          <a:p>
            <a:pPr eaLnBrk="1" hangingPunct="1">
              <a:spcBef>
                <a:spcPct val="0"/>
              </a:spcBef>
              <a:defRPr/>
            </a:pPr>
            <a:endParaRPr lang="en-GB" altLang="en-US" sz="2400" dirty="0" smtClean="0">
              <a:latin typeface="+mj-lt"/>
            </a:endParaRPr>
          </a:p>
          <a:p>
            <a:pPr eaLnBrk="1" hangingPunct="1">
              <a:spcBef>
                <a:spcPct val="0"/>
              </a:spcBef>
              <a:defRPr/>
            </a:pPr>
            <a:r>
              <a:rPr lang="en-GB" altLang="en-US" sz="2400" dirty="0" smtClean="0">
                <a:latin typeface="+mj-lt"/>
              </a:rPr>
              <a:t>To consider audience, purpose, tone and language </a:t>
            </a:r>
          </a:p>
          <a:p>
            <a:pPr eaLnBrk="1" hangingPunct="1">
              <a:spcBef>
                <a:spcPct val="0"/>
              </a:spcBef>
              <a:buFontTx/>
              <a:buNone/>
              <a:defRPr/>
            </a:pPr>
            <a:r>
              <a:rPr lang="en-GB" altLang="en-US" sz="2400" dirty="0" smtClean="0">
                <a:latin typeface="+mj-lt"/>
              </a:rPr>
              <a:t>  devices in your writing.</a:t>
            </a:r>
          </a:p>
          <a:p>
            <a:pPr eaLnBrk="1" hangingPunct="1">
              <a:spcBef>
                <a:spcPct val="0"/>
              </a:spcBef>
              <a:defRPr/>
            </a:pPr>
            <a:endParaRPr lang="en-GB" altLang="en-US" sz="2400" dirty="0" smtClean="0">
              <a:latin typeface="+mj-lt"/>
            </a:endParaRPr>
          </a:p>
          <a:p>
            <a:pPr eaLnBrk="1" hangingPunct="1">
              <a:spcBef>
                <a:spcPct val="0"/>
              </a:spcBef>
              <a:defRPr/>
            </a:pPr>
            <a:r>
              <a:rPr lang="en-GB" altLang="en-US" sz="2400" dirty="0" smtClean="0">
                <a:latin typeface="+mj-lt"/>
              </a:rPr>
              <a:t>Answer questions to create a character profile.</a:t>
            </a:r>
          </a:p>
          <a:p>
            <a:pPr eaLnBrk="1" hangingPunct="1">
              <a:spcBef>
                <a:spcPct val="0"/>
              </a:spcBef>
              <a:defRPr/>
            </a:pPr>
            <a:endParaRPr lang="en-GB" altLang="en-US" sz="2400" dirty="0" smtClean="0">
              <a:latin typeface="+mj-lt"/>
            </a:endParaRPr>
          </a:p>
          <a:p>
            <a:pPr eaLnBrk="1" hangingPunct="1">
              <a:spcBef>
                <a:spcPct val="0"/>
              </a:spcBef>
              <a:defRPr/>
            </a:pPr>
            <a:r>
              <a:rPr lang="en-GB" altLang="en-US" sz="2400" dirty="0" smtClean="0">
                <a:latin typeface="+mj-lt"/>
              </a:rPr>
              <a:t> Create a draft of descriptive writing in your group </a:t>
            </a:r>
          </a:p>
          <a:p>
            <a:pPr eaLnBrk="1" hangingPunct="1">
              <a:spcBef>
                <a:spcPct val="0"/>
              </a:spcBef>
              <a:buFontTx/>
              <a:buNone/>
              <a:defRPr/>
            </a:pPr>
            <a:r>
              <a:rPr lang="en-GB" altLang="en-US" sz="2400" dirty="0" smtClean="0">
                <a:latin typeface="+mj-lt"/>
              </a:rPr>
              <a:t>  and mark it out of 5.</a:t>
            </a:r>
            <a:endParaRPr lang="en-GB" altLang="en-US" sz="2400" b="1" dirty="0" smtClean="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wipe(down)">
                                      <p:cBhvr>
                                        <p:cTn id="7" dur="580">
                                          <p:stCondLst>
                                            <p:cond delay="0"/>
                                          </p:stCondLst>
                                        </p:cTn>
                                        <p:tgtEl>
                                          <p:spTgt spid="3077"/>
                                        </p:tgtEl>
                                      </p:cBhvr>
                                    </p:animEffect>
                                    <p:anim calcmode="lin" valueType="num">
                                      <p:cBhvr>
                                        <p:cTn id="8" dur="1822" tmFilter="0,0; 0.14,0.36; 0.43,0.73; 0.71,0.91; 1.0,1.0">
                                          <p:stCondLst>
                                            <p:cond delay="0"/>
                                          </p:stCondLst>
                                        </p:cTn>
                                        <p:tgtEl>
                                          <p:spTgt spid="307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7"/>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7"/>
                                        </p:tgtEl>
                                      </p:cBhvr>
                                      <p:to x="100000" y="60000"/>
                                    </p:animScale>
                                    <p:animScale>
                                      <p:cBhvr>
                                        <p:cTn id="14" dur="166" decel="50000">
                                          <p:stCondLst>
                                            <p:cond delay="676"/>
                                          </p:stCondLst>
                                        </p:cTn>
                                        <p:tgtEl>
                                          <p:spTgt spid="3077"/>
                                        </p:tgtEl>
                                      </p:cBhvr>
                                      <p:to x="100000" y="100000"/>
                                    </p:animScale>
                                    <p:animScale>
                                      <p:cBhvr>
                                        <p:cTn id="15" dur="26">
                                          <p:stCondLst>
                                            <p:cond delay="1312"/>
                                          </p:stCondLst>
                                        </p:cTn>
                                        <p:tgtEl>
                                          <p:spTgt spid="3077"/>
                                        </p:tgtEl>
                                      </p:cBhvr>
                                      <p:to x="100000" y="80000"/>
                                    </p:animScale>
                                    <p:animScale>
                                      <p:cBhvr>
                                        <p:cTn id="16" dur="166" decel="50000">
                                          <p:stCondLst>
                                            <p:cond delay="1338"/>
                                          </p:stCondLst>
                                        </p:cTn>
                                        <p:tgtEl>
                                          <p:spTgt spid="3077"/>
                                        </p:tgtEl>
                                      </p:cBhvr>
                                      <p:to x="100000" y="100000"/>
                                    </p:animScale>
                                    <p:animScale>
                                      <p:cBhvr>
                                        <p:cTn id="17" dur="26">
                                          <p:stCondLst>
                                            <p:cond delay="1642"/>
                                          </p:stCondLst>
                                        </p:cTn>
                                        <p:tgtEl>
                                          <p:spTgt spid="3077"/>
                                        </p:tgtEl>
                                      </p:cBhvr>
                                      <p:to x="100000" y="90000"/>
                                    </p:animScale>
                                    <p:animScale>
                                      <p:cBhvr>
                                        <p:cTn id="18" dur="166" decel="50000">
                                          <p:stCondLst>
                                            <p:cond delay="1668"/>
                                          </p:stCondLst>
                                        </p:cTn>
                                        <p:tgtEl>
                                          <p:spTgt spid="3077"/>
                                        </p:tgtEl>
                                      </p:cBhvr>
                                      <p:to x="100000" y="100000"/>
                                    </p:animScale>
                                    <p:animScale>
                                      <p:cBhvr>
                                        <p:cTn id="19" dur="26">
                                          <p:stCondLst>
                                            <p:cond delay="1808"/>
                                          </p:stCondLst>
                                        </p:cTn>
                                        <p:tgtEl>
                                          <p:spTgt spid="3077"/>
                                        </p:tgtEl>
                                      </p:cBhvr>
                                      <p:to x="100000" y="95000"/>
                                    </p:animScale>
                                    <p:animScale>
                                      <p:cBhvr>
                                        <p:cTn id="20" dur="166" decel="50000">
                                          <p:stCondLst>
                                            <p:cond delay="1834"/>
                                          </p:stCondLst>
                                        </p:cTn>
                                        <p:tgtEl>
                                          <p:spTgt spid="307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CFDFE"/>
            </a:gs>
            <a:gs pos="74001">
              <a:srgbClr val="E0F1F2"/>
            </a:gs>
            <a:gs pos="83000">
              <a:srgbClr val="E0F1F2"/>
            </a:gs>
            <a:gs pos="100000">
              <a:srgbClr val="EBF6F7"/>
            </a:gs>
          </a:gsLst>
          <a:lin ang="5400000" scaled="1"/>
        </a:gradFill>
        <a:effectLst/>
      </p:bgPr>
    </p:bg>
    <p:spTree>
      <p:nvGrpSpPr>
        <p:cNvPr id="1" name=""/>
        <p:cNvGrpSpPr/>
        <p:nvPr/>
      </p:nvGrpSpPr>
      <p:grpSpPr>
        <a:xfrm>
          <a:off x="0" y="0"/>
          <a:ext cx="0" cy="0"/>
          <a:chOff x="0" y="0"/>
          <a:chExt cx="0" cy="0"/>
        </a:xfrm>
      </p:grpSpPr>
      <p:pic>
        <p:nvPicPr>
          <p:cNvPr id="57372"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7450" y="2276475"/>
            <a:ext cx="39497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1"/>
          <p:cNvSpPr>
            <a:spLocks noChangeArrowheads="1"/>
          </p:cNvSpPr>
          <p:nvPr/>
        </p:nvSpPr>
        <p:spPr bwMode="auto">
          <a:xfrm>
            <a:off x="468313" y="0"/>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solidFill>
                <a:schemeClr val="tx2"/>
              </a:solidFill>
              <a:latin typeface="Comic Sans MS" pitchFamily="66" charset="0"/>
            </a:endParaRPr>
          </a:p>
        </p:txBody>
      </p:sp>
      <p:sp>
        <p:nvSpPr>
          <p:cNvPr id="5124" name="Rectangle 32"/>
          <p:cNvSpPr>
            <a:spLocks noChangeArrowheads="1"/>
          </p:cNvSpPr>
          <p:nvPr/>
        </p:nvSpPr>
        <p:spPr bwMode="auto">
          <a:xfrm>
            <a:off x="428625" y="285750"/>
            <a:ext cx="83534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buFontTx/>
              <a:buNone/>
            </a:pPr>
            <a:r>
              <a:rPr lang="en-GB" altLang="en-US" sz="4000">
                <a:latin typeface="Comic Sans MS" pitchFamily="66" charset="0"/>
              </a:rPr>
              <a:t>Today we are writing to inform, explain and describe using an image.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7372"/>
                                        </p:tgtEl>
                                        <p:attrNameLst>
                                          <p:attrName>style.visibility</p:attrName>
                                        </p:attrNameLst>
                                      </p:cBhvr>
                                      <p:to>
                                        <p:strVal val="visible"/>
                                      </p:to>
                                    </p:set>
                                    <p:animEffect transition="in" filter="fade">
                                      <p:cBhvr>
                                        <p:cTn id="7" dur="2000"/>
                                        <p:tgtEl>
                                          <p:spTgt spid="57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z="3600" smtClean="0"/>
              <a:t>Here’s one we prepared earlier…</a:t>
            </a:r>
          </a:p>
        </p:txBody>
      </p:sp>
      <p:sp>
        <p:nvSpPr>
          <p:cNvPr id="14339" name="Content Placeholder 2"/>
          <p:cNvSpPr>
            <a:spLocks noGrp="1"/>
          </p:cNvSpPr>
          <p:nvPr>
            <p:ph idx="1"/>
          </p:nvPr>
        </p:nvSpPr>
        <p:spPr>
          <a:solidFill>
            <a:schemeClr val="accent6">
              <a:lumMod val="20000"/>
              <a:lumOff val="80000"/>
            </a:schemeClr>
          </a:solidFill>
        </p:spPr>
        <p:txBody>
          <a:bodyPr/>
          <a:lstStyle/>
          <a:p>
            <a:pPr>
              <a:defRPr/>
            </a:pPr>
            <a:r>
              <a:rPr lang="en-GB" altLang="en-US" sz="2800" dirty="0" smtClean="0"/>
              <a:t>Here is an example of a descriptive text about the </a:t>
            </a:r>
            <a:r>
              <a:rPr lang="en-GB" altLang="en-US" sz="2800" dirty="0"/>
              <a:t>L</a:t>
            </a:r>
            <a:r>
              <a:rPr lang="en-GB" altLang="en-US" sz="2800" dirty="0" smtClean="0"/>
              <a:t>ady....</a:t>
            </a:r>
          </a:p>
          <a:p>
            <a:pPr>
              <a:defRPr/>
            </a:pPr>
            <a:r>
              <a:rPr lang="en-GB" altLang="en-US" sz="2800" dirty="0" smtClean="0"/>
              <a:t>Note the use of different language techniques</a:t>
            </a:r>
          </a:p>
          <a:p>
            <a:pPr>
              <a:defRPr/>
            </a:pPr>
            <a:r>
              <a:rPr lang="en-GB" altLang="en-US" sz="2800" dirty="0" smtClean="0"/>
              <a:t>The tone/genre of the writing</a:t>
            </a:r>
          </a:p>
          <a:p>
            <a:pPr>
              <a:defRPr/>
            </a:pPr>
            <a:r>
              <a:rPr lang="en-GB" altLang="en-US" sz="2800" dirty="0" smtClean="0"/>
              <a:t>And the content – does it describe?</a:t>
            </a:r>
          </a:p>
          <a:p>
            <a:pPr>
              <a:defRPr/>
            </a:pPr>
            <a:r>
              <a:rPr lang="en-GB" altLang="en-US" sz="2800" dirty="0" smtClean="0"/>
              <a:t>Which bits of the text stand out?</a:t>
            </a:r>
          </a:p>
          <a:p>
            <a:pPr>
              <a:defRPr/>
            </a:pPr>
            <a:r>
              <a:rPr lang="en-GB" altLang="en-US" sz="2800" dirty="0" smtClean="0"/>
              <a:t>Does it make you want to read more?</a:t>
            </a:r>
          </a:p>
          <a:p>
            <a:pPr>
              <a:defRPr/>
            </a:pPr>
            <a:r>
              <a:rPr lang="en-GB" altLang="en-US" sz="2800" dirty="0" smtClean="0"/>
              <a:t>Who would the audience be?</a:t>
            </a:r>
          </a:p>
          <a:p>
            <a:pPr>
              <a:defRPr/>
            </a:pPr>
            <a:endParaRPr lang="en-GB" altLang="en-US" dirty="0" smtClean="0"/>
          </a:p>
          <a:p>
            <a:pPr>
              <a:defRPr/>
            </a:pPr>
            <a:endParaRPr lang="en-GB" alt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195513" y="0"/>
            <a:ext cx="4679950" cy="1143000"/>
          </a:xfrm>
          <a:solidFill>
            <a:srgbClr val="FF99FF"/>
          </a:solidFill>
        </p:spPr>
        <p:txBody>
          <a:bodyPr/>
          <a:lstStyle/>
          <a:p>
            <a:pPr eaLnBrk="1" hangingPunct="1"/>
            <a:r>
              <a:rPr lang="en-GB" altLang="en-US" smtClean="0">
                <a:latin typeface="Comic Sans MS" pitchFamily="66" charset="0"/>
              </a:rPr>
              <a:t>The Lady</a:t>
            </a:r>
          </a:p>
        </p:txBody>
      </p:sp>
      <p:graphicFrame>
        <p:nvGraphicFramePr>
          <p:cNvPr id="7171" name="Object 3"/>
          <p:cNvGraphicFramePr>
            <a:graphicFrameLocks noGrp="1" noChangeAspect="1"/>
          </p:cNvGraphicFramePr>
          <p:nvPr>
            <p:ph sz="half" idx="4294967295"/>
          </p:nvPr>
        </p:nvGraphicFramePr>
        <p:xfrm>
          <a:off x="0" y="3886200"/>
          <a:ext cx="3825875" cy="2133600"/>
        </p:xfrm>
        <a:graphic>
          <a:graphicData uri="http://schemas.openxmlformats.org/presentationml/2006/ole">
            <mc:AlternateContent xmlns:mc="http://schemas.openxmlformats.org/markup-compatibility/2006">
              <mc:Choice xmlns:v="urn:schemas-microsoft-com:vml" Requires="v">
                <p:oleObj spid="_x0000_s7180" name="Chart" r:id="rId4" imgW="7924800" imgH="4419600" progId="MSGraph.Chart.8">
                  <p:embed followColorScheme="full"/>
                </p:oleObj>
              </mc:Choice>
              <mc:Fallback>
                <p:oleObj name="Chart" r:id="rId4" imgW="7924800" imgH="44196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86200"/>
                        <a:ext cx="38258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2" name="Text Box 4"/>
          <p:cNvSpPr txBox="1">
            <a:spLocks noChangeArrowheads="1"/>
          </p:cNvSpPr>
          <p:nvPr/>
        </p:nvSpPr>
        <p:spPr bwMode="auto">
          <a:xfrm>
            <a:off x="1042988" y="1773238"/>
            <a:ext cx="66960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endParaRPr lang="en-US" altLang="en-US" sz="1800">
              <a:cs typeface="Arial" pitchFamily="34" charset="0"/>
            </a:endParaRPr>
          </a:p>
        </p:txBody>
      </p:sp>
      <p:sp>
        <p:nvSpPr>
          <p:cNvPr id="7173" name="Text Box 5"/>
          <p:cNvSpPr txBox="1">
            <a:spLocks noChangeArrowheads="1"/>
          </p:cNvSpPr>
          <p:nvPr/>
        </p:nvSpPr>
        <p:spPr bwMode="auto">
          <a:xfrm>
            <a:off x="827088" y="1484313"/>
            <a:ext cx="6985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endParaRPr lang="en-GB" altLang="en-US" sz="2000">
              <a:cs typeface="Arial" pitchFamily="34" charset="0"/>
            </a:endParaRPr>
          </a:p>
          <a:p>
            <a:pPr eaLnBrk="1" hangingPunct="1">
              <a:spcBef>
                <a:spcPct val="50000"/>
              </a:spcBef>
              <a:buFontTx/>
              <a:buNone/>
            </a:pPr>
            <a:endParaRPr lang="en-GB" altLang="en-US" sz="1800">
              <a:cs typeface="Arial" pitchFamily="34" charset="0"/>
            </a:endParaRPr>
          </a:p>
          <a:p>
            <a:pPr eaLnBrk="1" hangingPunct="1">
              <a:spcBef>
                <a:spcPct val="50000"/>
              </a:spcBef>
              <a:buFontTx/>
              <a:buNone/>
            </a:pPr>
            <a:endParaRPr lang="en-GB" altLang="en-US" sz="1800">
              <a:cs typeface="Arial" pitchFamily="34" charset="0"/>
            </a:endParaRPr>
          </a:p>
          <a:p>
            <a:pPr eaLnBrk="1" hangingPunct="1">
              <a:spcBef>
                <a:spcPct val="50000"/>
              </a:spcBef>
              <a:buFontTx/>
              <a:buNone/>
            </a:pPr>
            <a:endParaRPr lang="en-GB" altLang="en-US" sz="1800">
              <a:cs typeface="Arial" pitchFamily="34" charset="0"/>
            </a:endParaRPr>
          </a:p>
          <a:p>
            <a:pPr eaLnBrk="1" hangingPunct="1">
              <a:spcBef>
                <a:spcPct val="50000"/>
              </a:spcBef>
              <a:buFontTx/>
              <a:buNone/>
            </a:pPr>
            <a:endParaRPr lang="en-GB" altLang="en-US" sz="1800">
              <a:cs typeface="Arial" pitchFamily="34" charset="0"/>
            </a:endParaRPr>
          </a:p>
          <a:p>
            <a:pPr eaLnBrk="1" hangingPunct="1">
              <a:spcBef>
                <a:spcPct val="50000"/>
              </a:spcBef>
              <a:buFontTx/>
              <a:buNone/>
            </a:pPr>
            <a:endParaRPr lang="en-GB" altLang="en-US" sz="1800">
              <a:cs typeface="Arial" pitchFamily="34" charset="0"/>
            </a:endParaRPr>
          </a:p>
          <a:p>
            <a:pPr eaLnBrk="1" hangingPunct="1">
              <a:spcBef>
                <a:spcPct val="50000"/>
              </a:spcBef>
              <a:buFontTx/>
              <a:buNone/>
            </a:pPr>
            <a:endParaRPr lang="en-GB" altLang="en-US" sz="1800">
              <a:cs typeface="Arial" pitchFamily="34" charset="0"/>
            </a:endParaRPr>
          </a:p>
          <a:p>
            <a:pPr eaLnBrk="1" hangingPunct="1">
              <a:spcBef>
                <a:spcPct val="50000"/>
              </a:spcBef>
              <a:buFontTx/>
              <a:buNone/>
            </a:pPr>
            <a:endParaRPr lang="en-GB" altLang="en-US" sz="1800">
              <a:cs typeface="Arial" pitchFamily="34" charset="0"/>
            </a:endParaRPr>
          </a:p>
          <a:p>
            <a:pPr eaLnBrk="1" hangingPunct="1">
              <a:spcBef>
                <a:spcPct val="50000"/>
              </a:spcBef>
              <a:buFontTx/>
              <a:buNone/>
            </a:pPr>
            <a:endParaRPr lang="en-GB" altLang="en-US" sz="1800">
              <a:cs typeface="Arial" pitchFamily="34" charset="0"/>
            </a:endParaRPr>
          </a:p>
          <a:p>
            <a:pPr eaLnBrk="1" hangingPunct="1">
              <a:spcBef>
                <a:spcPct val="50000"/>
              </a:spcBef>
              <a:buFontTx/>
              <a:buNone/>
            </a:pPr>
            <a:endParaRPr lang="en-GB" altLang="en-US" sz="1800">
              <a:cs typeface="Arial" pitchFamily="34" charset="0"/>
            </a:endParaRPr>
          </a:p>
          <a:p>
            <a:pPr eaLnBrk="1" hangingPunct="1">
              <a:spcBef>
                <a:spcPct val="50000"/>
              </a:spcBef>
              <a:buFontTx/>
              <a:buNone/>
            </a:pPr>
            <a:endParaRPr lang="en-GB" altLang="en-US" sz="1800">
              <a:cs typeface="Arial" pitchFamily="34" charset="0"/>
            </a:endParaRPr>
          </a:p>
        </p:txBody>
      </p:sp>
      <p:sp>
        <p:nvSpPr>
          <p:cNvPr id="15366" name="Text Box 6"/>
          <p:cNvSpPr txBox="1">
            <a:spLocks noChangeArrowheads="1"/>
          </p:cNvSpPr>
          <p:nvPr/>
        </p:nvSpPr>
        <p:spPr bwMode="auto">
          <a:xfrm>
            <a:off x="323850" y="1214438"/>
            <a:ext cx="8496300" cy="517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defRPr/>
            </a:pPr>
            <a:r>
              <a:rPr lang="en-GB" altLang="en-US" sz="2000" dirty="0" smtClean="0">
                <a:latin typeface="+mj-lt"/>
                <a:cs typeface="Arial" panose="020B0604020202020204" pitchFamily="34" charset="0"/>
              </a:rPr>
              <a:t>She was a feisty old girl, that Eve, who most describe as old in looks but definitely not in mind. She used to write children's novels, though that has stopped. Her house is grey, grim and gothic, and is prowled through by her cat, Gabriel. He mainly keeps to the deep, deep shadows in the miles of empty passageways. The only person who’s allowed to stroke Gabriel's soft, fluffy fur is the old woman. They have a peculiar, solitary relationship</a:t>
            </a:r>
            <a:r>
              <a:rPr lang="en-GB" altLang="en-US" sz="2000" dirty="0">
                <a:latin typeface="+mj-lt"/>
                <a:cs typeface="Arial" panose="020B0604020202020204" pitchFamily="34" charset="0"/>
              </a:rPr>
              <a:t>.</a:t>
            </a:r>
            <a:endParaRPr lang="en-GB" altLang="en-US" sz="2000" dirty="0" smtClean="0">
              <a:latin typeface="+mj-lt"/>
              <a:cs typeface="Arial" panose="020B0604020202020204" pitchFamily="34" charset="0"/>
            </a:endParaRPr>
          </a:p>
          <a:p>
            <a:pPr eaLnBrk="1" hangingPunct="1">
              <a:spcBef>
                <a:spcPct val="50000"/>
              </a:spcBef>
              <a:buFontTx/>
              <a:buNone/>
              <a:defRPr/>
            </a:pPr>
            <a:r>
              <a:rPr lang="en-GB" altLang="en-US" sz="2000" dirty="0" smtClean="0">
                <a:latin typeface="+mj-lt"/>
                <a:cs typeface="Arial" panose="020B0604020202020204" pitchFamily="34" charset="0"/>
              </a:rPr>
              <a:t>Eve lives with her deceased husband in her giant mansion on the teetering edge of the city of Durham. Her great house looks out over mangled, tangled dark woods that haven’t welcomed a living soul for many years – if ever! </a:t>
            </a:r>
          </a:p>
          <a:p>
            <a:pPr eaLnBrk="1" hangingPunct="1">
              <a:spcBef>
                <a:spcPct val="50000"/>
              </a:spcBef>
              <a:buFontTx/>
              <a:buNone/>
              <a:defRPr/>
            </a:pPr>
            <a:r>
              <a:rPr lang="en-GB" altLang="en-US" sz="2000" dirty="0" smtClean="0">
                <a:latin typeface="+mj-lt"/>
                <a:cs typeface="Arial" panose="020B0604020202020204" pitchFamily="34" charset="0"/>
              </a:rPr>
              <a:t>Every morning she hears the birds twittering in the trees in her large, untidy garden full of secret smells from the hundreds of plants and flowers she cultivates. </a:t>
            </a:r>
          </a:p>
          <a:p>
            <a:pPr eaLnBrk="1" hangingPunct="1">
              <a:spcBef>
                <a:spcPct val="50000"/>
              </a:spcBef>
              <a:buFontTx/>
              <a:buNone/>
              <a:defRPr/>
            </a:pPr>
            <a:r>
              <a:rPr lang="en-GB" altLang="en-US" sz="2000" dirty="0" smtClean="0">
                <a:latin typeface="+mj-lt"/>
                <a:cs typeface="Arial" panose="020B0604020202020204" pitchFamily="34" charset="0"/>
              </a:rPr>
              <a:t>Eve often sits in her conservatory and gazes out of the window thinking of new stories, wishing she could start writing again....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solidFill>
            <a:schemeClr val="accent1"/>
          </a:solidFill>
        </p:spPr>
        <p:txBody>
          <a:bodyPr/>
          <a:lstStyle/>
          <a:p>
            <a:r>
              <a:rPr lang="en-GB" altLang="en-US" smtClean="0"/>
              <a:t>For today’s task you will need to consider:</a:t>
            </a:r>
          </a:p>
        </p:txBody>
      </p:sp>
      <p:sp>
        <p:nvSpPr>
          <p:cNvPr id="3" name="Content Placeholder 2"/>
          <p:cNvSpPr>
            <a:spLocks noGrp="1"/>
          </p:cNvSpPr>
          <p:nvPr>
            <p:ph idx="1"/>
          </p:nvPr>
        </p:nvSpPr>
        <p:spPr/>
        <p:txBody>
          <a:bodyPr/>
          <a:lstStyle/>
          <a:p>
            <a:pPr>
              <a:defRPr/>
            </a:pPr>
            <a:r>
              <a:rPr lang="en-GB" sz="2800" b="1" dirty="0">
                <a:solidFill>
                  <a:srgbClr val="000000"/>
                </a:solidFill>
              </a:rPr>
              <a:t>Genre, Tone and mood</a:t>
            </a:r>
          </a:p>
          <a:p>
            <a:pPr marL="0" indent="0">
              <a:buFontTx/>
              <a:buNone/>
              <a:defRPr/>
            </a:pPr>
            <a:r>
              <a:rPr lang="en-GB" sz="2800" i="1" dirty="0">
                <a:solidFill>
                  <a:srgbClr val="000000"/>
                </a:solidFill>
              </a:rPr>
              <a:t>   (</a:t>
            </a:r>
            <a:r>
              <a:rPr lang="en-GB" sz="2800" i="1" dirty="0" err="1">
                <a:solidFill>
                  <a:srgbClr val="000000"/>
                </a:solidFill>
              </a:rPr>
              <a:t>eg</a:t>
            </a:r>
            <a:r>
              <a:rPr lang="en-GB" sz="2800" i="1" dirty="0">
                <a:solidFill>
                  <a:srgbClr val="000000"/>
                </a:solidFill>
              </a:rPr>
              <a:t> formal, informal, tension, disaster, surprise</a:t>
            </a:r>
            <a:r>
              <a:rPr lang="en-GB" sz="2800" i="1" dirty="0" smtClean="0">
                <a:solidFill>
                  <a:srgbClr val="000000"/>
                </a:solidFill>
              </a:rPr>
              <a:t>)</a:t>
            </a:r>
            <a:endParaRPr lang="en-GB" sz="2800" b="1" dirty="0" smtClean="0"/>
          </a:p>
          <a:p>
            <a:pPr>
              <a:defRPr/>
            </a:pPr>
            <a:r>
              <a:rPr lang="en-GB" sz="2800" b="1" dirty="0" smtClean="0"/>
              <a:t>Purpose</a:t>
            </a:r>
          </a:p>
          <a:p>
            <a:pPr marL="0" indent="0">
              <a:buFontTx/>
              <a:buNone/>
              <a:defRPr/>
            </a:pPr>
            <a:r>
              <a:rPr lang="en-GB" sz="2800" dirty="0"/>
              <a:t> </a:t>
            </a:r>
            <a:r>
              <a:rPr lang="en-GB" sz="2800" dirty="0" smtClean="0"/>
              <a:t>  </a:t>
            </a:r>
            <a:r>
              <a:rPr lang="en-GB" sz="2800" i="1" dirty="0" smtClean="0"/>
              <a:t>To describe, inform and explain</a:t>
            </a:r>
            <a:endParaRPr lang="en-GB" sz="2800" dirty="0" smtClean="0"/>
          </a:p>
          <a:p>
            <a:pPr>
              <a:defRPr/>
            </a:pPr>
            <a:r>
              <a:rPr lang="en-GB" sz="2800" b="1" dirty="0" smtClean="0"/>
              <a:t>Audience</a:t>
            </a:r>
          </a:p>
          <a:p>
            <a:pPr marL="0" indent="0">
              <a:buFontTx/>
              <a:buNone/>
              <a:defRPr/>
            </a:pPr>
            <a:r>
              <a:rPr lang="en-GB" sz="2800" dirty="0"/>
              <a:t> </a:t>
            </a:r>
            <a:r>
              <a:rPr lang="en-GB" sz="2800" dirty="0" smtClean="0"/>
              <a:t>  </a:t>
            </a:r>
            <a:r>
              <a:rPr lang="en-GB" sz="2800" i="1" dirty="0" smtClean="0"/>
              <a:t>People interested in reading fiction</a:t>
            </a:r>
            <a:endParaRPr lang="en-GB" sz="2800" dirty="0" smtClean="0"/>
          </a:p>
          <a:p>
            <a:pPr>
              <a:defRPr/>
            </a:pPr>
            <a:r>
              <a:rPr lang="en-GB" sz="2800" b="1" dirty="0" smtClean="0"/>
              <a:t>Writing techniques</a:t>
            </a:r>
          </a:p>
          <a:p>
            <a:pPr marL="0" indent="0">
              <a:buFontTx/>
              <a:buNone/>
              <a:defRPr/>
            </a:pPr>
            <a:r>
              <a:rPr lang="en-GB" sz="2800" dirty="0" smtClean="0"/>
              <a:t>    </a:t>
            </a:r>
            <a:r>
              <a:rPr lang="en-GB" sz="2800" i="1" dirty="0" smtClean="0"/>
              <a:t>(rule of three, repetition, simile, alliteration)</a:t>
            </a:r>
            <a:endParaRPr lang="en-GB" sz="2800"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37"/>
          </a:xfrm>
          <a:solidFill>
            <a:schemeClr val="accent6">
              <a:lumMod val="40000"/>
              <a:lumOff val="60000"/>
            </a:schemeClr>
          </a:solidFill>
        </p:spPr>
        <p:txBody>
          <a:bodyPr/>
          <a:lstStyle/>
          <a:p>
            <a:pPr>
              <a:defRPr/>
            </a:pPr>
            <a:r>
              <a:rPr lang="en-GB" dirty="0" smtClean="0">
                <a:latin typeface="Comic Sans MS" panose="030F0702030302020204" pitchFamily="66" charset="0"/>
              </a:rPr>
              <a:t>A Forest</a:t>
            </a:r>
            <a:r>
              <a:rPr lang="en-GB" smtClean="0">
                <a:latin typeface="Comic Sans MS" panose="030F0702030302020204" pitchFamily="66" charset="0"/>
              </a:rPr>
              <a:t/>
            </a:r>
            <a:br>
              <a:rPr lang="en-GB" smtClean="0">
                <a:latin typeface="Comic Sans MS" panose="030F0702030302020204" pitchFamily="66" charset="0"/>
              </a:rPr>
            </a:br>
            <a:r>
              <a:rPr lang="en-GB" sz="2000">
                <a:latin typeface="Comic Sans MS" panose="030F0702030302020204" pitchFamily="66" charset="0"/>
              </a:rPr>
              <a:t>R</a:t>
            </a:r>
            <a:r>
              <a:rPr lang="en-GB" sz="2000" smtClean="0">
                <a:latin typeface="Comic Sans MS" panose="030F0702030302020204" pitchFamily="66" charset="0"/>
              </a:rPr>
              <a:t>efers </a:t>
            </a:r>
            <a:r>
              <a:rPr lang="en-GB" sz="2000" dirty="0" smtClean="0">
                <a:latin typeface="Comic Sans MS" panose="030F0702030302020204" pitchFamily="66" charset="0"/>
              </a:rPr>
              <a:t>to the use of the following techniques in a text</a:t>
            </a:r>
            <a:endParaRPr lang="en-GB" dirty="0">
              <a:latin typeface="Comic Sans MS" panose="030F0702030302020204" pitchFamily="66" charset="0"/>
            </a:endParaRPr>
          </a:p>
        </p:txBody>
      </p:sp>
      <p:sp>
        <p:nvSpPr>
          <p:cNvPr id="5" name="Content Placeholder 4"/>
          <p:cNvSpPr>
            <a:spLocks noGrp="1"/>
          </p:cNvSpPr>
          <p:nvPr>
            <p:ph idx="1"/>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defRPr/>
            </a:pPr>
            <a:r>
              <a:rPr lang="en-GB" dirty="0" smtClean="0"/>
              <a:t>Features of writing – in A FOREST</a:t>
            </a:r>
          </a:p>
          <a:p>
            <a:pPr marL="0" indent="0">
              <a:buFontTx/>
              <a:buNone/>
              <a:defRPr/>
            </a:pPr>
            <a:r>
              <a:rPr lang="en-GB" sz="2800" b="1" dirty="0" smtClean="0"/>
              <a:t>A</a:t>
            </a:r>
            <a:r>
              <a:rPr lang="en-GB" sz="2800" dirty="0" smtClean="0"/>
              <a:t> – Alliteration, Assonance</a:t>
            </a:r>
          </a:p>
          <a:p>
            <a:pPr marL="0" indent="0">
              <a:buFontTx/>
              <a:buNone/>
              <a:defRPr/>
            </a:pPr>
            <a:r>
              <a:rPr lang="en-GB" sz="2800" b="1" dirty="0" smtClean="0"/>
              <a:t>F</a:t>
            </a:r>
            <a:r>
              <a:rPr lang="en-GB" sz="2800" dirty="0" smtClean="0"/>
              <a:t> – Facts, formal (informal)</a:t>
            </a:r>
          </a:p>
          <a:p>
            <a:pPr marL="0" indent="0">
              <a:buFontTx/>
              <a:buNone/>
              <a:defRPr/>
            </a:pPr>
            <a:r>
              <a:rPr lang="en-GB" sz="2800" b="1" dirty="0" smtClean="0"/>
              <a:t>O </a:t>
            </a:r>
            <a:r>
              <a:rPr lang="en-GB" sz="2800" dirty="0" smtClean="0"/>
              <a:t>– Opinion, Onomatopoeia</a:t>
            </a:r>
          </a:p>
          <a:p>
            <a:pPr marL="0" indent="0">
              <a:buFontTx/>
              <a:buNone/>
              <a:defRPr/>
            </a:pPr>
            <a:r>
              <a:rPr lang="en-GB" sz="2800" b="1" dirty="0" smtClean="0"/>
              <a:t>R</a:t>
            </a:r>
            <a:r>
              <a:rPr lang="en-GB" sz="2800" dirty="0" smtClean="0"/>
              <a:t> – Repetition/ Rhetorical Questions</a:t>
            </a:r>
          </a:p>
          <a:p>
            <a:pPr marL="0" indent="0">
              <a:buFontTx/>
              <a:buNone/>
              <a:defRPr/>
            </a:pPr>
            <a:r>
              <a:rPr lang="en-GB" sz="2800" b="1" dirty="0" smtClean="0"/>
              <a:t>E</a:t>
            </a:r>
            <a:r>
              <a:rPr lang="en-GB" sz="2800" dirty="0" smtClean="0"/>
              <a:t> – Emotive Language</a:t>
            </a:r>
          </a:p>
          <a:p>
            <a:pPr marL="0" indent="0">
              <a:buFontTx/>
              <a:buNone/>
              <a:defRPr/>
            </a:pPr>
            <a:r>
              <a:rPr lang="en-GB" sz="2800" b="1" dirty="0" smtClean="0"/>
              <a:t>S</a:t>
            </a:r>
            <a:r>
              <a:rPr lang="en-GB" sz="2800" dirty="0" smtClean="0"/>
              <a:t> – Statistics, Simile</a:t>
            </a:r>
          </a:p>
          <a:p>
            <a:pPr marL="0" indent="0">
              <a:buFontTx/>
              <a:buNone/>
              <a:defRPr/>
            </a:pPr>
            <a:r>
              <a:rPr lang="en-GB" sz="2800" b="1" dirty="0" smtClean="0"/>
              <a:t>T</a:t>
            </a:r>
            <a:r>
              <a:rPr lang="en-GB" sz="2800" dirty="0" smtClean="0"/>
              <a:t> – Triples (rules of three), Tone</a:t>
            </a:r>
            <a:endParaRPr lang="en-GB"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8313" y="0"/>
            <a:ext cx="8229600" cy="836613"/>
          </a:xfrm>
        </p:spPr>
        <p:txBody>
          <a:bodyPr/>
          <a:lstStyle/>
          <a:p>
            <a:pPr eaLnBrk="1" hangingPunct="1"/>
            <a:r>
              <a:rPr lang="en-GB" altLang="en-US" sz="2400" smtClean="0">
                <a:latin typeface="Comic Sans MS" pitchFamily="66" charset="0"/>
              </a:rPr>
              <a:t>Descriptive Writing Assessment Piece–</a:t>
            </a:r>
            <a:br>
              <a:rPr lang="en-GB" altLang="en-US" sz="2400" smtClean="0">
                <a:latin typeface="Comic Sans MS" pitchFamily="66" charset="0"/>
              </a:rPr>
            </a:br>
            <a:r>
              <a:rPr lang="en-GB" altLang="en-US" sz="2400" smtClean="0">
                <a:latin typeface="Comic Sans MS" pitchFamily="66" charset="0"/>
              </a:rPr>
              <a:t> to get a good grade GCSE 9-1</a:t>
            </a:r>
          </a:p>
        </p:txBody>
      </p:sp>
      <p:sp>
        <p:nvSpPr>
          <p:cNvPr id="143363" name="Rectangle 3"/>
          <p:cNvSpPr>
            <a:spLocks noGrp="1" noChangeArrowheads="1"/>
          </p:cNvSpPr>
          <p:nvPr>
            <p:ph type="body" idx="1"/>
          </p:nvPr>
        </p:nvSpPr>
        <p:spPr>
          <a:xfrm>
            <a:off x="468313" y="1125538"/>
            <a:ext cx="8229600" cy="5373687"/>
          </a:xfrm>
          <a:solidFill>
            <a:schemeClr val="accent1">
              <a:lumMod val="90000"/>
            </a:schemeClr>
          </a:solidFill>
        </p:spPr>
        <p:txBody>
          <a:bodyPr/>
          <a:lstStyle/>
          <a:p>
            <a:pPr marL="609600" indent="-609600" eaLnBrk="1" hangingPunct="1">
              <a:buFontTx/>
              <a:buAutoNum type="arabicPeriod"/>
              <a:defRPr/>
            </a:pPr>
            <a:r>
              <a:rPr lang="en-GB" altLang="en-US" sz="2400" dirty="0" smtClean="0">
                <a:latin typeface="+mj-lt"/>
              </a:rPr>
              <a:t>Write in </a:t>
            </a:r>
            <a:r>
              <a:rPr lang="en-GB" altLang="en-US" sz="2400" b="1" dirty="0" smtClean="0">
                <a:latin typeface="+mj-lt"/>
              </a:rPr>
              <a:t>an appropriate manner </a:t>
            </a:r>
            <a:r>
              <a:rPr lang="en-GB" altLang="en-US" sz="2400" dirty="0" smtClean="0">
                <a:latin typeface="+mj-lt"/>
              </a:rPr>
              <a:t>for the genre or purpose of your story.</a:t>
            </a:r>
          </a:p>
          <a:p>
            <a:pPr marL="609600" indent="-609600" eaLnBrk="1" hangingPunct="1">
              <a:buFontTx/>
              <a:buAutoNum type="arabicPeriod"/>
              <a:defRPr/>
            </a:pPr>
            <a:r>
              <a:rPr lang="en-GB" altLang="en-US" sz="2400" dirty="0" smtClean="0">
                <a:latin typeface="+mj-lt"/>
              </a:rPr>
              <a:t>Use </a:t>
            </a:r>
            <a:r>
              <a:rPr lang="en-GB" altLang="en-US" sz="2400" b="1" dirty="0" smtClean="0">
                <a:latin typeface="+mj-lt"/>
              </a:rPr>
              <a:t>a varied range of sentences </a:t>
            </a:r>
            <a:r>
              <a:rPr lang="en-GB" altLang="en-US" sz="2400" dirty="0" smtClean="0">
                <a:latin typeface="+mj-lt"/>
              </a:rPr>
              <a:t>and </a:t>
            </a:r>
            <a:r>
              <a:rPr lang="en-GB" altLang="en-US" sz="2400" b="1" dirty="0" smtClean="0">
                <a:latin typeface="+mj-lt"/>
              </a:rPr>
              <a:t>vocabulary</a:t>
            </a:r>
            <a:r>
              <a:rPr lang="en-GB" altLang="en-US" sz="2400" dirty="0" smtClean="0">
                <a:latin typeface="+mj-lt"/>
              </a:rPr>
              <a:t> to keep your audience’s interest.</a:t>
            </a:r>
          </a:p>
          <a:p>
            <a:pPr marL="609600" indent="-609600" eaLnBrk="1" hangingPunct="1">
              <a:buFontTx/>
              <a:buAutoNum type="arabicPeriod"/>
              <a:defRPr/>
            </a:pPr>
            <a:r>
              <a:rPr lang="en-GB" altLang="en-US" sz="2400" dirty="0" smtClean="0">
                <a:latin typeface="+mj-lt"/>
              </a:rPr>
              <a:t>Keep </a:t>
            </a:r>
            <a:r>
              <a:rPr lang="en-GB" altLang="en-US" sz="2400" b="1" dirty="0" smtClean="0">
                <a:latin typeface="+mj-lt"/>
              </a:rPr>
              <a:t>punctuation accurate</a:t>
            </a:r>
            <a:r>
              <a:rPr lang="en-GB" altLang="en-US" sz="2400" dirty="0" smtClean="0">
                <a:latin typeface="+mj-lt"/>
              </a:rPr>
              <a:t> and produce logical paragraphs to make your meaning clear.</a:t>
            </a:r>
          </a:p>
          <a:p>
            <a:pPr marL="609600" indent="-609600" eaLnBrk="1" hangingPunct="1">
              <a:buFontTx/>
              <a:buAutoNum type="arabicPeriod"/>
              <a:defRPr/>
            </a:pPr>
            <a:r>
              <a:rPr lang="en-GB" altLang="en-US" sz="2400" b="1" dirty="0" smtClean="0">
                <a:latin typeface="+mj-lt"/>
              </a:rPr>
              <a:t>Develop characters and settings within your narrative.</a:t>
            </a:r>
          </a:p>
          <a:p>
            <a:pPr marL="609600" indent="-609600" eaLnBrk="1" hangingPunct="1">
              <a:buFontTx/>
              <a:buAutoNum type="arabicPeriod"/>
              <a:defRPr/>
            </a:pPr>
            <a:r>
              <a:rPr lang="en-GB" altLang="en-US" sz="2400" b="1" dirty="0" smtClean="0">
                <a:latin typeface="+mj-lt"/>
              </a:rPr>
              <a:t>Use literary devices </a:t>
            </a:r>
            <a:r>
              <a:rPr lang="en-GB" altLang="en-US" sz="2400" dirty="0" smtClean="0">
                <a:latin typeface="+mj-lt"/>
              </a:rPr>
              <a:t>such as rhetorical questions and metaphors effectively.</a:t>
            </a:r>
          </a:p>
          <a:p>
            <a:pPr marL="609600" indent="-609600" eaLnBrk="1" hangingPunct="1">
              <a:buFontTx/>
              <a:buAutoNum type="arabicPeriod"/>
              <a:defRPr/>
            </a:pPr>
            <a:r>
              <a:rPr lang="en-GB" altLang="en-US" sz="2400" dirty="0" smtClean="0">
                <a:latin typeface="+mj-lt"/>
              </a:rPr>
              <a:t>Show an </a:t>
            </a:r>
            <a:r>
              <a:rPr lang="en-GB" altLang="en-US" sz="2400" b="1" dirty="0" smtClean="0">
                <a:latin typeface="+mj-lt"/>
              </a:rPr>
              <a:t>awareness of tone in words and sentences</a:t>
            </a:r>
            <a:r>
              <a:rPr lang="en-GB" altLang="en-US" sz="2400" dirty="0" smtClean="0">
                <a:latin typeface="+mj-lt"/>
              </a:rPr>
              <a:t>.</a:t>
            </a:r>
          </a:p>
          <a:p>
            <a:pPr marL="609600" indent="-609600" eaLnBrk="1" hangingPunct="1">
              <a:buFontTx/>
              <a:buAutoNum type="arabicPeriod"/>
              <a:defRPr/>
            </a:pPr>
            <a:r>
              <a:rPr lang="en-GB" altLang="en-US" sz="2400" dirty="0" smtClean="0">
                <a:latin typeface="+mj-lt"/>
              </a:rPr>
              <a:t>Write with </a:t>
            </a:r>
            <a:r>
              <a:rPr lang="en-GB" altLang="en-US" sz="2400" b="1" dirty="0" smtClean="0">
                <a:latin typeface="+mj-lt"/>
              </a:rPr>
              <a:t>flair and originality</a:t>
            </a:r>
            <a:r>
              <a:rPr lang="en-GB" altLang="en-US" sz="2400" dirty="0" smtClean="0">
                <a:latin typeface="+mj-lt"/>
              </a:rPr>
              <a:t>.</a:t>
            </a:r>
          </a:p>
          <a:p>
            <a:pPr marL="609600" indent="-609600" eaLnBrk="1" hangingPunct="1">
              <a:buFontTx/>
              <a:buAutoNum type="arabicPeriod"/>
              <a:defRPr/>
            </a:pPr>
            <a:endParaRPr lang="en-GB" altLang="en-US" sz="2400" dirty="0" smtClean="0">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363">
                                            <p:txEl>
                                              <p:pRg st="0" end="0"/>
                                            </p:txEl>
                                          </p:spTgt>
                                        </p:tgtEl>
                                        <p:attrNameLst>
                                          <p:attrName>style.visibility</p:attrName>
                                        </p:attrNameLst>
                                      </p:cBhvr>
                                      <p:to>
                                        <p:strVal val="visible"/>
                                      </p:to>
                                    </p:set>
                                    <p:anim calcmode="lin" valueType="num">
                                      <p:cBhvr additive="base">
                                        <p:cTn id="7" dur="500" fill="hold"/>
                                        <p:tgtEl>
                                          <p:spTgt spid="143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3363">
                                            <p:txEl>
                                              <p:pRg st="1" end="1"/>
                                            </p:txEl>
                                          </p:spTgt>
                                        </p:tgtEl>
                                        <p:attrNameLst>
                                          <p:attrName>style.visibility</p:attrName>
                                        </p:attrNameLst>
                                      </p:cBhvr>
                                      <p:to>
                                        <p:strVal val="visible"/>
                                      </p:to>
                                    </p:set>
                                    <p:anim calcmode="lin" valueType="num">
                                      <p:cBhvr additive="base">
                                        <p:cTn id="13" dur="500" fill="hold"/>
                                        <p:tgtEl>
                                          <p:spTgt spid="143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3363">
                                            <p:txEl>
                                              <p:pRg st="2" end="2"/>
                                            </p:txEl>
                                          </p:spTgt>
                                        </p:tgtEl>
                                        <p:attrNameLst>
                                          <p:attrName>style.visibility</p:attrName>
                                        </p:attrNameLst>
                                      </p:cBhvr>
                                      <p:to>
                                        <p:strVal val="visible"/>
                                      </p:to>
                                    </p:set>
                                    <p:anim calcmode="lin" valueType="num">
                                      <p:cBhvr additive="base">
                                        <p:cTn id="19" dur="500" fill="hold"/>
                                        <p:tgtEl>
                                          <p:spTgt spid="143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43363">
                                            <p:txEl>
                                              <p:pRg st="3" end="3"/>
                                            </p:txEl>
                                          </p:spTgt>
                                        </p:tgtEl>
                                        <p:attrNameLst>
                                          <p:attrName>style.visibility</p:attrName>
                                        </p:attrNameLst>
                                      </p:cBhvr>
                                      <p:to>
                                        <p:strVal val="visible"/>
                                      </p:to>
                                    </p:set>
                                    <p:anim calcmode="lin" valueType="num">
                                      <p:cBhvr additive="base">
                                        <p:cTn id="25" dur="500" fill="hold"/>
                                        <p:tgtEl>
                                          <p:spTgt spid="1433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43363">
                                            <p:txEl>
                                              <p:pRg st="4" end="4"/>
                                            </p:txEl>
                                          </p:spTgt>
                                        </p:tgtEl>
                                        <p:attrNameLst>
                                          <p:attrName>style.visibility</p:attrName>
                                        </p:attrNameLst>
                                      </p:cBhvr>
                                      <p:to>
                                        <p:strVal val="visible"/>
                                      </p:to>
                                    </p:set>
                                    <p:anim calcmode="lin" valueType="num">
                                      <p:cBhvr additive="base">
                                        <p:cTn id="31" dur="500" fill="hold"/>
                                        <p:tgtEl>
                                          <p:spTgt spid="1433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43363">
                                            <p:txEl>
                                              <p:pRg st="5" end="5"/>
                                            </p:txEl>
                                          </p:spTgt>
                                        </p:tgtEl>
                                        <p:attrNameLst>
                                          <p:attrName>style.visibility</p:attrName>
                                        </p:attrNameLst>
                                      </p:cBhvr>
                                      <p:to>
                                        <p:strVal val="visible"/>
                                      </p:to>
                                    </p:set>
                                    <p:anim calcmode="lin" valueType="num">
                                      <p:cBhvr additive="base">
                                        <p:cTn id="37" dur="500" fill="hold"/>
                                        <p:tgtEl>
                                          <p:spTgt spid="14336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36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43363">
                                            <p:txEl>
                                              <p:pRg st="6" end="6"/>
                                            </p:txEl>
                                          </p:spTgt>
                                        </p:tgtEl>
                                        <p:attrNameLst>
                                          <p:attrName>style.visibility</p:attrName>
                                        </p:attrNameLst>
                                      </p:cBhvr>
                                      <p:to>
                                        <p:strVal val="visible"/>
                                      </p:to>
                                    </p:set>
                                    <p:anim calcmode="lin" valueType="num">
                                      <p:cBhvr additive="base">
                                        <p:cTn id="43" dur="500" fill="hold"/>
                                        <p:tgtEl>
                                          <p:spTgt spid="14336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336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1872</TotalTime>
  <Words>1512</Words>
  <Application>Microsoft Office PowerPoint</Application>
  <PresentationFormat>On-screen Show (4:3)</PresentationFormat>
  <Paragraphs>198</Paragraphs>
  <Slides>18</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Default Design</vt:lpstr>
      <vt:lpstr>Chart</vt:lpstr>
      <vt:lpstr>Writing for Impact</vt:lpstr>
      <vt:lpstr>Writing for Impact Component 1: Fiction and Imaginative Writing</vt:lpstr>
      <vt:lpstr> LESSON AIM</vt:lpstr>
      <vt:lpstr>PowerPoint Presentation</vt:lpstr>
      <vt:lpstr>Here’s one we prepared earlier…</vt:lpstr>
      <vt:lpstr>The Lady</vt:lpstr>
      <vt:lpstr>For today’s task you will need to consider:</vt:lpstr>
      <vt:lpstr>A Forest Refers to the use of the following techniques in a text</vt:lpstr>
      <vt:lpstr>Descriptive Writing Assessment Piece–  to get a good grade GCSE 9-1</vt:lpstr>
      <vt:lpstr>PowerPoint Presentation</vt:lpstr>
      <vt:lpstr>PowerPoint Presentation</vt:lpstr>
      <vt:lpstr>PowerPoint Presentation</vt:lpstr>
      <vt:lpstr>Give this lady a character profile and make some notes to help plan your writing. </vt:lpstr>
      <vt:lpstr>Activity</vt:lpstr>
      <vt:lpstr>Review</vt:lpstr>
      <vt:lpstr>How well have you met the criteria? Does it. . .</vt:lpstr>
      <vt:lpstr>Have we met the aim and objectives?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 JACKSON</dc:creator>
  <cp:lastModifiedBy>Maggie Harnew</cp:lastModifiedBy>
  <cp:revision>138</cp:revision>
  <cp:lastPrinted>2016-04-21T12:43:53Z</cp:lastPrinted>
  <dcterms:created xsi:type="dcterms:W3CDTF">2007-06-04T20:26:19Z</dcterms:created>
  <dcterms:modified xsi:type="dcterms:W3CDTF">2017-03-31T16:11:05Z</dcterms:modified>
</cp:coreProperties>
</file>