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5" r:id="rId2"/>
    <p:sldId id="256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872" autoAdjust="0"/>
  </p:normalViewPr>
  <p:slideViewPr>
    <p:cSldViewPr snapToGrid="0">
      <p:cViewPr varScale="1">
        <p:scale>
          <a:sx n="117" d="100"/>
          <a:sy n="117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6B2C2-BFA5-4556-BF93-48CF284670E4}" type="datetimeFigureOut">
              <a:rPr lang="en-GB" smtClean="0"/>
              <a:t>25/07/2021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0BF26-5C62-47A7-B10E-B389E973F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627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6fe1f69d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" name="Google Shape;57;g76fe1f69d1_1_0:notes"/>
          <p:cNvSpPr txBox="1">
            <a:spLocks noGrp="1"/>
          </p:cNvSpPr>
          <p:nvPr>
            <p:ph type="body" idx="1"/>
          </p:nvPr>
        </p:nvSpPr>
        <p:spPr>
          <a:xfrm>
            <a:off x="685800" y="4343985"/>
            <a:ext cx="54864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None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July 2021.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Nikki Milton, Cambridge Regional College.</a:t>
            </a:r>
            <a:endParaRPr dirty="0"/>
          </a:p>
        </p:txBody>
      </p:sp>
      <p:sp>
        <p:nvSpPr>
          <p:cNvPr id="58" name="Google Shape;58;g76fe1f69d1_1_0:notes"/>
          <p:cNvSpPr txBox="1"/>
          <p:nvPr/>
        </p:nvSpPr>
        <p:spPr>
          <a:xfrm>
            <a:off x="3884064" y="868504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July 2021.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Nikki Milton, Cambridge Regional College.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0BF26-5C62-47A7-B10E-B389E973FC5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113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July 2021.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Nikki Milton, Cambridge Regional College.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0BF26-5C62-47A7-B10E-B389E973FC5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672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July 2021.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Nikki Milton, Cambridge Regional College.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0BF26-5C62-47A7-B10E-B389E973FC5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61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July 2021.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Nikki Milton, Cambridge Regional College.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0BF26-5C62-47A7-B10E-B389E973FC5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04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July 2021.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Nikki Milton, Cambridge Regional College.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0BF26-5C62-47A7-B10E-B389E973FC5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1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98813-25F6-4EBD-ABFC-93098638B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6FE21-81CF-49C8-830A-F7A7A59EE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93187-74B9-4869-87E1-9B55F6F4E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B129-C5A5-4390-9ED9-0EA55510A34D}" type="datetimeFigureOut">
              <a:rPr lang="en-GB" smtClean="0"/>
              <a:t>25/07/2021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B93E2-B8C9-4CCB-AF4E-30369C75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0398A-FEE7-4BA7-948E-8386936C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7CF4-6CB9-4B10-B3F0-FA65CE4FB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66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9DDF2-5DEE-4A35-BC12-D68541F6E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CFDB2-448D-4878-9455-5E30D9786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CA667-E752-43BA-9BD3-5288F095B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B129-C5A5-4390-9ED9-0EA55510A34D}" type="datetimeFigureOut">
              <a:rPr lang="en-GB" smtClean="0"/>
              <a:t>25/07/2021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DFAFB-04CD-451C-B840-0A38C647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89215-E1D0-4EED-925F-446E7AE1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7CF4-6CB9-4B10-B3F0-FA65CE4FB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98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B9DDFA-88E7-4811-9B3D-8A6D9EA3E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B8746C-AD2E-4FF8-8E20-589F4F776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F77BB-B7B4-404F-9ECF-6B2F66617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B129-C5A5-4390-9ED9-0EA55510A34D}" type="datetimeFigureOut">
              <a:rPr lang="en-GB" smtClean="0"/>
              <a:t>25/07/2021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D5D8B-5D5B-4027-8ADD-4F52EE08C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E55AF-B3BA-4152-8614-9FBFADE30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7CF4-6CB9-4B10-B3F0-FA65CE4FB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41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02A3B-A858-4C55-9001-A364BF00B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3409F-E7E9-4AAC-86B5-68FA80360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850F9-0CA3-4B31-830B-96A7F3E7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B129-C5A5-4390-9ED9-0EA55510A34D}" type="datetimeFigureOut">
              <a:rPr lang="en-GB" smtClean="0"/>
              <a:t>25/07/2021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EEB9B-6443-4803-9677-13AAA37B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DD01A-219C-4642-A0E0-04B4C725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7CF4-6CB9-4B10-B3F0-FA65CE4FB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2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E7FA5-9F47-41EF-B5E2-9B2AAFD86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B16FB-AC28-49F2-83A5-699CEAC3E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621D6-476A-4F25-B5FE-2975F2BFA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B129-C5A5-4390-9ED9-0EA55510A34D}" type="datetimeFigureOut">
              <a:rPr lang="en-GB" smtClean="0"/>
              <a:t>25/07/2021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18087-F0C8-4968-ACE9-5E4A6B712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03446-F18F-4A64-A900-E005DB6B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7CF4-6CB9-4B10-B3F0-FA65CE4FB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77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B7E3F-6959-44AB-BCAE-159868581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A23BF-7EA7-48F0-99B2-72DCDD288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0B4D79-F839-41B9-B15C-D8C23FF79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EB0FD-4935-4D1E-8F06-B127B284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B129-C5A5-4390-9ED9-0EA55510A34D}" type="datetimeFigureOut">
              <a:rPr lang="en-GB" smtClean="0"/>
              <a:t>25/07/2021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0678A-212D-483B-A298-01C9988B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93BA5-666A-4A4D-8397-93398B17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7CF4-6CB9-4B10-B3F0-FA65CE4FB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2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24517-C928-4089-AD76-898445033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E60FC-4C19-4EB9-BD7E-FA36CD261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A9D061-DE7F-4F87-8342-8FDAF0172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CCEF3D-1A05-4EED-9643-97C3E487E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8D95E9-355E-4155-8213-60C5F8E249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2EFF4A-CFAC-44F0-B31B-F59B7C7C5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B129-C5A5-4390-9ED9-0EA55510A34D}" type="datetimeFigureOut">
              <a:rPr lang="en-GB" smtClean="0"/>
              <a:t>25/07/2021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E3A579-46B8-4428-BD0F-E99405E8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39C43B-CC62-4A67-B901-5346228F4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7CF4-6CB9-4B10-B3F0-FA65CE4FB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71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085E7-96F9-486C-872E-B02D5D08C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FE490-BE09-4054-B5DA-B043514AC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B129-C5A5-4390-9ED9-0EA55510A34D}" type="datetimeFigureOut">
              <a:rPr lang="en-GB" smtClean="0"/>
              <a:t>25/07/2021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679C05-45D4-41C1-93B0-10851F072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D134B-9DA2-48D9-A818-F704C6DC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7CF4-6CB9-4B10-B3F0-FA65CE4FB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08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858EC8-BEB0-4F18-B93A-AFBAF2941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B129-C5A5-4390-9ED9-0EA55510A34D}" type="datetimeFigureOut">
              <a:rPr lang="en-GB" smtClean="0"/>
              <a:t>25/07/2021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6D0A0-F71A-4C20-AFF7-BEFE2DB0B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0EC42-7B8A-4E47-80B6-0DFDB6A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7CF4-6CB9-4B10-B3F0-FA65CE4FB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42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8F98A-18CC-4527-A204-E46AA8EA9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308E5-775A-4389-8598-98158614D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E288AF-4317-4EC2-A534-CD44DF2E3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F7011-1A32-4059-BC9E-2B834F91A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B129-C5A5-4390-9ED9-0EA55510A34D}" type="datetimeFigureOut">
              <a:rPr lang="en-GB" smtClean="0"/>
              <a:t>25/07/2021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DC229-548D-4DAE-8376-6EB6A122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B9FD9-5D6E-4BAB-8626-FADF7A5D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7CF4-6CB9-4B10-B3F0-FA65CE4FB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53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D90D1-0E6A-4AA4-8B28-BC508A18D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7AD2EE-BB1C-4953-B873-4251C56CA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A96CE4-1DEF-4F7F-B399-1016F91A5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CA903-0FFA-440E-98FF-4D8838D81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B129-C5A5-4390-9ED9-0EA55510A34D}" type="datetimeFigureOut">
              <a:rPr lang="en-GB" smtClean="0"/>
              <a:t>25/07/2021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E3AAF-1CDD-4952-93E2-D3F608D3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E8811-359E-4405-81F8-904444A8F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7CF4-6CB9-4B10-B3F0-FA65CE4FB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ABF34E-4A43-4652-AB8F-8D83A05FE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2B9B2-8AEC-4177-B46F-C487F925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C7DCD-F871-4AE2-9068-111243775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CB129-C5A5-4390-9ED9-0EA55510A34D}" type="datetimeFigureOut">
              <a:rPr lang="en-GB" smtClean="0"/>
              <a:t>25/07/2021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2A3C6-19D8-4C21-8FC2-BB3A5422A0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0002C-8506-47E0-882D-2E56B50BF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27CF4-6CB9-4B10-B3F0-FA65CE4FB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5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illsworkshop.org/" TargetMode="External"/><Relationship Id="rId7" Type="http://schemas.openxmlformats.org/officeDocument/2006/relationships/hyperlink" Target="https://www.skillsworkshop.org/resources/alphabet_story_writ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government/publications/gcse-english-language-and-gcse-english-literature-new-content" TargetMode="External"/><Relationship Id="rId5" Type="http://schemas.openxmlformats.org/officeDocument/2006/relationships/hyperlink" Target="https://www.gov.uk/government/publications/functional-skills-subject-content-english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596684" y="390395"/>
            <a:ext cx="9725187" cy="137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l">
              <a:buClr>
                <a:schemeClr val="dk2"/>
              </a:buClr>
              <a:buSzPts val="3000"/>
            </a:pPr>
            <a:r>
              <a:rPr lang="en-GB" sz="4000" dirty="0">
                <a:latin typeface="Century Gothic"/>
                <a:ea typeface="Century Gothic"/>
                <a:cs typeface="Century Gothic"/>
                <a:sym typeface="Century Gothic"/>
              </a:rPr>
              <a:t>L2 Functional Skills / GCSE English </a:t>
            </a:r>
            <a:r>
              <a:rPr lang="en-GB" sz="2800" dirty="0">
                <a:latin typeface="Century Gothic"/>
                <a:ea typeface="Century Gothic"/>
                <a:cs typeface="Century Gothic"/>
                <a:sym typeface="Century Gothic"/>
              </a:rPr>
              <a:t>writing</a:t>
            </a:r>
            <a:br>
              <a:rPr lang="en-GB" sz="4000" b="1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4400" b="1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Alphabet story writing</a:t>
            </a:r>
            <a:endParaRPr dirty="0">
              <a:solidFill>
                <a:schemeClr val="accent1"/>
              </a:solidFill>
            </a:endParaRPr>
          </a:p>
        </p:txBody>
      </p:sp>
      <p:pic>
        <p:nvPicPr>
          <p:cNvPr id="62" name="Google Shape;62;p14" descr="Description: swlogo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26011" y="468846"/>
            <a:ext cx="1623401" cy="106094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507041" y="4242640"/>
            <a:ext cx="11372410" cy="2342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defTabSz="1219170">
              <a:lnSpc>
                <a:spcPct val="115000"/>
              </a:lnSpc>
              <a:buClr>
                <a:srgbClr val="00FDC8"/>
              </a:buClr>
              <a:buSzPts val="1400"/>
            </a:pPr>
            <a:r>
              <a:rPr lang="en-GB" sz="12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Covers many Level 2 Reformed Functional Skills English writing content descriptors, including</a:t>
            </a:r>
          </a:p>
          <a:p>
            <a:pPr defTabSz="1219170">
              <a:lnSpc>
                <a:spcPct val="115000"/>
              </a:lnSpc>
              <a:buClr>
                <a:srgbClr val="00FDC8"/>
              </a:buClr>
              <a:buSzPts val="1400"/>
            </a:pPr>
            <a:r>
              <a:rPr lang="en-GB" sz="1200" kern="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L2.25 Organise writing for different purposes using appropriate format and structure (e.g. standard templates, paragraphs, bullet points, tables)</a:t>
            </a:r>
          </a:p>
          <a:p>
            <a:pPr defTabSz="1219170">
              <a:lnSpc>
                <a:spcPct val="115000"/>
              </a:lnSpc>
              <a:buClr>
                <a:srgbClr val="00FDC8"/>
              </a:buClr>
              <a:buSzPts val="1400"/>
            </a:pPr>
            <a:r>
              <a:rPr lang="en-GB" sz="1200" kern="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L2.27 Use different language and register (e.g. persuasive techniques, supporting evidence, specialist words), suited to audience and purpose</a:t>
            </a:r>
          </a:p>
          <a:p>
            <a:pPr defTabSz="1219170">
              <a:lnSpc>
                <a:spcPct val="115000"/>
              </a:lnSpc>
              <a:buClr>
                <a:srgbClr val="00FDC8"/>
              </a:buClr>
              <a:buSzPts val="1400"/>
            </a:pPr>
            <a:r>
              <a:rPr lang="en-GB" sz="1200" kern="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L2.28 Construct complex sentences consistently and accurately, using paragraphs where appropriate</a:t>
            </a:r>
          </a:p>
          <a:p>
            <a:pPr defTabSz="1219170">
              <a:lnSpc>
                <a:spcPct val="115000"/>
              </a:lnSpc>
              <a:buClr>
                <a:srgbClr val="00FDC8"/>
              </a:buClr>
              <a:buSzPts val="1400"/>
            </a:pPr>
            <a:r>
              <a:rPr lang="en-GB" sz="1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Source</a:t>
            </a:r>
            <a:r>
              <a:rPr lang="en-GB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DfE (Feb 2018), Subject </a:t>
            </a:r>
            <a:r>
              <a:rPr lang="en-GB" sz="1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content functional skills: English </a:t>
            </a:r>
            <a:r>
              <a:rPr lang="en-GB" sz="12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https://www.gov.uk/government/publications/functional-skills-subject-content-english</a:t>
            </a:r>
            <a:endParaRPr lang="en-GB" sz="1200" b="1" kern="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defTabSz="1219170">
              <a:lnSpc>
                <a:spcPct val="115000"/>
              </a:lnSpc>
              <a:buClr>
                <a:srgbClr val="00FDC8"/>
              </a:buClr>
              <a:buSzPts val="1400"/>
            </a:pPr>
            <a:r>
              <a:rPr lang="en-GB" sz="12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GCSE English writing curriculum links:</a:t>
            </a:r>
          </a:p>
          <a:p>
            <a:pPr defTabSz="1219170">
              <a:lnSpc>
                <a:spcPct val="115000"/>
              </a:lnSpc>
              <a:buClr>
                <a:srgbClr val="00FDC8"/>
              </a:buClr>
              <a:buSzPts val="1400"/>
            </a:pPr>
            <a:r>
              <a:rPr lang="en-GB" sz="12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A5 (a) Communicate clearly, effectively and imaginatively, selecting and adapting tone, style and register for different forms, purposes and audiences.</a:t>
            </a:r>
          </a:p>
          <a:p>
            <a:pPr defTabSz="1219170">
              <a:lnSpc>
                <a:spcPct val="115000"/>
              </a:lnSpc>
              <a:buClr>
                <a:srgbClr val="00FDC8"/>
              </a:buClr>
              <a:buSzPts val="1400"/>
            </a:pPr>
            <a:r>
              <a:rPr lang="en-GB" sz="12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A5 (b) Organise information and ideas, using structural and grammatical features to support coherence and cohesion of texts.</a:t>
            </a:r>
          </a:p>
          <a:p>
            <a:pPr defTabSz="1219170">
              <a:lnSpc>
                <a:spcPct val="115000"/>
              </a:lnSpc>
              <a:buClr>
                <a:srgbClr val="00FDC8"/>
              </a:buClr>
              <a:buSzPts val="1400"/>
            </a:pPr>
            <a:r>
              <a:rPr lang="en-GB" sz="12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A6 Use a range of vocabulary and sentence structures for clarity, purpose and effect, with accurate spelling and punctuation (20% of the marks for each specification as a whole)</a:t>
            </a:r>
          </a:p>
          <a:p>
            <a:pPr defTabSz="1219170">
              <a:lnSpc>
                <a:spcPct val="115000"/>
              </a:lnSpc>
              <a:buClr>
                <a:srgbClr val="00FDC8"/>
              </a:buClr>
              <a:buSzPts val="1400"/>
            </a:pPr>
            <a:r>
              <a:rPr lang="en-GB" sz="1200" i="1" dirty="0">
                <a:solidFill>
                  <a:srgbClr val="000000"/>
                </a:solidFill>
                <a:latin typeface="Calibri" panose="020F0502020204030204" pitchFamily="34" charset="0"/>
              </a:rPr>
              <a:t>Source:  DfE (2013), English Language GCSE subject content and assessment objectives:</a:t>
            </a:r>
            <a:br>
              <a:rPr lang="en-GB" sz="1200" dirty="0"/>
            </a:br>
            <a:r>
              <a:rPr lang="en-GB" sz="1200" b="0" u="none" strike="noStrike" dirty="0">
                <a:solidFill>
                  <a:srgbClr val="0071B3"/>
                </a:solidFill>
                <a:effectLst/>
                <a:hlinkClick r:id="rId6"/>
              </a:rPr>
              <a:t>https://www.gov.uk/government/publications/gcse-english-language-and-gcse-english-literature-new-content</a:t>
            </a:r>
            <a:endParaRPr lang="en-GB" sz="1200" b="0" u="none" strike="noStrike" dirty="0">
              <a:solidFill>
                <a:srgbClr val="0071B3"/>
              </a:solidFill>
              <a:effectLst/>
            </a:endParaRPr>
          </a:p>
          <a:p>
            <a:pPr defTabSz="1219170">
              <a:lnSpc>
                <a:spcPct val="115000"/>
              </a:lnSpc>
              <a:buClr>
                <a:srgbClr val="00FDC8"/>
              </a:buClr>
              <a:buSzPts val="1400"/>
            </a:pPr>
            <a:endParaRPr lang="en-GB" sz="12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defTabSz="1219170">
              <a:lnSpc>
                <a:spcPct val="115000"/>
              </a:lnSpc>
              <a:buClr>
                <a:srgbClr val="00FDC8"/>
              </a:buClr>
              <a:buSzPts val="800"/>
            </a:pPr>
            <a:endParaRPr sz="1067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defTabSz="1219170">
              <a:buClr>
                <a:srgbClr val="00FDC8"/>
              </a:buClr>
              <a:buSzPts val="1200"/>
            </a:pP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569034" y="1744699"/>
            <a:ext cx="10280867" cy="2447594"/>
          </a:xfrm>
          <a:custGeom>
            <a:avLst/>
            <a:gdLst/>
            <a:ahLst/>
            <a:cxnLst/>
            <a:rect l="l" t="t" r="r" b="b"/>
            <a:pathLst>
              <a:path w="8434289" h="1254825" extrusionOk="0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>
            <a:gsLst>
              <a:gs pos="0">
                <a:srgbClr val="7373D1"/>
              </a:gs>
              <a:gs pos="31000">
                <a:srgbClr val="E3F2F3"/>
              </a:gs>
              <a:gs pos="73000">
                <a:srgbClr val="D5ECED"/>
              </a:gs>
              <a:gs pos="100000">
                <a:srgbClr val="CCCCCC"/>
              </a:gs>
            </a:gsLst>
            <a:lin ang="2700006" scaled="0"/>
          </a:gradFill>
          <a:ln>
            <a:noFill/>
          </a:ln>
        </p:spPr>
        <p:txBody>
          <a:bodyPr spcFirstLastPara="1" wrap="square" lIns="198400" tIns="198400" rIns="198400" bIns="1984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200"/>
            </a:pPr>
            <a:r>
              <a:rPr lang="en-GB" sz="16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July 2021. Kindly contributed by Nikki Milton, Cambridge Regional College.</a:t>
            </a: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>
              <a:buClr>
                <a:srgbClr val="000000"/>
              </a:buClr>
              <a:buSzPts val="1200"/>
            </a:pPr>
            <a:endParaRPr sz="1600" kern="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defTabSz="1219170">
              <a:buClr>
                <a:srgbClr val="000000"/>
              </a:buClr>
              <a:buSzPts val="1200"/>
            </a:pPr>
            <a:r>
              <a:rPr lang="en-GB" sz="16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Search for Nikki on </a:t>
            </a:r>
            <a:r>
              <a:rPr lang="en-GB" sz="1600" u="sng" kern="0" dirty="0">
                <a:solidFill>
                  <a:srgbClr val="DB4437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www.skillsworkshop.org</a:t>
            </a:r>
            <a:r>
              <a:rPr lang="en-GB" sz="16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600" kern="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defTabSz="1219170">
              <a:buClr>
                <a:srgbClr val="000000"/>
              </a:buClr>
              <a:buSzPts val="1200"/>
            </a:pPr>
            <a:endParaRPr sz="1600" kern="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defTabSz="1219170">
              <a:buClr>
                <a:srgbClr val="000000"/>
              </a:buClr>
              <a:buSzPts val="1200"/>
            </a:pPr>
            <a:r>
              <a:rPr lang="en-GB" sz="16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refer to the download page for this resource on skillsworkshop for detailed curriculum links and related resources.</a:t>
            </a:r>
            <a:r>
              <a:rPr lang="en-GB" sz="1600" b="1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1600" b="1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  <a:hlinkClick r:id="rId7"/>
              </a:rPr>
              <a:t>https://www.skillsworkshop.org/resources/alphabet_story_writing</a:t>
            </a:r>
            <a:r>
              <a:rPr lang="en-GB" sz="1600" b="1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lang="en-GB" sz="1600" b="1" u="sng" kern="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defTabSz="1219170">
              <a:buClr>
                <a:srgbClr val="000000"/>
              </a:buClr>
              <a:buSzPts val="1200"/>
            </a:pPr>
            <a:endParaRPr lang="en-GB" sz="1333" b="1" kern="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defTabSz="1219170">
              <a:buClr>
                <a:srgbClr val="000000"/>
              </a:buClr>
              <a:buSzPts val="1200"/>
            </a:pPr>
            <a:r>
              <a:rPr lang="en-GB" sz="1333" b="1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 full use of hyperlinks and other features, this presentation should be run in full screen mode.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FC52358-2A88-4C67-A52E-FBD28A50CAB7}"/>
              </a:ext>
            </a:extLst>
          </p:cNvPr>
          <p:cNvSpPr txBox="1"/>
          <p:nvPr/>
        </p:nvSpPr>
        <p:spPr>
          <a:xfrm>
            <a:off x="372857" y="974250"/>
            <a:ext cx="11081694" cy="483209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For best results, learners should be familiar with the following: 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P.A.F (Purpose, audience, form)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Genres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/>
              <a:t>TiP</a:t>
            </a:r>
            <a:r>
              <a:rPr lang="en-GB" sz="2800" dirty="0"/>
              <a:t> </a:t>
            </a:r>
            <a:r>
              <a:rPr lang="en-GB" sz="2800" dirty="0" err="1"/>
              <a:t>ToP</a:t>
            </a:r>
            <a:r>
              <a:rPr lang="en-GB" sz="2800" dirty="0"/>
              <a:t> paragraph rule (change of time, place, topic or person)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Language techniques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Story openers and endings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Analysing structure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r>
              <a:rPr lang="en-GB" sz="2800" dirty="0"/>
              <a:t>These could be covered in previous sessions, or as an </a:t>
            </a:r>
          </a:p>
          <a:p>
            <a:r>
              <a:rPr lang="en-GB" sz="2800" dirty="0"/>
              <a:t>introduction to support them within this session.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332072-475A-44FE-B222-AD4587FBF589}"/>
              </a:ext>
            </a:extLst>
          </p:cNvPr>
          <p:cNvSpPr txBox="1"/>
          <p:nvPr/>
        </p:nvSpPr>
        <p:spPr>
          <a:xfrm>
            <a:off x="96265" y="415478"/>
            <a:ext cx="6537009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Alphabet Story – teaching notes</a:t>
            </a:r>
          </a:p>
        </p:txBody>
      </p:sp>
      <p:pic>
        <p:nvPicPr>
          <p:cNvPr id="1026" name="Picture 2" descr="The Alphabet Museum: exploring “humankind's greatest invention”">
            <a:extLst>
              <a:ext uri="{FF2B5EF4-FFF2-40B4-BE49-F238E27FC236}">
                <a16:creationId xmlns:a16="http://schemas.microsoft.com/office/drawing/2014/main" id="{17D03929-3105-4597-9B3D-939DCB7C71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CDCBD0"/>
              </a:clrFrom>
              <a:clrTo>
                <a:srgbClr val="CDCBD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5"/>
          <a:stretch/>
        </p:blipFill>
        <p:spPr bwMode="auto">
          <a:xfrm>
            <a:off x="9287641" y="4685619"/>
            <a:ext cx="2904359" cy="220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88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E22AC3-3EB9-4FB3-98C4-BC492E25F9FD}"/>
              </a:ext>
            </a:extLst>
          </p:cNvPr>
          <p:cNvSpPr txBox="1"/>
          <p:nvPr/>
        </p:nvSpPr>
        <p:spPr>
          <a:xfrm>
            <a:off x="386611" y="870435"/>
            <a:ext cx="7430977" cy="138499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Write a story of 26 sentences, each beginning with the next consecutive letter.  For X you can cheat and write a word beginning ‘ex’.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C52358-2A88-4C67-A52E-FBD28A50CAB7}"/>
              </a:ext>
            </a:extLst>
          </p:cNvPr>
          <p:cNvSpPr txBox="1"/>
          <p:nvPr/>
        </p:nvSpPr>
        <p:spPr>
          <a:xfrm>
            <a:off x="386611" y="4003579"/>
            <a:ext cx="11691435" cy="267765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Try to include </a:t>
            </a:r>
            <a:r>
              <a:rPr lang="en-GB" sz="2400" b="1" dirty="0"/>
              <a:t>two or more </a:t>
            </a:r>
            <a:r>
              <a:rPr lang="en-GB" sz="2400" dirty="0"/>
              <a:t>from the list below: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at least </a:t>
            </a:r>
            <a:r>
              <a:rPr lang="en-GB" sz="2400" b="1" dirty="0"/>
              <a:t>three</a:t>
            </a:r>
            <a:r>
              <a:rPr lang="en-GB" sz="2400" dirty="0"/>
              <a:t> pieces of dialogue (speech)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/>
              <a:t>three</a:t>
            </a:r>
            <a:r>
              <a:rPr lang="en-GB" sz="2400" dirty="0"/>
              <a:t> language techniques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/>
              <a:t>four</a:t>
            </a:r>
            <a:r>
              <a:rPr lang="en-GB" sz="2400" dirty="0"/>
              <a:t> different types of punctuation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a mix of </a:t>
            </a:r>
            <a:r>
              <a:rPr lang="en-GB" sz="2400" b="1" dirty="0"/>
              <a:t>simple</a:t>
            </a:r>
            <a:r>
              <a:rPr lang="en-GB" sz="2400" dirty="0"/>
              <a:t>, </a:t>
            </a:r>
            <a:r>
              <a:rPr lang="en-GB" sz="2400" b="1" dirty="0"/>
              <a:t>compound</a:t>
            </a:r>
            <a:r>
              <a:rPr lang="en-GB" sz="2400" dirty="0"/>
              <a:t> and </a:t>
            </a:r>
            <a:r>
              <a:rPr lang="en-GB" sz="2400" b="1" dirty="0"/>
              <a:t>complex sentences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/>
              <a:t>two</a:t>
            </a:r>
            <a:r>
              <a:rPr lang="en-GB" sz="2400" dirty="0"/>
              <a:t> explicit facts about the protagonist (main character)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/>
              <a:t>two </a:t>
            </a:r>
            <a:r>
              <a:rPr lang="en-GB" sz="2400" dirty="0"/>
              <a:t>hints about the character that we can infer from reading</a:t>
            </a:r>
            <a:endParaRPr lang="en-GB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E37975-FD92-40D9-A8E0-5C9629CA9547}"/>
              </a:ext>
            </a:extLst>
          </p:cNvPr>
          <p:cNvSpPr txBox="1"/>
          <p:nvPr/>
        </p:nvSpPr>
        <p:spPr>
          <a:xfrm>
            <a:off x="126409" y="3571653"/>
            <a:ext cx="4106958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Alphabet Story Challenge…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CC08A0-60E9-4151-A623-4071C62C09DC}"/>
              </a:ext>
            </a:extLst>
          </p:cNvPr>
          <p:cNvSpPr txBox="1"/>
          <p:nvPr/>
        </p:nvSpPr>
        <p:spPr>
          <a:xfrm>
            <a:off x="2044545" y="2441135"/>
            <a:ext cx="559783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A</a:t>
            </a:r>
            <a:r>
              <a:rPr lang="en-GB" dirty="0"/>
              <a:t>nxiously, I waited.  </a:t>
            </a:r>
            <a:r>
              <a:rPr lang="en-GB" b="1" dirty="0"/>
              <a:t>B</a:t>
            </a:r>
            <a:r>
              <a:rPr lang="en-GB" dirty="0"/>
              <a:t>ut the phone refused to listen to my pleas. “</a:t>
            </a:r>
            <a:r>
              <a:rPr lang="en-GB" b="1" dirty="0"/>
              <a:t>C</a:t>
            </a:r>
            <a:r>
              <a:rPr lang="en-GB" dirty="0"/>
              <a:t>all now!” I ordered. </a:t>
            </a:r>
            <a:r>
              <a:rPr lang="en-GB" b="1" dirty="0"/>
              <a:t>D</a:t>
            </a:r>
            <a:r>
              <a:rPr lang="en-GB" dirty="0"/>
              <a:t>efiantly, it stared back.  “</a:t>
            </a:r>
            <a:r>
              <a:rPr lang="en-GB" b="1" dirty="0"/>
              <a:t>E</a:t>
            </a:r>
            <a:r>
              <a:rPr lang="en-GB" dirty="0"/>
              <a:t>ven a text would do,” I begged.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332072-475A-44FE-B222-AD4587FBF589}"/>
              </a:ext>
            </a:extLst>
          </p:cNvPr>
          <p:cNvSpPr txBox="1"/>
          <p:nvPr/>
        </p:nvSpPr>
        <p:spPr>
          <a:xfrm>
            <a:off x="126409" y="143718"/>
            <a:ext cx="3975691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/>
              <a:t>Alphabet Story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151D80-B550-43EB-B2E2-851C0D378CE3}"/>
              </a:ext>
            </a:extLst>
          </p:cNvPr>
          <p:cNvSpPr txBox="1"/>
          <p:nvPr/>
        </p:nvSpPr>
        <p:spPr>
          <a:xfrm>
            <a:off x="934236" y="2387439"/>
            <a:ext cx="1092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Example:</a:t>
            </a:r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0F9C9A-9716-470E-BCFA-5223635C364C}"/>
              </a:ext>
            </a:extLst>
          </p:cNvPr>
          <p:cNvSpPr txBox="1"/>
          <p:nvPr/>
        </p:nvSpPr>
        <p:spPr>
          <a:xfrm>
            <a:off x="8265115" y="3685137"/>
            <a:ext cx="3540275" cy="230832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Write an </a:t>
            </a:r>
            <a:r>
              <a:rPr lang="en-GB" sz="2400" b="1" dirty="0"/>
              <a:t>adverb</a:t>
            </a:r>
            <a:r>
              <a:rPr lang="en-GB" sz="2400" dirty="0"/>
              <a:t> for beginning with each letter of the alphabet. </a:t>
            </a:r>
          </a:p>
          <a:p>
            <a:endParaRPr lang="en-GB" sz="2400" dirty="0"/>
          </a:p>
          <a:p>
            <a:r>
              <a:rPr lang="en-GB" sz="2400" b="1" i="1" u="sng" dirty="0"/>
              <a:t>e.g.</a:t>
            </a:r>
            <a:r>
              <a:rPr lang="en-GB" sz="2400" b="1" i="1" dirty="0"/>
              <a:t> </a:t>
            </a:r>
            <a:r>
              <a:rPr lang="en-GB" sz="2400" i="1" dirty="0"/>
              <a:t>bravely, heroically, hurriedly</a:t>
            </a:r>
          </a:p>
        </p:txBody>
      </p:sp>
      <p:pic>
        <p:nvPicPr>
          <p:cNvPr id="1026" name="Picture 2" descr="The Alphabet Museum: exploring “humankind's greatest invention”">
            <a:extLst>
              <a:ext uri="{FF2B5EF4-FFF2-40B4-BE49-F238E27FC236}">
                <a16:creationId xmlns:a16="http://schemas.microsoft.com/office/drawing/2014/main" id="{17D03929-3105-4597-9B3D-939DCB7C71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CDCBD0"/>
              </a:clrFrom>
              <a:clrTo>
                <a:srgbClr val="CDCBD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5"/>
          <a:stretch/>
        </p:blipFill>
        <p:spPr bwMode="auto">
          <a:xfrm>
            <a:off x="8089902" y="143718"/>
            <a:ext cx="4141137" cy="313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069EE52-E53B-4C27-BA1D-A05EFF6BB8A4}"/>
              </a:ext>
            </a:extLst>
          </p:cNvPr>
          <p:cNvSpPr txBox="1"/>
          <p:nvPr/>
        </p:nvSpPr>
        <p:spPr>
          <a:xfrm>
            <a:off x="8265115" y="3167390"/>
            <a:ext cx="354027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Adverb Challenge…</a:t>
            </a:r>
          </a:p>
        </p:txBody>
      </p:sp>
    </p:spTree>
    <p:extLst>
      <p:ext uri="{BB962C8B-B14F-4D97-AF65-F5344CB8AC3E}">
        <p14:creationId xmlns:p14="http://schemas.microsoft.com/office/powerpoint/2010/main" val="366754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332072-475A-44FE-B222-AD4587FBF589}"/>
              </a:ext>
            </a:extLst>
          </p:cNvPr>
          <p:cNvSpPr txBox="1"/>
          <p:nvPr/>
        </p:nvSpPr>
        <p:spPr>
          <a:xfrm>
            <a:off x="293023" y="232343"/>
            <a:ext cx="3271101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What’s it about?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E22AC3-3EB9-4FB3-98C4-BC492E25F9FD}"/>
              </a:ext>
            </a:extLst>
          </p:cNvPr>
          <p:cNvSpPr txBox="1"/>
          <p:nvPr/>
        </p:nvSpPr>
        <p:spPr>
          <a:xfrm>
            <a:off x="293023" y="878674"/>
            <a:ext cx="3271101" cy="317009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Read through your 26 sentence story.  </a:t>
            </a:r>
            <a:br>
              <a:rPr lang="en-GB" sz="2000" dirty="0"/>
            </a:br>
            <a:endParaRPr lang="en-GB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What is the plot? </a:t>
            </a:r>
            <a:br>
              <a:rPr lang="en-GB" sz="2000" dirty="0"/>
            </a:br>
            <a:endParaRPr lang="en-GB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Who is/are the main character(s)?</a:t>
            </a:r>
            <a:br>
              <a:rPr lang="en-GB" sz="2000" dirty="0"/>
            </a:br>
            <a:endParaRPr lang="en-GB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What are the key structural shifts? </a:t>
            </a:r>
          </a:p>
        </p:txBody>
      </p:sp>
      <p:pic>
        <p:nvPicPr>
          <p:cNvPr id="2050" name="Picture 2" descr="Story Mountain – 7 of the best story structure worksheets and resources for  KS1 and KS2 creative writing">
            <a:extLst>
              <a:ext uri="{FF2B5EF4-FFF2-40B4-BE49-F238E27FC236}">
                <a16:creationId xmlns:a16="http://schemas.microsoft.com/office/drawing/2014/main" id="{3FC99B4D-7F6F-4199-B331-3F03010041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4" t="5253" r="3233" b="13535"/>
          <a:stretch/>
        </p:blipFill>
        <p:spPr bwMode="auto">
          <a:xfrm>
            <a:off x="3990109" y="70118"/>
            <a:ext cx="8131773" cy="501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708DA95-6F5C-4D80-8B14-F5386FD94596}"/>
              </a:ext>
            </a:extLst>
          </p:cNvPr>
          <p:cNvSpPr txBox="1"/>
          <p:nvPr/>
        </p:nvSpPr>
        <p:spPr>
          <a:xfrm>
            <a:off x="148127" y="5152217"/>
            <a:ext cx="11973755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Split your writing into paragraphs using the TiP ToP rule.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Map the </a:t>
            </a:r>
            <a:r>
              <a:rPr lang="en-GB" sz="2000" b="1" dirty="0"/>
              <a:t>five</a:t>
            </a:r>
            <a:r>
              <a:rPr lang="en-GB" sz="2000" dirty="0"/>
              <a:t> stages of the story mountain against your writing.  Can you find each of them?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b="1" dirty="0"/>
              <a:t>Review</a:t>
            </a:r>
            <a:r>
              <a:rPr lang="en-GB" sz="2000" dirty="0"/>
              <a:t> each paragraph and </a:t>
            </a:r>
            <a:r>
              <a:rPr lang="en-GB" sz="2000" b="1" dirty="0"/>
              <a:t>identify</a:t>
            </a:r>
            <a:r>
              <a:rPr lang="en-GB" sz="2000" dirty="0"/>
              <a:t> how you can develop each section further.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b="1" dirty="0"/>
              <a:t>Redraft </a:t>
            </a:r>
            <a:r>
              <a:rPr lang="en-GB" sz="2000" dirty="0"/>
              <a:t>your story to include additional detail/information.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b="1" dirty="0"/>
              <a:t>Proofread</a:t>
            </a:r>
            <a:r>
              <a:rPr lang="en-GB" sz="2000" dirty="0"/>
              <a:t> your story. What went well?  How could it be improved? </a:t>
            </a:r>
            <a:endParaRPr lang="en-GB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E37975-FD92-40D9-A8E0-5C9629CA9547}"/>
              </a:ext>
            </a:extLst>
          </p:cNvPr>
          <p:cNvSpPr txBox="1"/>
          <p:nvPr/>
        </p:nvSpPr>
        <p:spPr>
          <a:xfrm>
            <a:off x="70118" y="4717063"/>
            <a:ext cx="1858457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Challenge…</a:t>
            </a:r>
          </a:p>
        </p:txBody>
      </p:sp>
    </p:spTree>
    <p:extLst>
      <p:ext uri="{BB962C8B-B14F-4D97-AF65-F5344CB8AC3E}">
        <p14:creationId xmlns:p14="http://schemas.microsoft.com/office/powerpoint/2010/main" val="302476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E22AC3-3EB9-4FB3-98C4-BC492E25F9FD}"/>
              </a:ext>
            </a:extLst>
          </p:cNvPr>
          <p:cNvSpPr txBox="1"/>
          <p:nvPr/>
        </p:nvSpPr>
        <p:spPr>
          <a:xfrm>
            <a:off x="8377382" y="874455"/>
            <a:ext cx="3344279" cy="255454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Draft the blurb for the back cover of your story.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Think about what </a:t>
            </a:r>
            <a:r>
              <a:rPr lang="en-GB" sz="2000" b="1" dirty="0"/>
              <a:t>explicit information </a:t>
            </a:r>
            <a:r>
              <a:rPr lang="en-GB" sz="2000" dirty="0"/>
              <a:t>you need to include and </a:t>
            </a:r>
            <a:r>
              <a:rPr lang="en-GB" sz="2000" b="1" dirty="0"/>
              <a:t>how much you want to leave up to the reader’s imagination</a:t>
            </a:r>
            <a:r>
              <a:rPr lang="en-GB" sz="2000" dirty="0"/>
              <a:t>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8DA95-6F5C-4D80-8B14-F5386FD94596}"/>
              </a:ext>
            </a:extLst>
          </p:cNvPr>
          <p:cNvSpPr txBox="1"/>
          <p:nvPr/>
        </p:nvSpPr>
        <p:spPr>
          <a:xfrm>
            <a:off x="2413262" y="5293151"/>
            <a:ext cx="7635711" cy="14773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Think about the genre, the plot and attracting your audience. </a:t>
            </a:r>
          </a:p>
          <a:p>
            <a:endParaRPr lang="en-GB" dirty="0"/>
          </a:p>
          <a:p>
            <a:r>
              <a:rPr lang="en-GB" dirty="0"/>
              <a:t>Describe what the front cover would look like.  What image would you have? </a:t>
            </a:r>
          </a:p>
          <a:p>
            <a:r>
              <a:rPr lang="en-GB" dirty="0"/>
              <a:t>  </a:t>
            </a:r>
          </a:p>
          <a:p>
            <a:r>
              <a:rPr lang="en-GB" dirty="0"/>
              <a:t>What title are you going to give your story?  </a:t>
            </a:r>
          </a:p>
        </p:txBody>
      </p:sp>
      <p:pic>
        <p:nvPicPr>
          <p:cNvPr id="3074" name="Picture 2" descr="The secret of the blurb">
            <a:extLst>
              <a:ext uri="{FF2B5EF4-FFF2-40B4-BE49-F238E27FC236}">
                <a16:creationId xmlns:a16="http://schemas.microsoft.com/office/drawing/2014/main" id="{2081BB3F-3D35-4D4A-BB51-268F6FB73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52" y="163232"/>
            <a:ext cx="7183224" cy="452318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DE37975-FD92-40D9-A8E0-5C9629CA9547}"/>
              </a:ext>
            </a:extLst>
          </p:cNvPr>
          <p:cNvSpPr txBox="1"/>
          <p:nvPr/>
        </p:nvSpPr>
        <p:spPr>
          <a:xfrm>
            <a:off x="1610118" y="4825349"/>
            <a:ext cx="2082237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Front cover…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332072-475A-44FE-B222-AD4587FBF589}"/>
              </a:ext>
            </a:extLst>
          </p:cNvPr>
          <p:cNvSpPr txBox="1"/>
          <p:nvPr/>
        </p:nvSpPr>
        <p:spPr>
          <a:xfrm>
            <a:off x="8173613" y="375669"/>
            <a:ext cx="1912498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The blurb…</a:t>
            </a:r>
          </a:p>
        </p:txBody>
      </p:sp>
    </p:spTree>
    <p:extLst>
      <p:ext uri="{BB962C8B-B14F-4D97-AF65-F5344CB8AC3E}">
        <p14:creationId xmlns:p14="http://schemas.microsoft.com/office/powerpoint/2010/main" val="1476313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1193667-D2A1-4A9D-BB96-52BAC1F06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04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838</Words>
  <Application>Microsoft Office PowerPoint</Application>
  <PresentationFormat>Widescreen</PresentationFormat>
  <Paragraphs>78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Comic Sans MS</vt:lpstr>
      <vt:lpstr>Office Theme</vt:lpstr>
      <vt:lpstr>L2 Functional Skills / GCSE English writing Alphabet story writing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Contributed to www.skillsworkshop.org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Alphabet Story writing</dc:title>
  <dc:subject>L2 Functional Skills English - GCSE English (writing)</dc:subject>
  <dc:creator>Nicola Milton - July 2021</dc:creator>
  <cp:lastModifiedBy>Maggie Harnew</cp:lastModifiedBy>
  <cp:revision>24</cp:revision>
  <dcterms:created xsi:type="dcterms:W3CDTF">2021-07-14T14:27:36Z</dcterms:created>
  <dcterms:modified xsi:type="dcterms:W3CDTF">2021-07-25T18:32:20Z</dcterms:modified>
</cp:coreProperties>
</file>