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1" r:id="rId2"/>
    <p:sldId id="280" r:id="rId3"/>
    <p:sldId id="279" r:id="rId4"/>
    <p:sldId id="257" r:id="rId5"/>
    <p:sldId id="259" r:id="rId6"/>
    <p:sldId id="258" r:id="rId7"/>
    <p:sldId id="260" r:id="rId8"/>
    <p:sldId id="262" r:id="rId9"/>
    <p:sldId id="263" r:id="rId10"/>
    <p:sldId id="264" r:id="rId11"/>
    <p:sldId id="261" r:id="rId12"/>
    <p:sldId id="265" r:id="rId13"/>
    <p:sldId id="268" r:id="rId14"/>
    <p:sldId id="267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0DDF4-27C2-42B7-B4A9-1DEC46E77495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68C8A-8C83-4527-924C-A18EA0D79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9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pPr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839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282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317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854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34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25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38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1562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84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3514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344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332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487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529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801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041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495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415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58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441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007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Nicola Smith, Gloucestershire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8C8A-8C83-4527-924C-A18EA0D79DF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90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3AEE-D070-4987-890C-7BC4ED262D5F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9C56-C777-46AA-B462-765A8F3A5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55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3AEE-D070-4987-890C-7BC4ED262D5F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9C56-C777-46AA-B462-765A8F3A5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87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3AEE-D070-4987-890C-7BC4ED262D5F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9C56-C777-46AA-B462-765A8F3A5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4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3AEE-D070-4987-890C-7BC4ED262D5F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9C56-C777-46AA-B462-765A8F3A5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35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3AEE-D070-4987-890C-7BC4ED262D5F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9C56-C777-46AA-B462-765A8F3A5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2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3AEE-D070-4987-890C-7BC4ED262D5F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9C56-C777-46AA-B462-765A8F3A5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69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3AEE-D070-4987-890C-7BC4ED262D5F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9C56-C777-46AA-B462-765A8F3A5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7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3AEE-D070-4987-890C-7BC4ED262D5F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9C56-C777-46AA-B462-765A8F3A5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27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3AEE-D070-4987-890C-7BC4ED262D5F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9C56-C777-46AA-B462-765A8F3A5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29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3AEE-D070-4987-890C-7BC4ED262D5F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9C56-C777-46AA-B462-765A8F3A5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00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3AEE-D070-4987-890C-7BC4ED262D5F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9C56-C777-46AA-B462-765A8F3A5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09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03AEE-D070-4987-890C-7BC4ED262D5F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29C56-C777-46AA-B462-765A8F3A5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36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744202" y="1327441"/>
            <a:ext cx="7500206" cy="716047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b="1" dirty="0">
                <a:latin typeface="Century Gothic" panose="020B0502020202020204" pitchFamily="34" charset="0"/>
              </a:rPr>
              <a:t>PERIMETER and AREA BINGO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27040" y="4119568"/>
            <a:ext cx="8434386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endParaRPr lang="en-US">
              <a:solidFill>
                <a:srgbClr val="000000"/>
              </a:solidFill>
              <a:latin typeface="Gill Sans MT"/>
              <a:ea typeface="+mn-ea"/>
            </a:endParaRPr>
          </a:p>
        </p:txBody>
      </p:sp>
      <p:pic>
        <p:nvPicPr>
          <p:cNvPr id="13316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365" y="168566"/>
            <a:ext cx="177323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6"/>
          <p:cNvSpPr>
            <a:spLocks noChangeArrowheads="1"/>
          </p:cNvSpPr>
          <p:nvPr/>
        </p:nvSpPr>
        <p:spPr bwMode="auto">
          <a:xfrm>
            <a:off x="760043" y="4835615"/>
            <a:ext cx="8054267" cy="69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GB" sz="1200" b="1" dirty="0">
                <a:solidFill>
                  <a:srgbClr val="000000"/>
                </a:solidFill>
                <a:latin typeface="Calibri" pitchFamily="34" charset="0"/>
                <a:ea typeface="+mn-ea"/>
              </a:rPr>
              <a:t>Functional Mathematics curriculum links</a:t>
            </a:r>
            <a:endParaRPr lang="en-GB" sz="12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pPr>
              <a:lnSpc>
                <a:spcPct val="115000"/>
              </a:lnSpc>
            </a:pPr>
            <a:r>
              <a:rPr lang="en-GB" sz="1200" dirty="0">
                <a:solidFill>
                  <a:srgbClr val="000000"/>
                </a:solidFill>
                <a:latin typeface="Calibri"/>
                <a:cs typeface="Arial"/>
              </a:rPr>
              <a:t>L1</a:t>
            </a:r>
            <a:r>
              <a:rPr lang="en-GB" sz="1200" dirty="0">
                <a:solidFill>
                  <a:srgbClr val="000000"/>
                </a:solidFill>
                <a:latin typeface="Calibri"/>
                <a:ea typeface="+mn-ea"/>
                <a:cs typeface="Arial"/>
              </a:rPr>
              <a:t>: </a:t>
            </a:r>
            <a:r>
              <a:rPr lang="en-GB" sz="1200" dirty="0">
                <a:solidFill>
                  <a:srgbClr val="000000"/>
                </a:solidFill>
                <a:cs typeface="Arial"/>
              </a:rPr>
              <a:t>FM/L1.9 Work out areas and perimeters in practical situations. </a:t>
            </a:r>
          </a:p>
          <a:p>
            <a:pPr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latin typeface="Calibri"/>
                <a:ea typeface="+mn-ea"/>
                <a:cs typeface="Arial"/>
              </a:rPr>
              <a:t>		</a:t>
            </a:r>
            <a:endParaRPr lang="en-GB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defTabSz="914400" eaLnBrk="1" hangingPunct="1"/>
            <a:endParaRPr lang="en-GB" sz="16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80871" y="2170157"/>
            <a:ext cx="7982257" cy="2266955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98416" tIns="198416" rIns="198416" bIns="198416" spcCol="127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black"/>
              </a:solidFill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black"/>
              </a:solidFill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January 2018. Kindly contributed by Nicola Smith, Gloucestershire College. Search for Nicky on 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  <a:hlinkClick r:id="rId5"/>
              </a:rPr>
              <a:t>www.skillsworkshop.org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Century Gothic" panose="020B0502020202020204" pitchFamily="34" charset="0"/>
              </a:rPr>
              <a:t>Please refer to the download page for this resource on skillsworkshop for detailed curriculum links and related resources</a:t>
            </a:r>
          </a:p>
          <a:p>
            <a:pPr defTabSz="914400" eaLnBrk="1" fontAlgn="auto" hangingPunct="1">
              <a:spcAft>
                <a:spcPts val="0"/>
              </a:spcAft>
              <a:defRPr/>
            </a:pPr>
            <a:endParaRPr lang="en-GB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92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perimeter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707904" y="2276872"/>
            <a:ext cx="1152128" cy="266429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861588" y="3140968"/>
            <a:ext cx="864096" cy="1800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923928" y="18448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4cm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07904" y="5085184"/>
            <a:ext cx="20177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47964" y="5085184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7cm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5684" y="385640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5cm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35896" y="2276872"/>
            <a:ext cx="0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50231" y="348707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8cm</a:t>
            </a:r>
          </a:p>
        </p:txBody>
      </p:sp>
    </p:spTree>
    <p:extLst>
      <p:ext uri="{BB962C8B-B14F-4D97-AF65-F5344CB8AC3E}">
        <p14:creationId xmlns:p14="http://schemas.microsoft.com/office/powerpoint/2010/main" val="1488693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perimeter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</a:t>
            </a:r>
          </a:p>
          <a:p>
            <a:pPr marL="0" indent="0">
              <a:buNone/>
            </a:pPr>
            <a:r>
              <a:rPr lang="en-GB" dirty="0"/>
              <a:t>                                            4m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8m                             </a:t>
            </a:r>
            <a:r>
              <a:rPr lang="en-GB" dirty="0" err="1"/>
              <a:t>8m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    </a:t>
            </a:r>
          </a:p>
          <a:p>
            <a:pPr marL="0" indent="0">
              <a:buNone/>
            </a:pPr>
            <a:r>
              <a:rPr lang="en-GB" dirty="0"/>
              <a:t>                                           9m</a:t>
            </a:r>
          </a:p>
        </p:txBody>
      </p:sp>
      <p:sp>
        <p:nvSpPr>
          <p:cNvPr id="4" name="Trapezoid 3"/>
          <p:cNvSpPr/>
          <p:nvPr/>
        </p:nvSpPr>
        <p:spPr>
          <a:xfrm>
            <a:off x="3336978" y="2683768"/>
            <a:ext cx="3107230" cy="261744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                                    </a:t>
            </a:r>
            <a:r>
              <a:rPr lang="en-GB" sz="2800" dirty="0"/>
              <a:t>10mm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40mm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7944" y="2132856"/>
            <a:ext cx="1152128" cy="34563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246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perimeter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     3m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5m</a:t>
            </a:r>
          </a:p>
        </p:txBody>
      </p:sp>
      <p:sp>
        <p:nvSpPr>
          <p:cNvPr id="4" name="Rectangle 3"/>
          <p:cNvSpPr/>
          <p:nvPr/>
        </p:nvSpPr>
        <p:spPr>
          <a:xfrm>
            <a:off x="3923928" y="2924944"/>
            <a:ext cx="1224136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643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perimeter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15cm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    6cm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707904" y="1700808"/>
            <a:ext cx="1656184" cy="2808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99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                                    </a:t>
            </a:r>
            <a:r>
              <a:rPr lang="en-GB" sz="2800" dirty="0"/>
              <a:t>                    7cm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10cm</a:t>
            </a:r>
          </a:p>
          <a:p>
            <a:pPr marL="0" indent="0">
              <a:buNone/>
            </a:pPr>
            <a:r>
              <a:rPr lang="en-GB" dirty="0"/>
              <a:t>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7944" y="2132856"/>
            <a:ext cx="3816424" cy="367240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61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        8m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6m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51920" y="2940833"/>
            <a:ext cx="2016224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71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perimeter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                                    </a:t>
            </a:r>
            <a:r>
              <a:rPr lang="en-GB" sz="2800" dirty="0"/>
              <a:t>                    7cm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10cm</a:t>
            </a:r>
          </a:p>
          <a:p>
            <a:pPr marL="0" indent="0">
              <a:buNone/>
            </a:pPr>
            <a:r>
              <a:rPr lang="en-GB" dirty="0"/>
              <a:t>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7944" y="2132856"/>
            <a:ext cx="3816424" cy="367240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524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perimeter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                                    </a:t>
            </a:r>
            <a:r>
              <a:rPr lang="en-GB" sz="2800" dirty="0"/>
              <a:t>10mm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40mm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7944" y="2132856"/>
            <a:ext cx="1152128" cy="345638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810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perimeter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                                       2cm</a:t>
            </a:r>
            <a:endParaRPr lang="en-GB" sz="28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7cm</a:t>
            </a:r>
          </a:p>
          <a:p>
            <a:pPr marL="0" indent="0">
              <a:buNone/>
            </a:pPr>
            <a:r>
              <a:rPr lang="en-GB" dirty="0"/>
              <a:t>                          </a:t>
            </a:r>
          </a:p>
          <a:p>
            <a:pPr marL="0" indent="0">
              <a:buNone/>
            </a:pPr>
            <a:r>
              <a:rPr lang="en-GB" dirty="0"/>
              <a:t>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7944" y="2132856"/>
            <a:ext cx="1152128" cy="345638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051720" y="4293096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292080" y="2132856"/>
            <a:ext cx="0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21289" y="348752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11cm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1720" y="5661248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91880" y="566124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9cm</a:t>
            </a:r>
          </a:p>
        </p:txBody>
      </p:sp>
    </p:spTree>
    <p:extLst>
      <p:ext uri="{BB962C8B-B14F-4D97-AF65-F5344CB8AC3E}">
        <p14:creationId xmlns:p14="http://schemas.microsoft.com/office/powerpoint/2010/main" val="58637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Draw a grid like the one shown below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351456"/>
              </p:ext>
            </p:extLst>
          </p:nvPr>
        </p:nvGraphicFramePr>
        <p:xfrm>
          <a:off x="2339752" y="1473777"/>
          <a:ext cx="6059016" cy="475252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2339752" y="1412776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51820" y="108076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5cm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95736" y="1450097"/>
            <a:ext cx="0" cy="1546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03648" y="22235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4cm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39752" y="6309320"/>
            <a:ext cx="60486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76056" y="646767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15cm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8460432" y="1450097"/>
            <a:ext cx="0" cy="4787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460432" y="36518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12cm</a:t>
            </a:r>
          </a:p>
        </p:txBody>
      </p:sp>
    </p:spTree>
    <p:extLst>
      <p:ext uri="{BB962C8B-B14F-4D97-AF65-F5344CB8AC3E}">
        <p14:creationId xmlns:p14="http://schemas.microsoft.com/office/powerpoint/2010/main" val="4054638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23928" y="2852936"/>
            <a:ext cx="1296144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944" y="231128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30mm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0072" y="331634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30mm</a:t>
            </a:r>
          </a:p>
        </p:txBody>
      </p:sp>
    </p:spTree>
    <p:extLst>
      <p:ext uri="{BB962C8B-B14F-4D97-AF65-F5344CB8AC3E}">
        <p14:creationId xmlns:p14="http://schemas.microsoft.com/office/powerpoint/2010/main" val="2871004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perimeter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23928" y="2852936"/>
            <a:ext cx="1296144" cy="1296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944" y="231128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30mm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0072" y="331634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30mm</a:t>
            </a:r>
          </a:p>
        </p:txBody>
      </p:sp>
    </p:spTree>
    <p:extLst>
      <p:ext uri="{BB962C8B-B14F-4D97-AF65-F5344CB8AC3E}">
        <p14:creationId xmlns:p14="http://schemas.microsoft.com/office/powerpoint/2010/main" val="1488058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perimeter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       5cm</a:t>
            </a:r>
          </a:p>
          <a:p>
            <a:pPr marL="0" indent="0">
              <a:buNone/>
            </a:pPr>
            <a:r>
              <a:rPr lang="en-GB" dirty="0"/>
              <a:t>                            6cm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6cm</a:t>
            </a:r>
          </a:p>
        </p:txBody>
      </p:sp>
      <p:sp>
        <p:nvSpPr>
          <p:cNvPr id="4" name="Hexagon 3"/>
          <p:cNvSpPr/>
          <p:nvPr/>
        </p:nvSpPr>
        <p:spPr>
          <a:xfrm>
            <a:off x="3491880" y="2852936"/>
            <a:ext cx="2592288" cy="25202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416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         9m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                      3m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852936"/>
            <a:ext cx="338437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12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Pick 9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34cm             15m</a:t>
            </a:r>
            <a:r>
              <a:rPr lang="en-GB" dirty="0">
                <a:latin typeface="Arial"/>
                <a:cs typeface="Arial"/>
              </a:rPr>
              <a:t>²           19m             21m²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29m              30cm         27m²           100mm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48m²            16m           40cm         5000mm²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400mm²         34cm        70cm²        120mm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36cm              </a:t>
            </a:r>
            <a:r>
              <a:rPr lang="en-GB" dirty="0" err="1">
                <a:latin typeface="Arial"/>
                <a:cs typeface="Arial"/>
              </a:rPr>
              <a:t>36cm</a:t>
            </a:r>
            <a:r>
              <a:rPr lang="en-GB" dirty="0">
                <a:latin typeface="Arial"/>
                <a:cs typeface="Arial"/>
              </a:rPr>
              <a:t>       900mm²      60m²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85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         7m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                      3m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852936"/>
            <a:ext cx="338437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1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         10m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                  </a:t>
            </a:r>
          </a:p>
          <a:p>
            <a:pPr marL="0" indent="0">
              <a:buNone/>
            </a:pPr>
            <a:r>
              <a:rPr lang="en-GB" dirty="0"/>
              <a:t>                      6m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852936"/>
            <a:ext cx="3744416" cy="288032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2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perimeter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                      15cm</a:t>
            </a:r>
          </a:p>
          <a:p>
            <a:pPr marL="0" indent="0">
              <a:buNone/>
            </a:pPr>
            <a:r>
              <a:rPr lang="en-GB" dirty="0"/>
              <a:t>                                                       10am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11cm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339752" y="2492896"/>
            <a:ext cx="3528392" cy="2952328"/>
          </a:xfrm>
          <a:prstGeom prst="triangle">
            <a:avLst>
              <a:gd name="adj" fmla="val 7252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99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perimeter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</a:t>
            </a:r>
          </a:p>
          <a:p>
            <a:pPr marL="0" indent="0">
              <a:buNone/>
            </a:pPr>
            <a:r>
              <a:rPr lang="en-GB" dirty="0"/>
              <a:t>                                       3m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5m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    6m</a:t>
            </a:r>
          </a:p>
        </p:txBody>
      </p:sp>
      <p:sp>
        <p:nvSpPr>
          <p:cNvPr id="4" name="Trapezoid 3"/>
          <p:cNvSpPr/>
          <p:nvPr/>
        </p:nvSpPr>
        <p:spPr>
          <a:xfrm>
            <a:off x="3336978" y="2683768"/>
            <a:ext cx="2304256" cy="194421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406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</a:t>
            </a:r>
          </a:p>
          <a:p>
            <a:pPr marL="0" indent="0">
              <a:buNone/>
            </a:pPr>
            <a:r>
              <a:rPr lang="en-GB" dirty="0"/>
              <a:t>                        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67809" y="2852936"/>
            <a:ext cx="2016224" cy="13681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479876" y="2461538"/>
            <a:ext cx="1028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100mm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9929" y="3352346"/>
            <a:ext cx="1028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50mm</a:t>
            </a:r>
          </a:p>
        </p:txBody>
      </p:sp>
    </p:spTree>
    <p:extLst>
      <p:ext uri="{BB962C8B-B14F-4D97-AF65-F5344CB8AC3E}">
        <p14:creationId xmlns:p14="http://schemas.microsoft.com/office/powerpoint/2010/main" val="3060470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     3m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5m</a:t>
            </a:r>
          </a:p>
        </p:txBody>
      </p:sp>
      <p:sp>
        <p:nvSpPr>
          <p:cNvPr id="4" name="Rectangle 3"/>
          <p:cNvSpPr/>
          <p:nvPr/>
        </p:nvSpPr>
        <p:spPr>
          <a:xfrm>
            <a:off x="3923928" y="2924944"/>
            <a:ext cx="1224136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3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695</Words>
  <Application>Microsoft Office PowerPoint</Application>
  <PresentationFormat>On-screen Show (4:3)</PresentationFormat>
  <Paragraphs>202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Century Gothic</vt:lpstr>
      <vt:lpstr>Comic Sans MS</vt:lpstr>
      <vt:lpstr>Gill Sans MT</vt:lpstr>
      <vt:lpstr>Times New Roman</vt:lpstr>
      <vt:lpstr>Office Theme</vt:lpstr>
      <vt:lpstr>PERIMETER and AREA BINGO</vt:lpstr>
      <vt:lpstr>Draw a grid like the one shown below</vt:lpstr>
      <vt:lpstr>Pick 9 numbers</vt:lpstr>
      <vt:lpstr>Find the area</vt:lpstr>
      <vt:lpstr>Find the area</vt:lpstr>
      <vt:lpstr>Find the perimeter</vt:lpstr>
      <vt:lpstr>Find the perimeter</vt:lpstr>
      <vt:lpstr>Find the Area</vt:lpstr>
      <vt:lpstr>Find the Area</vt:lpstr>
      <vt:lpstr>Find the perimeter</vt:lpstr>
      <vt:lpstr>Find the perimeter</vt:lpstr>
      <vt:lpstr>Find the area</vt:lpstr>
      <vt:lpstr>Find the perimeter</vt:lpstr>
      <vt:lpstr>Find the perimeter</vt:lpstr>
      <vt:lpstr>Find the area</vt:lpstr>
      <vt:lpstr>Find the Area</vt:lpstr>
      <vt:lpstr>Find the perimeter</vt:lpstr>
      <vt:lpstr>Find the perimeter</vt:lpstr>
      <vt:lpstr>Find the perimeter</vt:lpstr>
      <vt:lpstr>Find the Area</vt:lpstr>
      <vt:lpstr>Find the perimeter</vt:lpstr>
      <vt:lpstr>Find the perimeter</vt:lpstr>
      <vt:lpstr>Find the area</vt:lpstr>
    </vt:vector>
  </TitlesOfParts>
  <Company>Contributed to skillsworkshop.org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Perimeter and Area Bingo</dc:title>
  <dc:subject>Level 1 Functional Maths - measures / shape</dc:subject>
  <dc:creator>Nicola Smith</dc:creator>
  <cp:lastModifiedBy>Margaret Harnew</cp:lastModifiedBy>
  <cp:revision>11</cp:revision>
  <dcterms:created xsi:type="dcterms:W3CDTF">2015-03-23T11:07:30Z</dcterms:created>
  <dcterms:modified xsi:type="dcterms:W3CDTF">2018-01-24T15:02:41Z</dcterms:modified>
</cp:coreProperties>
</file>