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84" r:id="rId2"/>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EFF9"/>
    <a:srgbClr val="FCDCF7"/>
    <a:srgbClr val="FFDFD0"/>
    <a:srgbClr val="FFA658"/>
    <a:srgbClr val="E1FBC0"/>
    <a:srgbClr val="CDC7FC"/>
    <a:srgbClr val="CDFFC3"/>
    <a:srgbClr val="FFFBBB"/>
    <a:srgbClr val="F3D1FA"/>
    <a:srgbClr val="DC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snapToObjects="1">
      <p:cViewPr varScale="1">
        <p:scale>
          <a:sx n="119" d="100"/>
          <a:sy n="119" d="100"/>
        </p:scale>
        <p:origin x="2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AC0E5-5E5F-46C9-B5C8-A45FB3F735E0}" type="datetimeFigureOut">
              <a:rPr lang="en-GB" smtClean="0"/>
              <a:t>27/07/2021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F386D-24DF-40C1-B9CA-90ED816322F9}" type="slidenum">
              <a:rPr lang="en-GB" smtClean="0"/>
              <a:t>‹#›</a:t>
            </a:fld>
            <a:endParaRPr lang="en-GB"/>
          </a:p>
        </p:txBody>
      </p:sp>
    </p:spTree>
    <p:extLst>
      <p:ext uri="{BB962C8B-B14F-4D97-AF65-F5344CB8AC3E}">
        <p14:creationId xmlns:p14="http://schemas.microsoft.com/office/powerpoint/2010/main" val="2723118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76fe1f69d1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7" name="Google Shape;57;g76fe1f69d1_1_0:notes"/>
          <p:cNvSpPr txBox="1">
            <a:spLocks noGrp="1"/>
          </p:cNvSpPr>
          <p:nvPr>
            <p:ph type="body" idx="1"/>
          </p:nvPr>
        </p:nvSpPr>
        <p:spPr>
          <a:xfrm>
            <a:off x="685800" y="4343985"/>
            <a:ext cx="5486400" cy="4114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Font typeface="Comic Sans MS"/>
              <a:buNone/>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Stephanie Gilford, Birmingham Adult Education Service.</a:t>
            </a:r>
            <a:endParaRPr dirty="0"/>
          </a:p>
        </p:txBody>
      </p:sp>
      <p:sp>
        <p:nvSpPr>
          <p:cNvPr id="58" name="Google Shape;58;g76fe1f69d1_1_0:notes"/>
          <p:cNvSpPr txBox="1"/>
          <p:nvPr/>
        </p:nvSpPr>
        <p:spPr>
          <a:xfrm>
            <a:off x="3884064" y="8685046"/>
            <a:ext cx="2972400" cy="4575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GB" sz="12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Stephanie Gilford, Birmingham Adult Education Service.</a:t>
            </a:r>
          </a:p>
          <a:p>
            <a:endParaRPr lang="en-GB" dirty="0"/>
          </a:p>
        </p:txBody>
      </p:sp>
      <p:sp>
        <p:nvSpPr>
          <p:cNvPr id="4" name="Slide Number Placeholder 3"/>
          <p:cNvSpPr>
            <a:spLocks noGrp="1"/>
          </p:cNvSpPr>
          <p:nvPr>
            <p:ph type="sldNum" sz="quarter" idx="5"/>
          </p:nvPr>
        </p:nvSpPr>
        <p:spPr/>
        <p:txBody>
          <a:bodyPr/>
          <a:lstStyle/>
          <a:p>
            <a:fld id="{F63F386D-24DF-40C1-B9CA-90ED816322F9}" type="slidenum">
              <a:rPr lang="en-GB" smtClean="0"/>
              <a:t>2</a:t>
            </a:fld>
            <a:endParaRPr lang="en-GB"/>
          </a:p>
        </p:txBody>
      </p:sp>
    </p:spTree>
    <p:extLst>
      <p:ext uri="{BB962C8B-B14F-4D97-AF65-F5344CB8AC3E}">
        <p14:creationId xmlns:p14="http://schemas.microsoft.com/office/powerpoint/2010/main" val="143721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Stephanie Gilford, Birmingham Adult Education Service.</a:t>
            </a:r>
          </a:p>
          <a:p>
            <a:endParaRPr lang="en-GB" dirty="0"/>
          </a:p>
        </p:txBody>
      </p:sp>
      <p:sp>
        <p:nvSpPr>
          <p:cNvPr id="4" name="Slide Number Placeholder 3"/>
          <p:cNvSpPr>
            <a:spLocks noGrp="1"/>
          </p:cNvSpPr>
          <p:nvPr>
            <p:ph type="sldNum" sz="quarter" idx="5"/>
          </p:nvPr>
        </p:nvSpPr>
        <p:spPr/>
        <p:txBody>
          <a:bodyPr/>
          <a:lstStyle/>
          <a:p>
            <a:fld id="{F63F386D-24DF-40C1-B9CA-90ED816322F9}" type="slidenum">
              <a:rPr lang="en-GB" smtClean="0"/>
              <a:t>3</a:t>
            </a:fld>
            <a:endParaRPr lang="en-GB"/>
          </a:p>
        </p:txBody>
      </p:sp>
    </p:spTree>
    <p:extLst>
      <p:ext uri="{BB962C8B-B14F-4D97-AF65-F5344CB8AC3E}">
        <p14:creationId xmlns:p14="http://schemas.microsoft.com/office/powerpoint/2010/main" val="81993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Stephanie Gilford, Birmingham Adult Education Service.</a:t>
            </a:r>
          </a:p>
          <a:p>
            <a:endParaRPr lang="en-GB" dirty="0"/>
          </a:p>
        </p:txBody>
      </p:sp>
      <p:sp>
        <p:nvSpPr>
          <p:cNvPr id="4" name="Slide Number Placeholder 3"/>
          <p:cNvSpPr>
            <a:spLocks noGrp="1"/>
          </p:cNvSpPr>
          <p:nvPr>
            <p:ph type="sldNum" sz="quarter" idx="5"/>
          </p:nvPr>
        </p:nvSpPr>
        <p:spPr/>
        <p:txBody>
          <a:bodyPr/>
          <a:lstStyle/>
          <a:p>
            <a:fld id="{F63F386D-24DF-40C1-B9CA-90ED816322F9}" type="slidenum">
              <a:rPr lang="en-GB" smtClean="0"/>
              <a:t>4</a:t>
            </a:fld>
            <a:endParaRPr lang="en-GB"/>
          </a:p>
        </p:txBody>
      </p:sp>
    </p:spTree>
    <p:extLst>
      <p:ext uri="{BB962C8B-B14F-4D97-AF65-F5344CB8AC3E}">
        <p14:creationId xmlns:p14="http://schemas.microsoft.com/office/powerpoint/2010/main" val="2659667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Stephanie Gilford, Birmingham Adult Education Service.</a:t>
            </a:r>
          </a:p>
          <a:p>
            <a:endParaRPr lang="en-GB" dirty="0"/>
          </a:p>
        </p:txBody>
      </p:sp>
      <p:sp>
        <p:nvSpPr>
          <p:cNvPr id="4" name="Slide Number Placeholder 3"/>
          <p:cNvSpPr>
            <a:spLocks noGrp="1"/>
          </p:cNvSpPr>
          <p:nvPr>
            <p:ph type="sldNum" sz="quarter" idx="5"/>
          </p:nvPr>
        </p:nvSpPr>
        <p:spPr/>
        <p:txBody>
          <a:bodyPr/>
          <a:lstStyle/>
          <a:p>
            <a:fld id="{F63F386D-24DF-40C1-B9CA-90ED816322F9}" type="slidenum">
              <a:rPr lang="en-GB" smtClean="0"/>
              <a:t>5</a:t>
            </a:fld>
            <a:endParaRPr lang="en-GB"/>
          </a:p>
        </p:txBody>
      </p:sp>
    </p:spTree>
    <p:extLst>
      <p:ext uri="{BB962C8B-B14F-4D97-AF65-F5344CB8AC3E}">
        <p14:creationId xmlns:p14="http://schemas.microsoft.com/office/powerpoint/2010/main" val="20994615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Comic Sans MS"/>
                <a:ea typeface="Comic Sans MS"/>
                <a:cs typeface="Comic Sans MS"/>
                <a:sym typeface="Comic Sans MS"/>
              </a:rPr>
              <a:t>July 2021. Kindly contributed to </a:t>
            </a:r>
            <a:r>
              <a:rPr lang="en-GB" dirty="0">
                <a:solidFill>
                  <a:srgbClr val="000000"/>
                </a:solidFill>
                <a:latin typeface="Comic Sans MS"/>
                <a:ea typeface="Comic Sans MS"/>
                <a:cs typeface="Comic Sans MS"/>
                <a:sym typeface="Comic Sans MS"/>
              </a:rPr>
              <a:t>www.skillsworkshop.org </a:t>
            </a:r>
            <a:r>
              <a:rPr lang="en-GB" dirty="0"/>
              <a:t>by Stephanie Gilford, Birmingham Adult Education Service.</a:t>
            </a:r>
          </a:p>
          <a:p>
            <a:endParaRPr lang="en-GB" dirty="0"/>
          </a:p>
        </p:txBody>
      </p:sp>
      <p:sp>
        <p:nvSpPr>
          <p:cNvPr id="4" name="Slide Number Placeholder 3"/>
          <p:cNvSpPr>
            <a:spLocks noGrp="1"/>
          </p:cNvSpPr>
          <p:nvPr>
            <p:ph type="sldNum" sz="quarter" idx="5"/>
          </p:nvPr>
        </p:nvSpPr>
        <p:spPr/>
        <p:txBody>
          <a:bodyPr/>
          <a:lstStyle/>
          <a:p>
            <a:fld id="{F63F386D-24DF-40C1-B9CA-90ED816322F9}" type="slidenum">
              <a:rPr lang="en-GB" smtClean="0"/>
              <a:t>6</a:t>
            </a:fld>
            <a:endParaRPr lang="en-GB"/>
          </a:p>
        </p:txBody>
      </p:sp>
    </p:spTree>
    <p:extLst>
      <p:ext uri="{BB962C8B-B14F-4D97-AF65-F5344CB8AC3E}">
        <p14:creationId xmlns:p14="http://schemas.microsoft.com/office/powerpoint/2010/main" val="87422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AFDF-50BD-DE4F-8DE1-95209DA7470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CFCDFC4-37F1-1C4F-ABCD-208CB9F0DC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6BED5CC-F8C9-374B-9D5B-8C1E649B9414}"/>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5" name="Footer Placeholder 4">
            <a:extLst>
              <a:ext uri="{FF2B5EF4-FFF2-40B4-BE49-F238E27FC236}">
                <a16:creationId xmlns:a16="http://schemas.microsoft.com/office/drawing/2014/main" id="{CDA3950F-0571-E24A-B763-19622CA850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855421-DBA4-2943-9FE1-F980C0D65F7B}"/>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54453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8E3F2-6DDA-9F48-A44B-B5D32755449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D634C21-06D1-3E41-8117-96F826E3D87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4DE772F-CEE4-4B49-B6CE-4776013275AB}"/>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5" name="Footer Placeholder 4">
            <a:extLst>
              <a:ext uri="{FF2B5EF4-FFF2-40B4-BE49-F238E27FC236}">
                <a16:creationId xmlns:a16="http://schemas.microsoft.com/office/drawing/2014/main" id="{7660CAAE-65D6-3344-A6C8-70C737C2C8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571C2-4C83-8E48-8350-982E0BFA85DB}"/>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302540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BE527D-695E-104B-985F-11D86C2CED7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1A605C-12DF-644B-94B6-3DDF5E5641E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5FDC66F-B7BF-204B-BD76-557A3E4CDB53}"/>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5" name="Footer Placeholder 4">
            <a:extLst>
              <a:ext uri="{FF2B5EF4-FFF2-40B4-BE49-F238E27FC236}">
                <a16:creationId xmlns:a16="http://schemas.microsoft.com/office/drawing/2014/main" id="{D58E4ED9-B7B7-8B44-817B-C4810F9E5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07864D-F14F-404F-A1CC-AA5C43703D24}"/>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403817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35C24-CDBC-464E-B02C-D913BE14C0F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8D5D9DC-C2DE-3846-AA38-F5488A65D6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6277C2A-0C50-4D44-A93C-48994FB8B2A1}"/>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5" name="Footer Placeholder 4">
            <a:extLst>
              <a:ext uri="{FF2B5EF4-FFF2-40B4-BE49-F238E27FC236}">
                <a16:creationId xmlns:a16="http://schemas.microsoft.com/office/drawing/2014/main" id="{DA08C454-AAFE-C245-BF60-FAFE49FCA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05C5D3-D487-C045-9A8E-C40BA381497B}"/>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264338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9FA6-F015-E642-9D1B-77B539D6E6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53655B3-ACDD-0040-A6A6-E88C75E4FF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6ED40B4-41AF-0343-81BD-A6035377720B}"/>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5" name="Footer Placeholder 4">
            <a:extLst>
              <a:ext uri="{FF2B5EF4-FFF2-40B4-BE49-F238E27FC236}">
                <a16:creationId xmlns:a16="http://schemas.microsoft.com/office/drawing/2014/main" id="{B1A59430-FDB2-CA46-9878-1EE47DA6C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802D3-CE74-D54A-82C6-47790B390AE1}"/>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118675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DDB4-F07E-6042-81D7-3B2D1F0483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8852186-4CF8-9B42-A852-D47A32BBCFA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784CBD7-890D-1648-BCF4-E20316539E9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2CD2E83-56AB-404D-91F5-B6E41904A90B}"/>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6" name="Footer Placeholder 5">
            <a:extLst>
              <a:ext uri="{FF2B5EF4-FFF2-40B4-BE49-F238E27FC236}">
                <a16:creationId xmlns:a16="http://schemas.microsoft.com/office/drawing/2014/main" id="{C5026964-B175-6440-B75F-5FB13E1ACD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54487-E968-A148-98A2-D0587DDF9E39}"/>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194290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1F2E1-51F5-FF41-A031-541A7EC85C4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B188E8F-4C6F-3B4C-8366-CB9442F44B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B5AA9B7-08A7-3F47-8379-CD4D9748EA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2A9FBAA-124C-2647-BD9D-E6AB2A81C7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9A48D38-9BE2-2248-A3F4-3A645AD5B0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9D958EF-5CDB-7A46-A559-BDF8D231CA59}"/>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8" name="Footer Placeholder 7">
            <a:extLst>
              <a:ext uri="{FF2B5EF4-FFF2-40B4-BE49-F238E27FC236}">
                <a16:creationId xmlns:a16="http://schemas.microsoft.com/office/drawing/2014/main" id="{0479BD91-100E-724E-BD17-98F3518693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A688B1-E274-AB40-9DD2-22728A6ECD09}"/>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96965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FDAF-2A76-1444-B0E9-51D99FCE298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A4D4F00B-70BB-5746-B830-A13F669177E3}"/>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4" name="Footer Placeholder 3">
            <a:extLst>
              <a:ext uri="{FF2B5EF4-FFF2-40B4-BE49-F238E27FC236}">
                <a16:creationId xmlns:a16="http://schemas.microsoft.com/office/drawing/2014/main" id="{ECD3000F-374D-E045-84E2-D986B71BB2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27F0F4-E153-864B-825D-000E3B1F44BE}"/>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1709077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59CDFA-32E1-8B4A-948F-D53E4BA204FC}"/>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3" name="Footer Placeholder 2">
            <a:extLst>
              <a:ext uri="{FF2B5EF4-FFF2-40B4-BE49-F238E27FC236}">
                <a16:creationId xmlns:a16="http://schemas.microsoft.com/office/drawing/2014/main" id="{71B61856-91EF-EC48-AFDA-B1F8F304F9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788BFF-0DD0-824D-BA2F-53908332DFED}"/>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167850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D2CA3-4D71-AA4B-A63B-7714FB2C9FC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F878AF4-F24A-2843-8456-B79758F192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CAE2BFC-28E4-EE45-9A59-B38367964B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3933FC0-C11F-0C47-B262-88FC7FB4D40B}"/>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6" name="Footer Placeholder 5">
            <a:extLst>
              <a:ext uri="{FF2B5EF4-FFF2-40B4-BE49-F238E27FC236}">
                <a16:creationId xmlns:a16="http://schemas.microsoft.com/office/drawing/2014/main" id="{1058E8E3-EDC1-3646-98BB-7A127EB3D2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1313EA-F655-7840-B3E0-192A3794EC27}"/>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102649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1CD7-AB50-B34A-B8AA-E4127C41AE6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DF37003-2550-9C41-A6E5-8C93AA62FF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DD0F4C-78B8-6E44-AFF2-FF425416B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89270C7-BA9C-B24A-BB6F-04229BFF8E5F}"/>
              </a:ext>
            </a:extLst>
          </p:cNvPr>
          <p:cNvSpPr>
            <a:spLocks noGrp="1"/>
          </p:cNvSpPr>
          <p:nvPr>
            <p:ph type="dt" sz="half" idx="10"/>
          </p:nvPr>
        </p:nvSpPr>
        <p:spPr/>
        <p:txBody>
          <a:bodyPr/>
          <a:lstStyle/>
          <a:p>
            <a:fld id="{FD4EED56-5F39-1642-B43B-FAF9BBFE78F5}" type="datetimeFigureOut">
              <a:rPr lang="en-US" smtClean="0"/>
              <a:t>7/27/2021</a:t>
            </a:fld>
            <a:endParaRPr lang="en-US"/>
          </a:p>
        </p:txBody>
      </p:sp>
      <p:sp>
        <p:nvSpPr>
          <p:cNvPr id="6" name="Footer Placeholder 5">
            <a:extLst>
              <a:ext uri="{FF2B5EF4-FFF2-40B4-BE49-F238E27FC236}">
                <a16:creationId xmlns:a16="http://schemas.microsoft.com/office/drawing/2014/main" id="{6998B777-99DC-4A47-B9C5-DCDA300064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2685D7-9702-F742-A39F-E6C0AFA7A50B}"/>
              </a:ext>
            </a:extLst>
          </p:cNvPr>
          <p:cNvSpPr>
            <a:spLocks noGrp="1"/>
          </p:cNvSpPr>
          <p:nvPr>
            <p:ph type="sldNum" sz="quarter" idx="12"/>
          </p:nvPr>
        </p:nvSpPr>
        <p:spPr/>
        <p:txBody>
          <a:bodyPr/>
          <a:lstStyle/>
          <a:p>
            <a:fld id="{7000E688-9668-BD45-9299-3DE21D4D263D}" type="slidenum">
              <a:rPr lang="en-US" smtClean="0"/>
              <a:t>‹#›</a:t>
            </a:fld>
            <a:endParaRPr lang="en-US"/>
          </a:p>
        </p:txBody>
      </p:sp>
    </p:spTree>
    <p:extLst>
      <p:ext uri="{BB962C8B-B14F-4D97-AF65-F5344CB8AC3E}">
        <p14:creationId xmlns:p14="http://schemas.microsoft.com/office/powerpoint/2010/main" val="2515827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F2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2AF28-1308-354A-A852-5668BFF82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FE3C20-D54C-8344-B9BB-0D684F3CE3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6E87D89-CD64-6F42-8E40-CF3FDCA8F6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EED56-5F39-1642-B43B-FAF9BBFE78F5}" type="datetimeFigureOut">
              <a:rPr lang="en-US" smtClean="0"/>
              <a:t>7/27/2021</a:t>
            </a:fld>
            <a:endParaRPr lang="en-US"/>
          </a:p>
        </p:txBody>
      </p:sp>
      <p:sp>
        <p:nvSpPr>
          <p:cNvPr id="5" name="Footer Placeholder 4">
            <a:extLst>
              <a:ext uri="{FF2B5EF4-FFF2-40B4-BE49-F238E27FC236}">
                <a16:creationId xmlns:a16="http://schemas.microsoft.com/office/drawing/2014/main" id="{45BD4176-5180-4D44-BB16-45C00F310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84D246-144B-0347-8912-EDDB6044E3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0E688-9668-BD45-9299-3DE21D4D263D}" type="slidenum">
              <a:rPr lang="en-US" smtClean="0"/>
              <a:t>‹#›</a:t>
            </a:fld>
            <a:endParaRPr lang="en-US"/>
          </a:p>
        </p:txBody>
      </p:sp>
    </p:spTree>
    <p:extLst>
      <p:ext uri="{BB962C8B-B14F-4D97-AF65-F5344CB8AC3E}">
        <p14:creationId xmlns:p14="http://schemas.microsoft.com/office/powerpoint/2010/main" val="2429552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killsworkshop.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skillsworkshop.org/resources/english_the_benefits_of_the_staycation"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cuddlynest.com/blog/what-is-staycati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cuddlynest.com/blog/what-is-stayca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tiff"/></Relationships>
</file>

<file path=ppt/slides/_rels/slide4.xml.rels><?xml version="1.0" encoding="UTF-8" standalone="yes"?>
<Relationships xmlns="http://schemas.openxmlformats.org/package/2006/relationships"><Relationship Id="rId3" Type="http://schemas.openxmlformats.org/officeDocument/2006/relationships/hyperlink" Target="https://www.cuddlynest.com/blog/what-is-stayca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tiff"/><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s://www.cuddlynest.com/blog/what-is-stayca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07649" y="390394"/>
            <a:ext cx="9812223" cy="1114149"/>
          </a:xfrm>
          <a:prstGeom prst="rect">
            <a:avLst/>
          </a:prstGeom>
          <a:noFill/>
          <a:ln>
            <a:noFill/>
          </a:ln>
        </p:spPr>
        <p:txBody>
          <a:bodyPr spcFirstLastPara="1" wrap="square" lIns="121900" tIns="60933" rIns="121900" bIns="60933" anchor="t" anchorCtr="0">
            <a:noAutofit/>
          </a:bodyPr>
          <a:lstStyle/>
          <a:p>
            <a:pPr algn="l">
              <a:buClr>
                <a:schemeClr val="dk2"/>
              </a:buClr>
              <a:buSzPts val="3000"/>
            </a:pPr>
            <a:r>
              <a:rPr lang="en-GB" sz="4000" dirty="0">
                <a:latin typeface="Century Gothic"/>
                <a:ea typeface="Century Gothic"/>
                <a:cs typeface="Century Gothic"/>
                <a:sym typeface="Century Gothic"/>
              </a:rPr>
              <a:t>L1-2 Functional Skills English</a:t>
            </a:r>
            <a:br>
              <a:rPr lang="en-GB" sz="4000" b="1" dirty="0">
                <a:latin typeface="Century Gothic"/>
                <a:ea typeface="Century Gothic"/>
                <a:cs typeface="Century Gothic"/>
                <a:sym typeface="Century Gothic"/>
              </a:rPr>
            </a:br>
            <a:r>
              <a:rPr lang="en-GB" sz="3600" b="1" dirty="0">
                <a:solidFill>
                  <a:schemeClr val="accent1"/>
                </a:solidFill>
                <a:latin typeface="Century Gothic"/>
                <a:ea typeface="Century Gothic"/>
                <a:cs typeface="Century Gothic"/>
                <a:sym typeface="Century Gothic"/>
              </a:rPr>
              <a:t>Benefits of the staycation: </a:t>
            </a:r>
            <a:r>
              <a:rPr lang="en-GB" sz="2000" dirty="0">
                <a:solidFill>
                  <a:schemeClr val="accent1"/>
                </a:solidFill>
                <a:latin typeface="Century Gothic"/>
                <a:ea typeface="Century Gothic"/>
                <a:cs typeface="Century Gothic"/>
                <a:sym typeface="Century Gothic"/>
              </a:rPr>
              <a:t>reading, writing &amp; discussion</a:t>
            </a:r>
            <a:endParaRPr dirty="0">
              <a:solidFill>
                <a:schemeClr val="accent1"/>
              </a:solidFill>
            </a:endParaRPr>
          </a:p>
        </p:txBody>
      </p:sp>
      <p:pic>
        <p:nvPicPr>
          <p:cNvPr id="62" name="Google Shape;62;p14" descr="Description: swlogo">
            <a:hlinkClick r:id="rId3"/>
          </p:cNvPr>
          <p:cNvPicPr preferRelativeResize="0"/>
          <p:nvPr/>
        </p:nvPicPr>
        <p:blipFill rotWithShape="1">
          <a:blip r:embed="rId4">
            <a:alphaModFix/>
          </a:blip>
          <a:srcRect/>
          <a:stretch/>
        </p:blipFill>
        <p:spPr>
          <a:xfrm>
            <a:off x="10119873" y="273525"/>
            <a:ext cx="1623401" cy="1060940"/>
          </a:xfrm>
          <a:prstGeom prst="rect">
            <a:avLst/>
          </a:prstGeom>
          <a:noFill/>
          <a:ln>
            <a:noFill/>
          </a:ln>
        </p:spPr>
      </p:pic>
      <p:sp>
        <p:nvSpPr>
          <p:cNvPr id="64" name="Google Shape;64;p14"/>
          <p:cNvSpPr/>
          <p:nvPr/>
        </p:nvSpPr>
        <p:spPr>
          <a:xfrm>
            <a:off x="596684" y="1534959"/>
            <a:ext cx="10280867" cy="2220706"/>
          </a:xfrm>
          <a:custGeom>
            <a:avLst/>
            <a:gdLst/>
            <a:ahLst/>
            <a:cxnLst/>
            <a:rect l="l" t="t" r="r" b="b"/>
            <a:pathLst>
              <a:path w="8434289" h="1254825" extrusionOk="0">
                <a:moveTo>
                  <a:pt x="0" y="209142"/>
                </a:moveTo>
                <a:cubicBezTo>
                  <a:pt x="0" y="93636"/>
                  <a:pt x="93636" y="0"/>
                  <a:pt x="209142" y="0"/>
                </a:cubicBezTo>
                <a:lnTo>
                  <a:pt x="8225147" y="0"/>
                </a:lnTo>
                <a:cubicBezTo>
                  <a:pt x="8340653" y="0"/>
                  <a:pt x="8434289" y="93636"/>
                  <a:pt x="8434289" y="209142"/>
                </a:cubicBezTo>
                <a:lnTo>
                  <a:pt x="8434289" y="1045683"/>
                </a:lnTo>
                <a:cubicBezTo>
                  <a:pt x="8434289" y="1161189"/>
                  <a:pt x="8340653" y="1254825"/>
                  <a:pt x="8225147" y="1254825"/>
                </a:cubicBezTo>
                <a:lnTo>
                  <a:pt x="209142" y="1254825"/>
                </a:lnTo>
                <a:cubicBezTo>
                  <a:pt x="93636" y="1254825"/>
                  <a:pt x="0" y="1161189"/>
                  <a:pt x="0" y="1045683"/>
                </a:cubicBezTo>
                <a:lnTo>
                  <a:pt x="0" y="209142"/>
                </a:lnTo>
                <a:close/>
              </a:path>
            </a:pathLst>
          </a:custGeom>
          <a:gradFill>
            <a:gsLst>
              <a:gs pos="0">
                <a:srgbClr val="7373D1"/>
              </a:gs>
              <a:gs pos="31000">
                <a:srgbClr val="E3F2F3"/>
              </a:gs>
              <a:gs pos="73000">
                <a:srgbClr val="D5ECED"/>
              </a:gs>
              <a:gs pos="100000">
                <a:srgbClr val="CCCCCC"/>
              </a:gs>
            </a:gsLst>
            <a:lin ang="2700006" scaled="0"/>
          </a:gradFill>
          <a:ln>
            <a:noFill/>
          </a:ln>
        </p:spPr>
        <p:txBody>
          <a:bodyPr spcFirstLastPara="1" wrap="square" lIns="198400" tIns="198400" rIns="198400" bIns="198400" anchor="ctr" anchorCtr="0">
            <a:noAutofit/>
          </a:bodyPr>
          <a:lstStyle/>
          <a:p>
            <a:pPr defTabSz="1219170">
              <a:buClr>
                <a:srgbClr val="000000"/>
              </a:buClr>
              <a:buSzPts val="1200"/>
            </a:pPr>
            <a:r>
              <a:rPr lang="en-GB" kern="0" dirty="0">
                <a:solidFill>
                  <a:srgbClr val="000000"/>
                </a:solidFill>
                <a:latin typeface="Century Gothic"/>
                <a:ea typeface="Century Gothic"/>
                <a:cs typeface="Century Gothic"/>
                <a:sym typeface="Century Gothic"/>
              </a:rPr>
              <a:t>July 2021. Kindly contributed by Stephanie Gilford, Birmingham Adult Education Service.</a:t>
            </a:r>
            <a:endParaRPr lang="en-GB" sz="2000" kern="0" dirty="0">
              <a:solidFill>
                <a:srgbClr val="000000"/>
              </a:solidFill>
              <a:latin typeface="Arial"/>
              <a:cs typeface="Arial"/>
              <a:sym typeface="Arial"/>
            </a:endParaRPr>
          </a:p>
          <a:p>
            <a:pPr defTabSz="1219170">
              <a:buClr>
                <a:srgbClr val="000000"/>
              </a:buClr>
              <a:buSzPts val="1200"/>
            </a:pPr>
            <a:r>
              <a:rPr lang="en-GB" kern="0" dirty="0">
                <a:solidFill>
                  <a:srgbClr val="000000"/>
                </a:solidFill>
                <a:latin typeface="Century Gothic"/>
                <a:ea typeface="Century Gothic"/>
                <a:cs typeface="Century Gothic"/>
                <a:sym typeface="Century Gothic"/>
              </a:rPr>
              <a:t>Search for Stephanie on </a:t>
            </a:r>
            <a:r>
              <a:rPr lang="en-GB" u="sng" kern="0" dirty="0">
                <a:solidFill>
                  <a:srgbClr val="DB4437"/>
                </a:solidFill>
                <a:latin typeface="Century Gothic"/>
                <a:ea typeface="Century Gothic"/>
                <a:cs typeface="Century Gothic"/>
                <a:sym typeface="Century Gothic"/>
                <a:hlinkClick r:id="rId3"/>
              </a:rPr>
              <a:t>www.skillsworkshop.org</a:t>
            </a:r>
            <a:r>
              <a:rPr lang="en-GB" kern="0" dirty="0">
                <a:solidFill>
                  <a:srgbClr val="000000"/>
                </a:solidFill>
                <a:latin typeface="Century Gothic"/>
                <a:ea typeface="Century Gothic"/>
                <a:cs typeface="Century Gothic"/>
                <a:sym typeface="Century Gothic"/>
              </a:rPr>
              <a:t> </a:t>
            </a:r>
          </a:p>
          <a:p>
            <a:pPr defTabSz="1219170">
              <a:buClr>
                <a:srgbClr val="000000"/>
              </a:buClr>
              <a:buSzPts val="1200"/>
            </a:pPr>
            <a:endParaRPr lang="en-GB" kern="0" dirty="0">
              <a:solidFill>
                <a:srgbClr val="000000"/>
              </a:solidFill>
              <a:latin typeface="Century Gothic"/>
              <a:ea typeface="Century Gothic"/>
              <a:cs typeface="Century Gothic"/>
              <a:sym typeface="Century Gothic"/>
            </a:endParaRPr>
          </a:p>
          <a:p>
            <a:pPr defTabSz="1219170">
              <a:buClr>
                <a:srgbClr val="000000"/>
              </a:buClr>
              <a:buSzPts val="1200"/>
            </a:pPr>
            <a:r>
              <a:rPr lang="en-GB" kern="0" dirty="0">
                <a:solidFill>
                  <a:srgbClr val="000000"/>
                </a:solidFill>
                <a:latin typeface="Century Gothic"/>
                <a:ea typeface="Century Gothic"/>
                <a:cs typeface="Century Gothic"/>
                <a:sym typeface="Century Gothic"/>
              </a:rPr>
              <a:t>Please refer to the download page for this resource on skillsworkshop for detailed curriculum links and related resources. </a:t>
            </a:r>
            <a:r>
              <a:rPr lang="en-GB" kern="0" dirty="0">
                <a:solidFill>
                  <a:srgbClr val="000000"/>
                </a:solidFill>
                <a:latin typeface="Century Gothic"/>
                <a:ea typeface="Century Gothic"/>
                <a:cs typeface="Century Gothic"/>
                <a:sym typeface="Century Gothic"/>
                <a:hlinkClick r:id="rId5"/>
              </a:rPr>
              <a:t>https://www.skillsworkshop.org/resources/english_the_benefits_of_the_staycation</a:t>
            </a:r>
            <a:r>
              <a:rPr lang="en-GB" kern="0" dirty="0">
                <a:solidFill>
                  <a:srgbClr val="000000"/>
                </a:solidFill>
                <a:latin typeface="Century Gothic"/>
                <a:ea typeface="Century Gothic"/>
                <a:cs typeface="Century Gothic"/>
                <a:sym typeface="Century Gothic"/>
              </a:rPr>
              <a:t> </a:t>
            </a:r>
          </a:p>
          <a:p>
            <a:pPr defTabSz="1219170">
              <a:buClr>
                <a:srgbClr val="000000"/>
              </a:buClr>
              <a:buSzPts val="1200"/>
            </a:pPr>
            <a:r>
              <a:rPr lang="en-GB" sz="1400" b="1" kern="0" dirty="0">
                <a:solidFill>
                  <a:srgbClr val="000000"/>
                </a:solidFill>
                <a:latin typeface="Century Gothic"/>
                <a:ea typeface="Century Gothic"/>
                <a:cs typeface="Century Gothic"/>
                <a:sym typeface="Century Gothic"/>
              </a:rPr>
              <a:t>For full use of hyperlinks and other features, this presentation should be run in full screen mode. </a:t>
            </a:r>
          </a:p>
        </p:txBody>
      </p:sp>
      <p:graphicFrame>
        <p:nvGraphicFramePr>
          <p:cNvPr id="3" name="Table 3">
            <a:extLst>
              <a:ext uri="{FF2B5EF4-FFF2-40B4-BE49-F238E27FC236}">
                <a16:creationId xmlns:a16="http://schemas.microsoft.com/office/drawing/2014/main" id="{726C5D44-B1EF-4EEE-87B3-40B2EB94AF3D}"/>
              </a:ext>
            </a:extLst>
          </p:cNvPr>
          <p:cNvGraphicFramePr>
            <a:graphicFrameLocks noGrp="1"/>
          </p:cNvGraphicFramePr>
          <p:nvPr>
            <p:extLst>
              <p:ext uri="{D42A27DB-BD31-4B8C-83A1-F6EECF244321}">
                <p14:modId xmlns:p14="http://schemas.microsoft.com/office/powerpoint/2010/main" val="3204627237"/>
              </p:ext>
            </p:extLst>
          </p:nvPr>
        </p:nvGraphicFramePr>
        <p:xfrm>
          <a:off x="262108" y="4159849"/>
          <a:ext cx="11667783" cy="2392553"/>
        </p:xfrm>
        <a:graphic>
          <a:graphicData uri="http://schemas.openxmlformats.org/drawingml/2006/table">
            <a:tbl>
              <a:tblPr firstRow="1" bandRow="1">
                <a:tableStyleId>{2D5ABB26-0587-4C30-8999-92F81FD0307C}</a:tableStyleId>
              </a:tblPr>
              <a:tblGrid>
                <a:gridCol w="2929702">
                  <a:extLst>
                    <a:ext uri="{9D8B030D-6E8A-4147-A177-3AD203B41FA5}">
                      <a16:colId xmlns:a16="http://schemas.microsoft.com/office/drawing/2014/main" val="2511946906"/>
                    </a:ext>
                  </a:extLst>
                </a:gridCol>
                <a:gridCol w="5721905">
                  <a:extLst>
                    <a:ext uri="{9D8B030D-6E8A-4147-A177-3AD203B41FA5}">
                      <a16:colId xmlns:a16="http://schemas.microsoft.com/office/drawing/2014/main" val="2496599719"/>
                    </a:ext>
                  </a:extLst>
                </a:gridCol>
                <a:gridCol w="3016176">
                  <a:extLst>
                    <a:ext uri="{9D8B030D-6E8A-4147-A177-3AD203B41FA5}">
                      <a16:colId xmlns:a16="http://schemas.microsoft.com/office/drawing/2014/main" val="784385186"/>
                    </a:ext>
                  </a:extLst>
                </a:gridCol>
              </a:tblGrid>
              <a:tr h="2010777">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ea typeface="+mn-ea"/>
                          <a:cs typeface="Calibri" panose="020F0502020204030204" pitchFamily="34" charset="0"/>
                          <a:sym typeface="Arial"/>
                        </a:rPr>
                        <a:t>Speaking, listening and communication: </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L1.4 Communicate information, ideas and opinions clearly and accurately on a range of topics</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L1.5 Express opinions and arguments and support them with evidence</a:t>
                      </a:r>
                    </a:p>
                    <a:p>
                      <a:pPr defTabSz="1219170">
                        <a:lnSpc>
                          <a:spcPct val="115000"/>
                        </a:lnSpc>
                        <a:buClr>
                          <a:srgbClr val="00FDC8"/>
                        </a:buClr>
                        <a:buSzPts val="1400"/>
                      </a:pPr>
                      <a:r>
                        <a:rPr lang="en-GB" sz="1200" kern="0" dirty="0">
                          <a:solidFill>
                            <a:srgbClr val="000000"/>
                          </a:solidFill>
                          <a:latin typeface="Calibri" panose="020F0502020204030204" pitchFamily="34" charset="0"/>
                          <a:cs typeface="Calibri" panose="020F0502020204030204" pitchFamily="34" charset="0"/>
                          <a:sym typeface="Arial"/>
                        </a:rPr>
                        <a:t>L2.5 Communicate information, ideas and opinions clearly and effectively, providing further detail and development if required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cs typeface="Calibri" panose="020F0502020204030204" pitchFamily="34" charset="0"/>
                          <a:sym typeface="Arial"/>
                        </a:rPr>
                        <a:t>Reading: </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L1.12 Recognise that language and other textual features can be varied to suit different audiences and purposes</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L1.13 Use reference materials and appropriate strategies (e.g. using knowledge of different word types) for a range of purposes, including to find the meaning of words</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L1.17 Read and understand a range of specialist words in context</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L1.18 Use knowledge of punctuation to aid understanding of straightforward texts.</a:t>
                      </a:r>
                    </a:p>
                    <a:p>
                      <a:pPr defTabSz="1219170">
                        <a:lnSpc>
                          <a:spcPct val="115000"/>
                        </a:lnSpc>
                        <a:buClr>
                          <a:srgbClr val="00FDC8"/>
                        </a:buClr>
                        <a:buSzPts val="1400"/>
                      </a:pPr>
                      <a:r>
                        <a:rPr lang="en-GB" sz="1200" b="0" kern="0" dirty="0">
                          <a:solidFill>
                            <a:srgbClr val="000000"/>
                          </a:solidFill>
                          <a:latin typeface="Calibri" panose="020F0502020204030204" pitchFamily="34" charset="0"/>
                          <a:cs typeface="Calibri" panose="020F0502020204030204" pitchFamily="34" charset="0"/>
                          <a:sym typeface="Arial"/>
                        </a:rPr>
                        <a:t>L2.15 Use a range of reference materials and appropriate resources (e.g. glossaries, legends/keys) for different purposes, including to find the meanings of words in straightforward and complex sources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1" kern="0" dirty="0">
                          <a:solidFill>
                            <a:srgbClr val="000000"/>
                          </a:solidFill>
                          <a:latin typeface="Calibri" panose="020F0502020204030204" pitchFamily="34" charset="0"/>
                          <a:ea typeface="+mn-ea"/>
                          <a:cs typeface="Calibri" panose="020F0502020204030204" pitchFamily="34" charset="0"/>
                          <a:sym typeface="Arial"/>
                        </a:rPr>
                        <a:t>Writing:</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L1.22 [L2.23] Communicate information, ideas and opinions clearly, coherently and accurately</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L1.24 Use format, structure and language appropriate for audience and purpose</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r>
                        <a:rPr lang="en-GB" sz="1200" b="0" kern="0" dirty="0">
                          <a:solidFill>
                            <a:srgbClr val="000000"/>
                          </a:solidFill>
                          <a:latin typeface="Calibri" panose="020F0502020204030204" pitchFamily="34" charset="0"/>
                          <a:ea typeface="+mn-ea"/>
                          <a:cs typeface="Calibri" panose="020F0502020204030204" pitchFamily="34" charset="0"/>
                          <a:sym typeface="Arial"/>
                        </a:rPr>
                        <a:t>L2.27 Use different language and register (e.g. persuasive techniques, supporting evidence, specialist words), suited to audience and purpose</a:t>
                      </a:r>
                    </a:p>
                    <a:p>
                      <a:pPr marL="0" marR="0" lvl="0" indent="0" algn="l" defTabSz="1219170" rtl="0" eaLnBrk="1" fontAlgn="auto" latinLnBrk="0" hangingPunct="1">
                        <a:lnSpc>
                          <a:spcPct val="115000"/>
                        </a:lnSpc>
                        <a:spcBef>
                          <a:spcPts val="0"/>
                        </a:spcBef>
                        <a:spcAft>
                          <a:spcPts val="0"/>
                        </a:spcAft>
                        <a:buClr>
                          <a:srgbClr val="00FDC8"/>
                        </a:buClr>
                        <a:buSzPts val="1400"/>
                        <a:buFontTx/>
                        <a:buNone/>
                        <a:tabLst/>
                        <a:defRPr/>
                      </a:pPr>
                      <a:endParaRPr lang="en-GB" sz="1200" b="0" kern="0" dirty="0">
                        <a:solidFill>
                          <a:srgbClr val="000000"/>
                        </a:solidFill>
                        <a:latin typeface="Calibri" panose="020F0502020204030204" pitchFamily="34" charset="0"/>
                        <a:ea typeface="+mn-ea"/>
                        <a:cs typeface="Calibri" panose="020F0502020204030204" pitchFamily="34" charset="0"/>
                        <a:sym typeface="Aria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65005993"/>
                  </a:ext>
                </a:extLst>
              </a:tr>
            </a:tbl>
          </a:graphicData>
        </a:graphic>
      </p:graphicFrame>
      <p:sp>
        <p:nvSpPr>
          <p:cNvPr id="9" name="TextBox 8">
            <a:extLst>
              <a:ext uri="{FF2B5EF4-FFF2-40B4-BE49-F238E27FC236}">
                <a16:creationId xmlns:a16="http://schemas.microsoft.com/office/drawing/2014/main" id="{EE3148DB-4863-4BE2-A187-DD0E34715FAA}"/>
              </a:ext>
            </a:extLst>
          </p:cNvPr>
          <p:cNvSpPr txBox="1"/>
          <p:nvPr/>
        </p:nvSpPr>
        <p:spPr>
          <a:xfrm>
            <a:off x="196591" y="3762094"/>
            <a:ext cx="10034337" cy="338554"/>
          </a:xfrm>
          <a:prstGeom prst="rect">
            <a:avLst/>
          </a:prstGeom>
          <a:noFill/>
        </p:spPr>
        <p:txBody>
          <a:bodyPr wrap="square">
            <a:spAutoFit/>
          </a:bodyPr>
          <a:lstStyle/>
          <a:p>
            <a:r>
              <a:rPr lang="en-GB" sz="1600" b="1" dirty="0"/>
              <a:t>Covers many Reformed Functional Skills English content descriptors, including: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eparing Hotels for Staycation Season - Hotel Marketing">
            <a:extLst>
              <a:ext uri="{FF2B5EF4-FFF2-40B4-BE49-F238E27FC236}">
                <a16:creationId xmlns:a16="http://schemas.microsoft.com/office/drawing/2014/main" id="{E94A48E0-97EF-304C-8ED8-F193131EB1D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402763" y="3189935"/>
            <a:ext cx="3612600" cy="192140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9">
            <a:extLst>
              <a:ext uri="{FF2B5EF4-FFF2-40B4-BE49-F238E27FC236}">
                <a16:creationId xmlns:a16="http://schemas.microsoft.com/office/drawing/2014/main" id="{16BBBF57-E623-4342-8ABB-286F9A440D23}"/>
              </a:ext>
            </a:extLst>
          </p:cNvPr>
          <p:cNvGraphicFramePr>
            <a:graphicFrameLocks noGrp="1"/>
          </p:cNvGraphicFramePr>
          <p:nvPr>
            <p:extLst>
              <p:ext uri="{D42A27DB-BD31-4B8C-83A1-F6EECF244321}">
                <p14:modId xmlns:p14="http://schemas.microsoft.com/office/powerpoint/2010/main" val="1106773986"/>
              </p:ext>
            </p:extLst>
          </p:nvPr>
        </p:nvGraphicFramePr>
        <p:xfrm>
          <a:off x="75193" y="2109529"/>
          <a:ext cx="8191831" cy="2651760"/>
        </p:xfrm>
        <a:graphic>
          <a:graphicData uri="http://schemas.openxmlformats.org/drawingml/2006/table">
            <a:tbl>
              <a:tblPr firstRow="1" bandRow="1">
                <a:tableStyleId>{5C22544A-7EE6-4342-B048-85BDC9FD1C3A}</a:tableStyleId>
              </a:tblPr>
              <a:tblGrid>
                <a:gridCol w="8191831">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lt1"/>
                          </a:solidFill>
                          <a:effectLst/>
                          <a:latin typeface="+mn-lt"/>
                          <a:ea typeface="+mn-ea"/>
                          <a:cs typeface="+mn-cs"/>
                        </a:rPr>
                        <a:t>What are our options for Summer ‘21?</a:t>
                      </a:r>
                    </a:p>
                  </a:txBody>
                  <a:tcPr>
                    <a:solidFill>
                      <a:srgbClr val="76D6FF"/>
                    </a:solidFill>
                  </a:tcPr>
                </a:tc>
                <a:extLst>
                  <a:ext uri="{0D108BD9-81ED-4DB2-BD59-A6C34878D82A}">
                    <a16:rowId xmlns:a16="http://schemas.microsoft.com/office/drawing/2014/main" val="435763682"/>
                  </a:ext>
                </a:extLst>
              </a:tr>
              <a:tr h="370840">
                <a:tc>
                  <a:txBody>
                    <a:bodyPr/>
                    <a:lstStyle/>
                    <a:p>
                      <a:r>
                        <a:rPr lang="en-GB" b="0" i="0" dirty="0">
                          <a:solidFill>
                            <a:srgbClr val="242526"/>
                          </a:solidFill>
                          <a:effectLst/>
                          <a:latin typeface="Fira Sans"/>
                        </a:rPr>
                        <a:t>Having been homebound for quite a while now, many globetrotters from around the world are </a:t>
                      </a:r>
                      <a:r>
                        <a:rPr lang="en-GB" b="1" i="0" dirty="0">
                          <a:solidFill>
                            <a:srgbClr val="FF0000"/>
                          </a:solidFill>
                          <a:effectLst/>
                          <a:latin typeface="Fira Sans"/>
                        </a:rPr>
                        <a:t>craving</a:t>
                      </a:r>
                      <a:r>
                        <a:rPr lang="en-GB" b="0" i="0" dirty="0">
                          <a:solidFill>
                            <a:srgbClr val="242526"/>
                          </a:solidFill>
                          <a:effectLst/>
                          <a:latin typeface="Fira Sans"/>
                        </a:rPr>
                        <a:t> some well-deserved travel time to relax and recharge. But due to current restrictions, uncovering far-flung destinations might not be possible (or safe) at the moment.</a:t>
                      </a:r>
                      <a:br>
                        <a:rPr lang="en-GB" b="0" i="0" dirty="0">
                          <a:solidFill>
                            <a:srgbClr val="242526"/>
                          </a:solidFill>
                          <a:effectLst/>
                          <a:latin typeface="Fira Sans"/>
                        </a:rPr>
                      </a:br>
                      <a:endParaRPr lang="en-GB" b="0" i="0" dirty="0">
                        <a:solidFill>
                          <a:srgbClr val="242526"/>
                        </a:solidFill>
                        <a:effectLst/>
                        <a:latin typeface="Fira Sans"/>
                      </a:endParaRPr>
                    </a:p>
                    <a:p>
                      <a:r>
                        <a:rPr lang="en-GB" b="0" i="0" dirty="0">
                          <a:solidFill>
                            <a:srgbClr val="242526"/>
                          </a:solidFill>
                          <a:effectLst/>
                          <a:latin typeface="Fira Sans"/>
                        </a:rPr>
                        <a:t>So, instead of hopping on an airplane and heading to the other side of the globe, why not keep your </a:t>
                      </a:r>
                      <a:r>
                        <a:rPr lang="en-GB" b="1" i="0" dirty="0">
                          <a:solidFill>
                            <a:srgbClr val="00B050"/>
                          </a:solidFill>
                          <a:effectLst/>
                          <a:latin typeface="Fira Sans"/>
                        </a:rPr>
                        <a:t>wanderlust</a:t>
                      </a:r>
                      <a:r>
                        <a:rPr lang="en-GB" b="0" i="0" dirty="0">
                          <a:solidFill>
                            <a:srgbClr val="242526"/>
                          </a:solidFill>
                          <a:effectLst/>
                          <a:latin typeface="Fira Sans"/>
                        </a:rPr>
                        <a:t> alive by rediscovering the beauty in your own city? After all, just because you can’t travel far does not mean you can’t travel at all!</a:t>
                      </a:r>
                    </a:p>
                  </a:txBody>
                  <a:tcPr>
                    <a:solidFill>
                      <a:schemeClr val="bg1"/>
                    </a:solidFill>
                  </a:tcPr>
                </a:tc>
                <a:extLst>
                  <a:ext uri="{0D108BD9-81ED-4DB2-BD59-A6C34878D82A}">
                    <a16:rowId xmlns:a16="http://schemas.microsoft.com/office/drawing/2014/main" val="1865726670"/>
                  </a:ext>
                </a:extLst>
              </a:tr>
            </a:tbl>
          </a:graphicData>
        </a:graphic>
      </p:graphicFrame>
      <p:sp>
        <p:nvSpPr>
          <p:cNvPr id="9" name="TextBox 8">
            <a:extLst>
              <a:ext uri="{FF2B5EF4-FFF2-40B4-BE49-F238E27FC236}">
                <a16:creationId xmlns:a16="http://schemas.microsoft.com/office/drawing/2014/main" id="{28CAD02B-B89D-C846-93D5-C41F233EFCAA}"/>
              </a:ext>
            </a:extLst>
          </p:cNvPr>
          <p:cNvSpPr txBox="1"/>
          <p:nvPr/>
        </p:nvSpPr>
        <p:spPr>
          <a:xfrm>
            <a:off x="75193" y="129531"/>
            <a:ext cx="3639294" cy="400110"/>
          </a:xfrm>
          <a:prstGeom prst="rect">
            <a:avLst/>
          </a:prstGeom>
          <a:solidFill>
            <a:srgbClr val="FCDCF7"/>
          </a:solidFill>
          <a:ln>
            <a:solidFill>
              <a:schemeClr val="accent1"/>
            </a:solidFill>
          </a:ln>
        </p:spPr>
        <p:txBody>
          <a:bodyPr wrap="square" rtlCol="0">
            <a:spAutoFit/>
          </a:bodyPr>
          <a:lstStyle/>
          <a:p>
            <a:pPr algn="ctr"/>
            <a:r>
              <a:rPr lang="en-US" sz="2000" b="1" dirty="0"/>
              <a:t>The Staycation</a:t>
            </a:r>
          </a:p>
        </p:txBody>
      </p:sp>
      <p:graphicFrame>
        <p:nvGraphicFramePr>
          <p:cNvPr id="10" name="Table 9">
            <a:extLst>
              <a:ext uri="{FF2B5EF4-FFF2-40B4-BE49-F238E27FC236}">
                <a16:creationId xmlns:a16="http://schemas.microsoft.com/office/drawing/2014/main" id="{302214B4-E5D1-7B46-8DA2-E3C74F1E13EF}"/>
              </a:ext>
            </a:extLst>
          </p:cNvPr>
          <p:cNvGraphicFramePr>
            <a:graphicFrameLocks noGrp="1"/>
          </p:cNvGraphicFramePr>
          <p:nvPr>
            <p:extLst>
              <p:ext uri="{D42A27DB-BD31-4B8C-83A1-F6EECF244321}">
                <p14:modId xmlns:p14="http://schemas.microsoft.com/office/powerpoint/2010/main" val="3868471084"/>
              </p:ext>
            </p:extLst>
          </p:nvPr>
        </p:nvGraphicFramePr>
        <p:xfrm>
          <a:off x="75193" y="584936"/>
          <a:ext cx="3639294" cy="1431737"/>
        </p:xfrm>
        <a:graphic>
          <a:graphicData uri="http://schemas.openxmlformats.org/drawingml/2006/table">
            <a:tbl>
              <a:tblPr firstRow="1" bandRow="1">
                <a:tableStyleId>{5940675A-B579-460E-94D1-54222C63F5DA}</a:tableStyleId>
              </a:tblPr>
              <a:tblGrid>
                <a:gridCol w="1547570">
                  <a:extLst>
                    <a:ext uri="{9D8B030D-6E8A-4147-A177-3AD203B41FA5}">
                      <a16:colId xmlns:a16="http://schemas.microsoft.com/office/drawing/2014/main" val="3804456243"/>
                    </a:ext>
                  </a:extLst>
                </a:gridCol>
                <a:gridCol w="2091724">
                  <a:extLst>
                    <a:ext uri="{9D8B030D-6E8A-4147-A177-3AD203B41FA5}">
                      <a16:colId xmlns:a16="http://schemas.microsoft.com/office/drawing/2014/main" val="165856241"/>
                    </a:ext>
                  </a:extLst>
                </a:gridCol>
              </a:tblGrid>
              <a:tr h="421993">
                <a:tc gridSpan="2">
                  <a:txBody>
                    <a:bodyPr/>
                    <a:lstStyle/>
                    <a:p>
                      <a:pPr algn="l"/>
                      <a:r>
                        <a:rPr lang="en-US" sz="2000" b="1" dirty="0">
                          <a:solidFill>
                            <a:schemeClr val="tx1"/>
                          </a:solidFill>
                        </a:rPr>
                        <a:t>Key Vocabulary</a:t>
                      </a:r>
                    </a:p>
                  </a:txBody>
                  <a:tcPr>
                    <a:solidFill>
                      <a:srgbClr val="CDFFC3"/>
                    </a:solidFill>
                  </a:tcPr>
                </a:tc>
                <a:tc hMerge="1">
                  <a:txBody>
                    <a:bodyPr/>
                    <a:lstStyle/>
                    <a:p>
                      <a:pPr algn="ctr"/>
                      <a:r>
                        <a:rPr lang="en-US" sz="1600" dirty="0"/>
                        <a:t>Definition</a:t>
                      </a:r>
                    </a:p>
                  </a:txBody>
                  <a:tcPr>
                    <a:solidFill>
                      <a:srgbClr val="A9DFFE"/>
                    </a:solidFill>
                  </a:tcPr>
                </a:tc>
                <a:extLst>
                  <a:ext uri="{0D108BD9-81ED-4DB2-BD59-A6C34878D82A}">
                    <a16:rowId xmlns:a16="http://schemas.microsoft.com/office/drawing/2014/main" val="2454834053"/>
                  </a:ext>
                </a:extLst>
              </a:tr>
              <a:tr h="504872">
                <a:tc>
                  <a:txBody>
                    <a:bodyPr/>
                    <a:lstStyle/>
                    <a:p>
                      <a:r>
                        <a:rPr lang="en-US" sz="1600" b="1" dirty="0">
                          <a:solidFill>
                            <a:srgbClr val="FF0000"/>
                          </a:solidFill>
                        </a:rPr>
                        <a:t>Craving</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977092047"/>
                  </a:ext>
                </a:extLst>
              </a:tr>
              <a:tr h="504872">
                <a:tc>
                  <a:txBody>
                    <a:bodyPr/>
                    <a:lstStyle/>
                    <a:p>
                      <a:r>
                        <a:rPr lang="en-US" sz="1600" b="1" dirty="0">
                          <a:solidFill>
                            <a:srgbClr val="00B050"/>
                          </a:solidFill>
                        </a:rPr>
                        <a:t>Wanderlust</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870030829"/>
                  </a:ext>
                </a:extLst>
              </a:tr>
            </a:tbl>
          </a:graphicData>
        </a:graphic>
      </p:graphicFrame>
      <p:graphicFrame>
        <p:nvGraphicFramePr>
          <p:cNvPr id="11" name="Table 9">
            <a:extLst>
              <a:ext uri="{FF2B5EF4-FFF2-40B4-BE49-F238E27FC236}">
                <a16:creationId xmlns:a16="http://schemas.microsoft.com/office/drawing/2014/main" id="{EF81C29D-322E-A54B-BF1A-5B47EEB4B40C}"/>
              </a:ext>
            </a:extLst>
          </p:cNvPr>
          <p:cNvGraphicFramePr>
            <a:graphicFrameLocks noGrp="1"/>
          </p:cNvGraphicFramePr>
          <p:nvPr>
            <p:extLst>
              <p:ext uri="{D42A27DB-BD31-4B8C-83A1-F6EECF244321}">
                <p14:modId xmlns:p14="http://schemas.microsoft.com/office/powerpoint/2010/main" val="4108075679"/>
              </p:ext>
            </p:extLst>
          </p:nvPr>
        </p:nvGraphicFramePr>
        <p:xfrm>
          <a:off x="3823534" y="129531"/>
          <a:ext cx="3347287" cy="1887142"/>
        </p:xfrm>
        <a:graphic>
          <a:graphicData uri="http://schemas.openxmlformats.org/drawingml/2006/table">
            <a:tbl>
              <a:tblPr firstRow="1" bandRow="1">
                <a:tableStyleId>{5C22544A-7EE6-4342-B048-85BDC9FD1C3A}</a:tableStyleId>
              </a:tblPr>
              <a:tblGrid>
                <a:gridCol w="3347287">
                  <a:extLst>
                    <a:ext uri="{9D8B030D-6E8A-4147-A177-3AD203B41FA5}">
                      <a16:colId xmlns:a16="http://schemas.microsoft.com/office/drawing/2014/main" val="1932644729"/>
                    </a:ext>
                  </a:extLst>
                </a:gridCol>
              </a:tblGrid>
              <a:tr h="40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Language features</a:t>
                      </a:r>
                    </a:p>
                  </a:txBody>
                  <a:tcPr>
                    <a:solidFill>
                      <a:srgbClr val="FFFBBB"/>
                    </a:solidFill>
                  </a:tcPr>
                </a:tc>
                <a:extLst>
                  <a:ext uri="{0D108BD9-81ED-4DB2-BD59-A6C34878D82A}">
                    <a16:rowId xmlns:a16="http://schemas.microsoft.com/office/drawing/2014/main" val="435763682"/>
                  </a:ext>
                </a:extLst>
              </a:tr>
              <a:tr h="1481975">
                <a:tc>
                  <a:txBody>
                    <a:bodyPr/>
                    <a:lstStyle/>
                    <a:p>
                      <a:r>
                        <a:rPr lang="en-GB" sz="1800" b="0" i="0" kern="1200" dirty="0">
                          <a:solidFill>
                            <a:schemeClr val="dk1"/>
                          </a:solidFill>
                          <a:effectLst/>
                          <a:latin typeface="+mn-lt"/>
                          <a:ea typeface="+mn-ea"/>
                          <a:cs typeface="+mn-cs"/>
                        </a:rPr>
                        <a:t>Can you identify any language features in the text.</a:t>
                      </a:r>
                    </a:p>
                    <a:p>
                      <a:br>
                        <a:rPr lang="en-GB" sz="1800" b="0" i="0" kern="1200" dirty="0">
                          <a:solidFill>
                            <a:schemeClr val="dk1"/>
                          </a:solidFill>
                          <a:effectLst/>
                          <a:latin typeface="+mn-lt"/>
                          <a:ea typeface="+mn-ea"/>
                          <a:cs typeface="+mn-cs"/>
                        </a:rPr>
                      </a:br>
                      <a:r>
                        <a:rPr lang="en-GB" sz="1800" b="0" i="0" kern="1200" dirty="0">
                          <a:solidFill>
                            <a:schemeClr val="dk1"/>
                          </a:solidFill>
                          <a:effectLst/>
                          <a:latin typeface="+mn-lt"/>
                          <a:ea typeface="+mn-ea"/>
                          <a:cs typeface="+mn-cs"/>
                        </a:rPr>
                        <a:t>Give examples for those that you spot.</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3" name="Table 9">
            <a:extLst>
              <a:ext uri="{FF2B5EF4-FFF2-40B4-BE49-F238E27FC236}">
                <a16:creationId xmlns:a16="http://schemas.microsoft.com/office/drawing/2014/main" id="{1D3CAA1B-08F3-1841-AE15-C8EE2518197E}"/>
              </a:ext>
            </a:extLst>
          </p:cNvPr>
          <p:cNvGraphicFramePr>
            <a:graphicFrameLocks noGrp="1"/>
          </p:cNvGraphicFramePr>
          <p:nvPr>
            <p:extLst>
              <p:ext uri="{D42A27DB-BD31-4B8C-83A1-F6EECF244321}">
                <p14:modId xmlns:p14="http://schemas.microsoft.com/office/powerpoint/2010/main" val="3896789664"/>
              </p:ext>
            </p:extLst>
          </p:nvPr>
        </p:nvGraphicFramePr>
        <p:xfrm>
          <a:off x="8493963" y="113690"/>
          <a:ext cx="3612599" cy="1005840"/>
        </p:xfrm>
        <a:graphic>
          <a:graphicData uri="http://schemas.openxmlformats.org/drawingml/2006/table">
            <a:tbl>
              <a:tblPr firstRow="1" bandRow="1">
                <a:tableStyleId>{5C22544A-7EE6-4342-B048-85BDC9FD1C3A}</a:tableStyleId>
              </a:tblPr>
              <a:tblGrid>
                <a:gridCol w="3612599">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Challenge!</a:t>
                      </a:r>
                    </a:p>
                  </a:txBody>
                  <a:tcPr>
                    <a:solidFill>
                      <a:srgbClr val="FFDFD0"/>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Why does ‘far-flung’ contain a hyphen?</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4" name="Table 9">
            <a:extLst>
              <a:ext uri="{FF2B5EF4-FFF2-40B4-BE49-F238E27FC236}">
                <a16:creationId xmlns:a16="http://schemas.microsoft.com/office/drawing/2014/main" id="{4DFC3212-32A8-8A46-A5E7-8E3F0629495A}"/>
              </a:ext>
            </a:extLst>
          </p:cNvPr>
          <p:cNvGraphicFramePr>
            <a:graphicFrameLocks noGrp="1"/>
          </p:cNvGraphicFramePr>
          <p:nvPr>
            <p:extLst>
              <p:ext uri="{D42A27DB-BD31-4B8C-83A1-F6EECF244321}">
                <p14:modId xmlns:p14="http://schemas.microsoft.com/office/powerpoint/2010/main" val="3742164981"/>
              </p:ext>
            </p:extLst>
          </p:nvPr>
        </p:nvGraphicFramePr>
        <p:xfrm>
          <a:off x="8919411" y="1313747"/>
          <a:ext cx="3187152" cy="1828800"/>
        </p:xfrm>
        <a:graphic>
          <a:graphicData uri="http://schemas.openxmlformats.org/drawingml/2006/table">
            <a:tbl>
              <a:tblPr firstRow="1" bandRow="1">
                <a:tableStyleId>{5C22544A-7EE6-4342-B048-85BDC9FD1C3A}</a:tableStyleId>
              </a:tblPr>
              <a:tblGrid>
                <a:gridCol w="3187152">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Punctuation practice!</a:t>
                      </a:r>
                    </a:p>
                  </a:txBody>
                  <a:tcPr>
                    <a:solidFill>
                      <a:srgbClr val="F3D1FA"/>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Why has the writer used brackets in this sentence?</a:t>
                      </a:r>
                    </a:p>
                    <a:p>
                      <a:r>
                        <a:rPr lang="en-GB" sz="1800" b="1" i="1" kern="1200" dirty="0">
                          <a:solidFill>
                            <a:schemeClr val="dk1"/>
                          </a:solidFill>
                          <a:effectLst/>
                          <a:latin typeface="+mn-lt"/>
                          <a:ea typeface="+mn-ea"/>
                          <a:cs typeface="+mn-cs"/>
                        </a:rPr>
                        <a:t>‘…</a:t>
                      </a:r>
                      <a:r>
                        <a:rPr lang="en-GB" b="1" i="1" dirty="0">
                          <a:solidFill>
                            <a:srgbClr val="242526"/>
                          </a:solidFill>
                          <a:effectLst/>
                          <a:latin typeface="Fira Sans"/>
                        </a:rPr>
                        <a:t>far-flung destinations might not be possible (or safe) at the moment.’</a:t>
                      </a:r>
                      <a:endParaRPr lang="en-GB" sz="1800" b="1" i="1" kern="1200" dirty="0">
                        <a:solidFill>
                          <a:schemeClr val="dk1"/>
                        </a:solidFill>
                        <a:effectLst/>
                        <a:latin typeface="+mn-lt"/>
                        <a:ea typeface="+mn-ea"/>
                        <a:cs typeface="+mn-cs"/>
                      </a:endParaRP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5" name="Table 9">
            <a:extLst>
              <a:ext uri="{FF2B5EF4-FFF2-40B4-BE49-F238E27FC236}">
                <a16:creationId xmlns:a16="http://schemas.microsoft.com/office/drawing/2014/main" id="{26111857-045A-CB47-AAC4-82CF92A07299}"/>
              </a:ext>
            </a:extLst>
          </p:cNvPr>
          <p:cNvGraphicFramePr>
            <a:graphicFrameLocks noGrp="1"/>
          </p:cNvGraphicFramePr>
          <p:nvPr>
            <p:extLst>
              <p:ext uri="{D42A27DB-BD31-4B8C-83A1-F6EECF244321}">
                <p14:modId xmlns:p14="http://schemas.microsoft.com/office/powerpoint/2010/main" val="3001570345"/>
              </p:ext>
            </p:extLst>
          </p:nvPr>
        </p:nvGraphicFramePr>
        <p:xfrm>
          <a:off x="75193" y="4861300"/>
          <a:ext cx="2619881" cy="1672045"/>
        </p:xfrm>
        <a:graphic>
          <a:graphicData uri="http://schemas.openxmlformats.org/drawingml/2006/table">
            <a:tbl>
              <a:tblPr firstRow="1" bandRow="1">
                <a:tableStyleId>{5C22544A-7EE6-4342-B048-85BDC9FD1C3A}</a:tableStyleId>
              </a:tblPr>
              <a:tblGrid>
                <a:gridCol w="2619881">
                  <a:extLst>
                    <a:ext uri="{9D8B030D-6E8A-4147-A177-3AD203B41FA5}">
                      <a16:colId xmlns:a16="http://schemas.microsoft.com/office/drawing/2014/main" val="1932644729"/>
                    </a:ext>
                  </a:extLst>
                </a:gridCol>
              </a:tblGrid>
              <a:tr h="296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Discussion points…</a:t>
                      </a:r>
                    </a:p>
                  </a:txBody>
                  <a:tcPr>
                    <a:solidFill>
                      <a:srgbClr val="F3D1FA"/>
                    </a:solidFill>
                  </a:tcPr>
                </a:tc>
                <a:extLst>
                  <a:ext uri="{0D108BD9-81ED-4DB2-BD59-A6C34878D82A}">
                    <a16:rowId xmlns:a16="http://schemas.microsoft.com/office/drawing/2014/main" val="435763682"/>
                  </a:ext>
                </a:extLst>
              </a:tr>
              <a:tr h="1306285">
                <a:tc>
                  <a:txBody>
                    <a:bodyPr/>
                    <a:lstStyle/>
                    <a:p>
                      <a:r>
                        <a:rPr lang="en-GB" sz="1800" b="0" i="0" kern="1200" dirty="0">
                          <a:solidFill>
                            <a:schemeClr val="dk1"/>
                          </a:solidFill>
                          <a:effectLst/>
                          <a:latin typeface="+mn-lt"/>
                          <a:ea typeface="+mn-ea"/>
                          <a:cs typeface="+mn-cs"/>
                        </a:rPr>
                        <a:t>Before we read ahead, discuss the possible benefits of a staycation in your small groups.</a:t>
                      </a:r>
                    </a:p>
                  </a:txBody>
                  <a:tcPr>
                    <a:solidFill>
                      <a:schemeClr val="bg1"/>
                    </a:solidFill>
                  </a:tcPr>
                </a:tc>
                <a:extLst>
                  <a:ext uri="{0D108BD9-81ED-4DB2-BD59-A6C34878D82A}">
                    <a16:rowId xmlns:a16="http://schemas.microsoft.com/office/drawing/2014/main" val="1865726670"/>
                  </a:ext>
                </a:extLst>
              </a:tr>
            </a:tbl>
          </a:graphicData>
        </a:graphic>
      </p:graphicFrame>
      <p:sp>
        <p:nvSpPr>
          <p:cNvPr id="12" name="TextBox 11">
            <a:extLst>
              <a:ext uri="{FF2B5EF4-FFF2-40B4-BE49-F238E27FC236}">
                <a16:creationId xmlns:a16="http://schemas.microsoft.com/office/drawing/2014/main" id="{F8357EB9-E3E6-C54F-A106-7019E6C363AC}"/>
              </a:ext>
            </a:extLst>
          </p:cNvPr>
          <p:cNvSpPr txBox="1"/>
          <p:nvPr/>
        </p:nvSpPr>
        <p:spPr>
          <a:xfrm>
            <a:off x="0" y="6592542"/>
            <a:ext cx="3884397" cy="530915"/>
          </a:xfrm>
          <a:prstGeom prst="rect">
            <a:avLst/>
          </a:prstGeom>
          <a:noFill/>
        </p:spPr>
        <p:txBody>
          <a:bodyPr wrap="none" rtlCol="0">
            <a:spAutoFit/>
          </a:bodyPr>
          <a:lstStyle/>
          <a:p>
            <a:r>
              <a:rPr lang="en-US" sz="1050" i="1" dirty="0"/>
              <a:t>Text source: </a:t>
            </a:r>
            <a:r>
              <a:rPr lang="en-US" sz="1050" i="1" dirty="0">
                <a:hlinkClick r:id="rId4"/>
              </a:rPr>
              <a:t>https://www.cuddlynest.com/blog/what-is-staycation/</a:t>
            </a:r>
            <a:endParaRPr lang="en-US" sz="1050" i="1" dirty="0"/>
          </a:p>
          <a:p>
            <a:endParaRPr lang="en-US" dirty="0"/>
          </a:p>
        </p:txBody>
      </p:sp>
      <p:graphicFrame>
        <p:nvGraphicFramePr>
          <p:cNvPr id="17" name="Table 9">
            <a:extLst>
              <a:ext uri="{FF2B5EF4-FFF2-40B4-BE49-F238E27FC236}">
                <a16:creationId xmlns:a16="http://schemas.microsoft.com/office/drawing/2014/main" id="{59903FFA-8A0B-FE4C-B6A6-B5734C02BCFD}"/>
              </a:ext>
            </a:extLst>
          </p:cNvPr>
          <p:cNvGraphicFramePr>
            <a:graphicFrameLocks noGrp="1"/>
          </p:cNvGraphicFramePr>
          <p:nvPr>
            <p:extLst>
              <p:ext uri="{D42A27DB-BD31-4B8C-83A1-F6EECF244321}">
                <p14:modId xmlns:p14="http://schemas.microsoft.com/office/powerpoint/2010/main" val="2802868956"/>
              </p:ext>
            </p:extLst>
          </p:nvPr>
        </p:nvGraphicFramePr>
        <p:xfrm>
          <a:off x="8402763" y="5165565"/>
          <a:ext cx="3612600" cy="1554480"/>
        </p:xfrm>
        <a:graphic>
          <a:graphicData uri="http://schemas.openxmlformats.org/drawingml/2006/table">
            <a:tbl>
              <a:tblPr firstRow="1" bandRow="1">
                <a:tableStyleId>{5C22544A-7EE6-4342-B048-85BDC9FD1C3A}</a:tableStyleId>
              </a:tblPr>
              <a:tblGrid>
                <a:gridCol w="3612600">
                  <a:extLst>
                    <a:ext uri="{9D8B030D-6E8A-4147-A177-3AD203B41FA5}">
                      <a16:colId xmlns:a16="http://schemas.microsoft.com/office/drawing/2014/main" val="1932644729"/>
                    </a:ext>
                  </a:extLst>
                </a:gridCol>
              </a:tblGrid>
              <a:tr h="2969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What about you?</a:t>
                      </a:r>
                    </a:p>
                  </a:txBody>
                  <a:tcPr>
                    <a:solidFill>
                      <a:srgbClr val="CDC7FC"/>
                    </a:solidFill>
                  </a:tcPr>
                </a:tc>
                <a:extLst>
                  <a:ext uri="{0D108BD9-81ED-4DB2-BD59-A6C34878D82A}">
                    <a16:rowId xmlns:a16="http://schemas.microsoft.com/office/drawing/2014/main" val="435763682"/>
                  </a:ext>
                </a:extLst>
              </a:tr>
              <a:tr h="1187965">
                <a:tc>
                  <a:txBody>
                    <a:bodyPr/>
                    <a:lstStyle/>
                    <a:p>
                      <a:r>
                        <a:rPr lang="en-GB" sz="1800" b="0" i="0" kern="1200" dirty="0">
                          <a:solidFill>
                            <a:schemeClr val="dk1"/>
                          </a:solidFill>
                          <a:effectLst/>
                          <a:latin typeface="+mn-lt"/>
                          <a:ea typeface="+mn-ea"/>
                          <a:cs typeface="+mn-cs"/>
                        </a:rPr>
                        <a:t>What do you like to do on Holiday? </a:t>
                      </a:r>
                    </a:p>
                    <a:p>
                      <a:br>
                        <a:rPr lang="en-GB" sz="1800" b="0" i="0" kern="1200" dirty="0">
                          <a:solidFill>
                            <a:schemeClr val="dk1"/>
                          </a:solidFill>
                          <a:effectLst/>
                          <a:latin typeface="+mn-lt"/>
                          <a:ea typeface="+mn-ea"/>
                          <a:cs typeface="+mn-cs"/>
                        </a:rPr>
                      </a:br>
                      <a:r>
                        <a:rPr lang="en-GB" sz="1800" b="0" i="0" kern="1200" dirty="0">
                          <a:solidFill>
                            <a:schemeClr val="dk1"/>
                          </a:solidFill>
                          <a:effectLst/>
                          <a:latin typeface="+mn-lt"/>
                          <a:ea typeface="+mn-ea"/>
                          <a:cs typeface="+mn-cs"/>
                        </a:rPr>
                        <a:t>Could you do any of these activities in your city?</a:t>
                      </a:r>
                    </a:p>
                  </a:txBody>
                  <a:tcPr>
                    <a:solidFill>
                      <a:schemeClr val="bg1"/>
                    </a:solidFill>
                  </a:tcPr>
                </a:tc>
                <a:extLst>
                  <a:ext uri="{0D108BD9-81ED-4DB2-BD59-A6C34878D82A}">
                    <a16:rowId xmlns:a16="http://schemas.microsoft.com/office/drawing/2014/main" val="1865726670"/>
                  </a:ext>
                </a:extLst>
              </a:tr>
            </a:tbl>
          </a:graphicData>
        </a:graphic>
      </p:graphicFrame>
      <p:pic>
        <p:nvPicPr>
          <p:cNvPr id="16" name="Picture 15">
            <a:extLst>
              <a:ext uri="{FF2B5EF4-FFF2-40B4-BE49-F238E27FC236}">
                <a16:creationId xmlns:a16="http://schemas.microsoft.com/office/drawing/2014/main" id="{5E73A337-D551-C844-809F-9DF99D14B59F}"/>
              </a:ext>
            </a:extLst>
          </p:cNvPr>
          <p:cNvPicPr>
            <a:picLocks noChangeAspect="1"/>
          </p:cNvPicPr>
          <p:nvPr/>
        </p:nvPicPr>
        <p:blipFill>
          <a:blip r:embed="rId5" cstate="screen">
            <a:clrChange>
              <a:clrFrom>
                <a:srgbClr val="F7F7F7"/>
              </a:clrFrom>
              <a:clrTo>
                <a:srgbClr val="F7F7F7">
                  <a:alpha val="0"/>
                </a:srgbClr>
              </a:clrTo>
            </a:clrChange>
            <a:extLst>
              <a:ext uri="{28A0092B-C50C-407E-A947-70E740481C1C}">
                <a14:useLocalDpi xmlns:a14="http://schemas.microsoft.com/office/drawing/2010/main"/>
              </a:ext>
            </a:extLst>
          </a:blip>
          <a:stretch>
            <a:fillRect/>
          </a:stretch>
        </p:blipFill>
        <p:spPr>
          <a:xfrm>
            <a:off x="6843929" y="476221"/>
            <a:ext cx="1960479" cy="2092697"/>
          </a:xfrm>
          <a:prstGeom prst="rect">
            <a:avLst/>
          </a:prstGeom>
        </p:spPr>
      </p:pic>
      <p:graphicFrame>
        <p:nvGraphicFramePr>
          <p:cNvPr id="19" name="Table 9">
            <a:extLst>
              <a:ext uri="{FF2B5EF4-FFF2-40B4-BE49-F238E27FC236}">
                <a16:creationId xmlns:a16="http://schemas.microsoft.com/office/drawing/2014/main" id="{6CE80128-00D0-944C-8169-7EAE56C5B175}"/>
              </a:ext>
            </a:extLst>
          </p:cNvPr>
          <p:cNvGraphicFramePr>
            <a:graphicFrameLocks noGrp="1"/>
          </p:cNvGraphicFramePr>
          <p:nvPr>
            <p:extLst>
              <p:ext uri="{D42A27DB-BD31-4B8C-83A1-F6EECF244321}">
                <p14:modId xmlns:p14="http://schemas.microsoft.com/office/powerpoint/2010/main" val="3993099767"/>
              </p:ext>
            </p:extLst>
          </p:nvPr>
        </p:nvGraphicFramePr>
        <p:xfrm>
          <a:off x="3711093" y="4854145"/>
          <a:ext cx="4138863" cy="1683356"/>
        </p:xfrm>
        <a:graphic>
          <a:graphicData uri="http://schemas.openxmlformats.org/drawingml/2006/table">
            <a:tbl>
              <a:tblPr firstRow="1" bandRow="1">
                <a:tableStyleId>{5C22544A-7EE6-4342-B048-85BDC9FD1C3A}</a:tableStyleId>
              </a:tblPr>
              <a:tblGrid>
                <a:gridCol w="4138863">
                  <a:extLst>
                    <a:ext uri="{9D8B030D-6E8A-4147-A177-3AD203B41FA5}">
                      <a16:colId xmlns:a16="http://schemas.microsoft.com/office/drawing/2014/main" val="1932644729"/>
                    </a:ext>
                  </a:extLst>
                </a:gridCol>
              </a:tblGrid>
              <a:tr h="5112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What would you have to consider when planning a Staycation now?</a:t>
                      </a:r>
                    </a:p>
                  </a:txBody>
                  <a:tcPr>
                    <a:solidFill>
                      <a:srgbClr val="F3D1FA"/>
                    </a:solidFill>
                  </a:tcPr>
                </a:tc>
                <a:extLst>
                  <a:ext uri="{0D108BD9-81ED-4DB2-BD59-A6C34878D82A}">
                    <a16:rowId xmlns:a16="http://schemas.microsoft.com/office/drawing/2014/main" val="435763682"/>
                  </a:ext>
                </a:extLst>
              </a:tr>
              <a:tr h="1043276">
                <a:tc>
                  <a:txBody>
                    <a:bodyPr/>
                    <a:lstStyle/>
                    <a:p>
                      <a:r>
                        <a:rPr lang="en-GB" sz="1800" b="0" i="0" kern="1200" dirty="0">
                          <a:solidFill>
                            <a:schemeClr val="dk1"/>
                          </a:solidFill>
                          <a:effectLst/>
                          <a:latin typeface="+mn-lt"/>
                          <a:ea typeface="+mn-ea"/>
                          <a:cs typeface="+mn-cs"/>
                        </a:rPr>
                        <a:t>Make a list of all the things you would need to know before planning a break in the city you live in.</a:t>
                      </a:r>
                    </a:p>
                  </a:txBody>
                  <a:tcPr>
                    <a:solidFill>
                      <a:schemeClr val="bg1"/>
                    </a:solidFill>
                  </a:tcPr>
                </a:tc>
                <a:extLst>
                  <a:ext uri="{0D108BD9-81ED-4DB2-BD59-A6C34878D82A}">
                    <a16:rowId xmlns:a16="http://schemas.microsoft.com/office/drawing/2014/main" val="1865726670"/>
                  </a:ext>
                </a:extLst>
              </a:tr>
            </a:tbl>
          </a:graphicData>
        </a:graphic>
      </p:graphicFrame>
      <p:pic>
        <p:nvPicPr>
          <p:cNvPr id="18" name="Picture 17">
            <a:extLst>
              <a:ext uri="{FF2B5EF4-FFF2-40B4-BE49-F238E27FC236}">
                <a16:creationId xmlns:a16="http://schemas.microsoft.com/office/drawing/2014/main" id="{83ADADF0-2903-474B-952A-0FDAC5D5A8C2}"/>
              </a:ext>
            </a:extLst>
          </p:cNvPr>
          <p:cNvPicPr>
            <a:picLocks noChangeAspect="1"/>
          </p:cNvPicPr>
          <p:nvPr/>
        </p:nvPicPr>
        <p:blipFill>
          <a:blip r:embed="rId6"/>
          <a:stretch>
            <a:fillRect/>
          </a:stretch>
        </p:blipFill>
        <p:spPr>
          <a:xfrm rot="19701448">
            <a:off x="2400259" y="4922875"/>
            <a:ext cx="1470360" cy="1470360"/>
          </a:xfrm>
          <a:prstGeom prst="rect">
            <a:avLst/>
          </a:prstGeom>
        </p:spPr>
      </p:pic>
    </p:spTree>
    <p:extLst>
      <p:ext uri="{BB962C8B-B14F-4D97-AF65-F5344CB8AC3E}">
        <p14:creationId xmlns:p14="http://schemas.microsoft.com/office/powerpoint/2010/main" val="253872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9">
            <a:extLst>
              <a:ext uri="{FF2B5EF4-FFF2-40B4-BE49-F238E27FC236}">
                <a16:creationId xmlns:a16="http://schemas.microsoft.com/office/drawing/2014/main" id="{16BBBF57-E623-4342-8ABB-286F9A440D23}"/>
              </a:ext>
            </a:extLst>
          </p:cNvPr>
          <p:cNvGraphicFramePr>
            <a:graphicFrameLocks noGrp="1"/>
          </p:cNvGraphicFramePr>
          <p:nvPr>
            <p:extLst>
              <p:ext uri="{D42A27DB-BD31-4B8C-83A1-F6EECF244321}">
                <p14:modId xmlns:p14="http://schemas.microsoft.com/office/powerpoint/2010/main" val="5191534"/>
              </p:ext>
            </p:extLst>
          </p:nvPr>
        </p:nvGraphicFramePr>
        <p:xfrm>
          <a:off x="3368842" y="124339"/>
          <a:ext cx="8707385" cy="2103120"/>
        </p:xfrm>
        <a:graphic>
          <a:graphicData uri="http://schemas.openxmlformats.org/drawingml/2006/table">
            <a:tbl>
              <a:tblPr firstRow="1" bandRow="1">
                <a:tableStyleId>{5C22544A-7EE6-4342-B048-85BDC9FD1C3A}</a:tableStyleId>
              </a:tblPr>
              <a:tblGrid>
                <a:gridCol w="8707385">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lt1"/>
                          </a:solidFill>
                          <a:effectLst/>
                          <a:latin typeface="+mn-lt"/>
                          <a:ea typeface="+mn-ea"/>
                          <a:cs typeface="+mn-cs"/>
                        </a:rPr>
                        <a:t>1. Cost! </a:t>
                      </a:r>
                    </a:p>
                  </a:txBody>
                  <a:tcPr>
                    <a:solidFill>
                      <a:srgbClr val="76D6FF"/>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By taking a staycation, you can skip the heavy costs that come with international travel, including booking flights, accommodation for long periods of time, transportation, and surprisingly expensive meals at a city you don’t know very well.</a:t>
                      </a:r>
                    </a:p>
                    <a:p>
                      <a:r>
                        <a:rPr lang="en-GB" sz="1800" b="0" i="0" kern="1200" dirty="0">
                          <a:solidFill>
                            <a:schemeClr val="dk1"/>
                          </a:solidFill>
                          <a:effectLst/>
                          <a:latin typeface="+mn-lt"/>
                          <a:ea typeface="+mn-ea"/>
                          <a:cs typeface="+mn-cs"/>
                        </a:rPr>
                        <a:t>And since staycations are more cost-effective, you can use that saved money to indulge in fun </a:t>
                      </a:r>
                      <a:r>
                        <a:rPr lang="en-GB" sz="1800" b="1" i="0" kern="1200" dirty="0">
                          <a:solidFill>
                            <a:srgbClr val="FF0000"/>
                          </a:solidFill>
                          <a:effectLst/>
                          <a:latin typeface="+mn-lt"/>
                          <a:ea typeface="+mn-ea"/>
                          <a:cs typeface="+mn-cs"/>
                        </a:rPr>
                        <a:t>amenities</a:t>
                      </a:r>
                      <a:r>
                        <a:rPr lang="en-GB" sz="1800" b="0" i="0" kern="1200" dirty="0">
                          <a:solidFill>
                            <a:schemeClr val="dk1"/>
                          </a:solidFill>
                          <a:effectLst/>
                          <a:latin typeface="+mn-lt"/>
                          <a:ea typeface="+mn-ea"/>
                          <a:cs typeface="+mn-cs"/>
                        </a:rPr>
                        <a:t> and activities. No to mention that staycations usually have a shorter length, which also means…more money saved!</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0" name="Table 9">
            <a:extLst>
              <a:ext uri="{FF2B5EF4-FFF2-40B4-BE49-F238E27FC236}">
                <a16:creationId xmlns:a16="http://schemas.microsoft.com/office/drawing/2014/main" id="{302214B4-E5D1-7B46-8DA2-E3C74F1E13EF}"/>
              </a:ext>
            </a:extLst>
          </p:cNvPr>
          <p:cNvGraphicFramePr>
            <a:graphicFrameLocks noGrp="1"/>
          </p:cNvGraphicFramePr>
          <p:nvPr>
            <p:extLst>
              <p:ext uri="{D42A27DB-BD31-4B8C-83A1-F6EECF244321}">
                <p14:modId xmlns:p14="http://schemas.microsoft.com/office/powerpoint/2010/main" val="217049916"/>
              </p:ext>
            </p:extLst>
          </p:nvPr>
        </p:nvGraphicFramePr>
        <p:xfrm>
          <a:off x="8436932" y="4797052"/>
          <a:ext cx="3639294" cy="1936609"/>
        </p:xfrm>
        <a:graphic>
          <a:graphicData uri="http://schemas.openxmlformats.org/drawingml/2006/table">
            <a:tbl>
              <a:tblPr firstRow="1" bandRow="1">
                <a:tableStyleId>{5940675A-B579-460E-94D1-54222C63F5DA}</a:tableStyleId>
              </a:tblPr>
              <a:tblGrid>
                <a:gridCol w="1547570">
                  <a:extLst>
                    <a:ext uri="{9D8B030D-6E8A-4147-A177-3AD203B41FA5}">
                      <a16:colId xmlns:a16="http://schemas.microsoft.com/office/drawing/2014/main" val="3804456243"/>
                    </a:ext>
                  </a:extLst>
                </a:gridCol>
                <a:gridCol w="2091724">
                  <a:extLst>
                    <a:ext uri="{9D8B030D-6E8A-4147-A177-3AD203B41FA5}">
                      <a16:colId xmlns:a16="http://schemas.microsoft.com/office/drawing/2014/main" val="165856241"/>
                    </a:ext>
                  </a:extLst>
                </a:gridCol>
              </a:tblGrid>
              <a:tr h="421993">
                <a:tc gridSpan="2">
                  <a:txBody>
                    <a:bodyPr/>
                    <a:lstStyle/>
                    <a:p>
                      <a:pPr algn="l"/>
                      <a:r>
                        <a:rPr lang="en-US" sz="2000" b="1" dirty="0">
                          <a:solidFill>
                            <a:schemeClr val="tx1"/>
                          </a:solidFill>
                        </a:rPr>
                        <a:t>Key Vocabulary</a:t>
                      </a:r>
                    </a:p>
                  </a:txBody>
                  <a:tcPr>
                    <a:solidFill>
                      <a:srgbClr val="CDFFC3"/>
                    </a:solidFill>
                  </a:tcPr>
                </a:tc>
                <a:tc hMerge="1">
                  <a:txBody>
                    <a:bodyPr/>
                    <a:lstStyle/>
                    <a:p>
                      <a:pPr algn="ctr"/>
                      <a:r>
                        <a:rPr lang="en-US" sz="1600" dirty="0"/>
                        <a:t>Definition</a:t>
                      </a:r>
                    </a:p>
                  </a:txBody>
                  <a:tcPr>
                    <a:solidFill>
                      <a:srgbClr val="A9DFFE"/>
                    </a:solidFill>
                  </a:tcPr>
                </a:tc>
                <a:extLst>
                  <a:ext uri="{0D108BD9-81ED-4DB2-BD59-A6C34878D82A}">
                    <a16:rowId xmlns:a16="http://schemas.microsoft.com/office/drawing/2014/main" val="2454834053"/>
                  </a:ext>
                </a:extLst>
              </a:tr>
              <a:tr h="504872">
                <a:tc>
                  <a:txBody>
                    <a:bodyPr/>
                    <a:lstStyle/>
                    <a:p>
                      <a:r>
                        <a:rPr lang="en-US" sz="1600" b="1" dirty="0">
                          <a:solidFill>
                            <a:srgbClr val="FF0000"/>
                          </a:solidFill>
                        </a:rPr>
                        <a:t>Amenities</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977092047"/>
                  </a:ext>
                </a:extLst>
              </a:tr>
              <a:tr h="504872">
                <a:tc>
                  <a:txBody>
                    <a:bodyPr/>
                    <a:lstStyle/>
                    <a:p>
                      <a:r>
                        <a:rPr lang="en-US" sz="1600" b="1" dirty="0">
                          <a:solidFill>
                            <a:srgbClr val="00B050"/>
                          </a:solidFill>
                        </a:rPr>
                        <a:t>Convenient</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870030829"/>
                  </a:ext>
                </a:extLst>
              </a:tr>
              <a:tr h="504872">
                <a:tc>
                  <a:txBody>
                    <a:bodyPr/>
                    <a:lstStyle/>
                    <a:p>
                      <a:r>
                        <a:rPr lang="en-US" sz="1600" b="1" dirty="0">
                          <a:solidFill>
                            <a:srgbClr val="00B0F0"/>
                          </a:solidFill>
                        </a:rPr>
                        <a:t>Accordingly</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122023883"/>
                  </a:ext>
                </a:extLst>
              </a:tr>
            </a:tbl>
          </a:graphicData>
        </a:graphic>
      </p:graphicFrame>
      <p:sp>
        <p:nvSpPr>
          <p:cNvPr id="12" name="TextBox 11">
            <a:extLst>
              <a:ext uri="{FF2B5EF4-FFF2-40B4-BE49-F238E27FC236}">
                <a16:creationId xmlns:a16="http://schemas.microsoft.com/office/drawing/2014/main" id="{F8357EB9-E3E6-C54F-A106-7019E6C363AC}"/>
              </a:ext>
            </a:extLst>
          </p:cNvPr>
          <p:cNvSpPr txBox="1"/>
          <p:nvPr/>
        </p:nvSpPr>
        <p:spPr>
          <a:xfrm>
            <a:off x="0" y="6592542"/>
            <a:ext cx="3884397" cy="530915"/>
          </a:xfrm>
          <a:prstGeom prst="rect">
            <a:avLst/>
          </a:prstGeom>
          <a:noFill/>
        </p:spPr>
        <p:txBody>
          <a:bodyPr wrap="none" rtlCol="0">
            <a:spAutoFit/>
          </a:bodyPr>
          <a:lstStyle/>
          <a:p>
            <a:r>
              <a:rPr lang="en-US" sz="1050" i="1" dirty="0"/>
              <a:t>Text source: </a:t>
            </a:r>
            <a:r>
              <a:rPr lang="en-US" sz="1050" i="1" dirty="0">
                <a:hlinkClick r:id="rId3"/>
              </a:rPr>
              <a:t>https://www.cuddlynest.com/blog/what-is-staycation/</a:t>
            </a:r>
            <a:endParaRPr lang="en-US" sz="1050" i="1" dirty="0"/>
          </a:p>
          <a:p>
            <a:endParaRPr lang="en-US" dirty="0"/>
          </a:p>
        </p:txBody>
      </p:sp>
      <p:pic>
        <p:nvPicPr>
          <p:cNvPr id="4" name="Picture 3">
            <a:extLst>
              <a:ext uri="{FF2B5EF4-FFF2-40B4-BE49-F238E27FC236}">
                <a16:creationId xmlns:a16="http://schemas.microsoft.com/office/drawing/2014/main" id="{3C0401FC-6E62-5646-B743-D23EB17DA20F}"/>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15773" y="186477"/>
            <a:ext cx="3036973" cy="1939619"/>
          </a:xfrm>
          <a:prstGeom prst="rect">
            <a:avLst/>
          </a:prstGeom>
        </p:spPr>
      </p:pic>
      <p:graphicFrame>
        <p:nvGraphicFramePr>
          <p:cNvPr id="16" name="Table 9">
            <a:extLst>
              <a:ext uri="{FF2B5EF4-FFF2-40B4-BE49-F238E27FC236}">
                <a16:creationId xmlns:a16="http://schemas.microsoft.com/office/drawing/2014/main" id="{CE9AAFA8-2FB1-D743-A39C-5FF620822B74}"/>
              </a:ext>
            </a:extLst>
          </p:cNvPr>
          <p:cNvGraphicFramePr>
            <a:graphicFrameLocks noGrp="1"/>
          </p:cNvGraphicFramePr>
          <p:nvPr>
            <p:extLst>
              <p:ext uri="{D42A27DB-BD31-4B8C-83A1-F6EECF244321}">
                <p14:modId xmlns:p14="http://schemas.microsoft.com/office/powerpoint/2010/main" val="599500835"/>
              </p:ext>
            </p:extLst>
          </p:nvPr>
        </p:nvGraphicFramePr>
        <p:xfrm>
          <a:off x="115773" y="3940782"/>
          <a:ext cx="8177994" cy="2651760"/>
        </p:xfrm>
        <a:graphic>
          <a:graphicData uri="http://schemas.openxmlformats.org/drawingml/2006/table">
            <a:tbl>
              <a:tblPr firstRow="1" bandRow="1">
                <a:tableStyleId>{5C22544A-7EE6-4342-B048-85BDC9FD1C3A}</a:tableStyleId>
              </a:tblPr>
              <a:tblGrid>
                <a:gridCol w="8177994">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2. Reduced travel time…</a:t>
                      </a:r>
                    </a:p>
                  </a:txBody>
                  <a:tcPr>
                    <a:solidFill>
                      <a:srgbClr val="FCDCF7"/>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Reduced travel time allows for more relaxing, adventuring, and fulfilling moments during your trip, whether it’s treating yourself by going to a nearby spa or hiking </a:t>
                      </a:r>
                      <a:br>
                        <a:rPr lang="en-GB" sz="1800" b="0" i="0" kern="1200" dirty="0">
                          <a:solidFill>
                            <a:schemeClr val="dk1"/>
                          </a:solidFill>
                          <a:effectLst/>
                          <a:latin typeface="+mn-lt"/>
                          <a:ea typeface="+mn-ea"/>
                          <a:cs typeface="+mn-cs"/>
                        </a:rPr>
                      </a:br>
                      <a:r>
                        <a:rPr lang="en-GB" sz="1800" b="0" i="0" kern="1200" dirty="0">
                          <a:solidFill>
                            <a:schemeClr val="dk1"/>
                          </a:solidFill>
                          <a:effectLst/>
                          <a:latin typeface="+mn-lt"/>
                          <a:ea typeface="+mn-ea"/>
                          <a:cs typeface="+mn-cs"/>
                        </a:rPr>
                        <a:t>at your country’s stunning </a:t>
                      </a:r>
                      <a:r>
                        <a:rPr lang="en-GB" sz="1800" b="0" i="0" u="none" strike="noStrike" kern="1200" dirty="0">
                          <a:solidFill>
                            <a:schemeClr val="dk1"/>
                          </a:solidFill>
                          <a:effectLst/>
                          <a:latin typeface="+mn-lt"/>
                          <a:ea typeface="+mn-ea"/>
                          <a:cs typeface="+mn-cs"/>
                        </a:rPr>
                        <a:t>national park.</a:t>
                      </a:r>
                      <a:br>
                        <a:rPr lang="en-GB" sz="1800" b="0" i="0" u="none" strike="noStrike" kern="1200" dirty="0">
                          <a:solidFill>
                            <a:schemeClr val="dk1"/>
                          </a:solidFill>
                          <a:effectLst/>
                          <a:latin typeface="+mn-lt"/>
                          <a:ea typeface="+mn-ea"/>
                          <a:cs typeface="+mn-cs"/>
                        </a:rPr>
                      </a:br>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Traveling internationally also requires a lot of planning and organization beforehand. You have to budget your expenses, learn about the destination’s culture, look for accommodation, research </a:t>
                      </a:r>
                      <a:r>
                        <a:rPr lang="en-GB" sz="1800" b="1" i="0" kern="1200" dirty="0">
                          <a:solidFill>
                            <a:srgbClr val="00B050"/>
                          </a:solidFill>
                          <a:effectLst/>
                          <a:latin typeface="+mn-lt"/>
                          <a:ea typeface="+mn-ea"/>
                          <a:cs typeface="+mn-cs"/>
                        </a:rPr>
                        <a:t>convenient</a:t>
                      </a:r>
                      <a:r>
                        <a:rPr lang="en-GB" sz="1800" b="0" i="0" kern="1200" dirty="0">
                          <a:solidFill>
                            <a:schemeClr val="dk1"/>
                          </a:solidFill>
                          <a:effectLst/>
                          <a:latin typeface="+mn-lt"/>
                          <a:ea typeface="+mn-ea"/>
                          <a:cs typeface="+mn-cs"/>
                        </a:rPr>
                        <a:t> flights, pack </a:t>
                      </a:r>
                      <a:r>
                        <a:rPr lang="en-GB" sz="1800" b="1" i="0" kern="1200" dirty="0">
                          <a:solidFill>
                            <a:srgbClr val="00B0F0"/>
                          </a:solidFill>
                          <a:effectLst/>
                          <a:latin typeface="+mn-lt"/>
                          <a:ea typeface="+mn-ea"/>
                          <a:cs typeface="+mn-cs"/>
                        </a:rPr>
                        <a:t>accordingly</a:t>
                      </a:r>
                      <a:r>
                        <a:rPr lang="en-GB" sz="1800" b="0" i="0" kern="1200" dirty="0">
                          <a:solidFill>
                            <a:schemeClr val="dk1"/>
                          </a:solidFill>
                          <a:effectLst/>
                          <a:latin typeface="+mn-lt"/>
                          <a:ea typeface="+mn-ea"/>
                          <a:cs typeface="+mn-cs"/>
                        </a:rPr>
                        <a:t> for a long trip … the list could go on and on.</a:t>
                      </a:r>
                    </a:p>
                  </a:txBody>
                  <a:tcPr>
                    <a:solidFill>
                      <a:schemeClr val="bg1"/>
                    </a:solidFill>
                  </a:tcPr>
                </a:tc>
                <a:extLst>
                  <a:ext uri="{0D108BD9-81ED-4DB2-BD59-A6C34878D82A}">
                    <a16:rowId xmlns:a16="http://schemas.microsoft.com/office/drawing/2014/main" val="1865726670"/>
                  </a:ext>
                </a:extLst>
              </a:tr>
            </a:tbl>
          </a:graphicData>
        </a:graphic>
      </p:graphicFrame>
      <p:pic>
        <p:nvPicPr>
          <p:cNvPr id="5" name="Picture 4">
            <a:extLst>
              <a:ext uri="{FF2B5EF4-FFF2-40B4-BE49-F238E27FC236}">
                <a16:creationId xmlns:a16="http://schemas.microsoft.com/office/drawing/2014/main" id="{D63836F1-1918-AB4E-979A-2C8B316CA875}"/>
              </a:ext>
            </a:extLst>
          </p:cNvPr>
          <p:cNvPicPr>
            <a:picLocks noChangeAspect="1"/>
          </p:cNvPicPr>
          <p:nvPr/>
        </p:nvPicPr>
        <p:blipFill>
          <a:blip r:embed="rId5"/>
          <a:stretch>
            <a:fillRect/>
          </a:stretch>
        </p:blipFill>
        <p:spPr>
          <a:xfrm>
            <a:off x="7486315" y="3374362"/>
            <a:ext cx="3251200" cy="1892300"/>
          </a:xfrm>
          <a:prstGeom prst="rect">
            <a:avLst/>
          </a:prstGeom>
        </p:spPr>
      </p:pic>
      <p:graphicFrame>
        <p:nvGraphicFramePr>
          <p:cNvPr id="18" name="Table 9">
            <a:extLst>
              <a:ext uri="{FF2B5EF4-FFF2-40B4-BE49-F238E27FC236}">
                <a16:creationId xmlns:a16="http://schemas.microsoft.com/office/drawing/2014/main" id="{D2337CA7-B01B-7E47-8318-8AA2CD4820AD}"/>
              </a:ext>
            </a:extLst>
          </p:cNvPr>
          <p:cNvGraphicFramePr>
            <a:graphicFrameLocks noGrp="1"/>
          </p:cNvGraphicFramePr>
          <p:nvPr>
            <p:extLst>
              <p:ext uri="{D42A27DB-BD31-4B8C-83A1-F6EECF244321}">
                <p14:modId xmlns:p14="http://schemas.microsoft.com/office/powerpoint/2010/main" val="2359283620"/>
              </p:ext>
            </p:extLst>
          </p:nvPr>
        </p:nvGraphicFramePr>
        <p:xfrm>
          <a:off x="9930063" y="2351798"/>
          <a:ext cx="2146164" cy="2278744"/>
        </p:xfrm>
        <a:graphic>
          <a:graphicData uri="http://schemas.openxmlformats.org/drawingml/2006/table">
            <a:tbl>
              <a:tblPr firstRow="1" bandRow="1">
                <a:tableStyleId>{5C22544A-7EE6-4342-B048-85BDC9FD1C3A}</a:tableStyleId>
              </a:tblPr>
              <a:tblGrid>
                <a:gridCol w="2146164">
                  <a:extLst>
                    <a:ext uri="{9D8B030D-6E8A-4147-A177-3AD203B41FA5}">
                      <a16:colId xmlns:a16="http://schemas.microsoft.com/office/drawing/2014/main" val="1932644729"/>
                    </a:ext>
                  </a:extLst>
                </a:gridCol>
              </a:tblGrid>
              <a:tr h="4309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Discussion point…</a:t>
                      </a:r>
                    </a:p>
                  </a:txBody>
                  <a:tcPr>
                    <a:solidFill>
                      <a:srgbClr val="FFFBBB"/>
                    </a:solidFill>
                  </a:tcPr>
                </a:tc>
                <a:extLst>
                  <a:ext uri="{0D108BD9-81ED-4DB2-BD59-A6C34878D82A}">
                    <a16:rowId xmlns:a16="http://schemas.microsoft.com/office/drawing/2014/main" val="435763682"/>
                  </a:ext>
                </a:extLst>
              </a:tr>
              <a:tr h="1847817">
                <a:tc>
                  <a:txBody>
                    <a:bodyPr/>
                    <a:lstStyle/>
                    <a:p>
                      <a:r>
                        <a:rPr lang="en-GB" sz="1800" b="0" i="0" kern="1200" dirty="0">
                          <a:solidFill>
                            <a:schemeClr val="dk1"/>
                          </a:solidFill>
                          <a:effectLst/>
                          <a:latin typeface="+mn-lt"/>
                          <a:ea typeface="+mn-ea"/>
                          <a:cs typeface="+mn-cs"/>
                        </a:rPr>
                        <a:t>Using the internet to help you, write a list of all the things your city has to offer and what you could do on a staycation.</a:t>
                      </a:r>
                    </a:p>
                  </a:txBody>
                  <a:tcPr>
                    <a:solidFill>
                      <a:schemeClr val="bg1"/>
                    </a:solidFill>
                  </a:tcPr>
                </a:tc>
                <a:extLst>
                  <a:ext uri="{0D108BD9-81ED-4DB2-BD59-A6C34878D82A}">
                    <a16:rowId xmlns:a16="http://schemas.microsoft.com/office/drawing/2014/main" val="1865726670"/>
                  </a:ext>
                </a:extLst>
              </a:tr>
            </a:tbl>
          </a:graphicData>
        </a:graphic>
      </p:graphicFrame>
      <p:pic>
        <p:nvPicPr>
          <p:cNvPr id="6" name="Picture 5">
            <a:extLst>
              <a:ext uri="{FF2B5EF4-FFF2-40B4-BE49-F238E27FC236}">
                <a16:creationId xmlns:a16="http://schemas.microsoft.com/office/drawing/2014/main" id="{B238ACD8-F7CD-6A41-A157-96A700E6974F}"/>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37163" y="2230015"/>
            <a:ext cx="3036973" cy="1584288"/>
          </a:xfrm>
          <a:prstGeom prst="rect">
            <a:avLst/>
          </a:prstGeom>
        </p:spPr>
      </p:pic>
      <p:graphicFrame>
        <p:nvGraphicFramePr>
          <p:cNvPr id="21" name="Table 9">
            <a:extLst>
              <a:ext uri="{FF2B5EF4-FFF2-40B4-BE49-F238E27FC236}">
                <a16:creationId xmlns:a16="http://schemas.microsoft.com/office/drawing/2014/main" id="{8136C9E2-E266-D946-8A16-5958459C6D59}"/>
              </a:ext>
            </a:extLst>
          </p:cNvPr>
          <p:cNvGraphicFramePr>
            <a:graphicFrameLocks noGrp="1"/>
          </p:cNvGraphicFramePr>
          <p:nvPr>
            <p:extLst>
              <p:ext uri="{D42A27DB-BD31-4B8C-83A1-F6EECF244321}">
                <p14:modId xmlns:p14="http://schemas.microsoft.com/office/powerpoint/2010/main" val="235390771"/>
              </p:ext>
            </p:extLst>
          </p:nvPr>
        </p:nvGraphicFramePr>
        <p:xfrm>
          <a:off x="3368842" y="2488874"/>
          <a:ext cx="6448926" cy="1096521"/>
        </p:xfrm>
        <a:graphic>
          <a:graphicData uri="http://schemas.openxmlformats.org/drawingml/2006/table">
            <a:tbl>
              <a:tblPr firstRow="1" bandRow="1">
                <a:tableStyleId>{5C22544A-7EE6-4342-B048-85BDC9FD1C3A}</a:tableStyleId>
              </a:tblPr>
              <a:tblGrid>
                <a:gridCol w="6448926">
                  <a:extLst>
                    <a:ext uri="{9D8B030D-6E8A-4147-A177-3AD203B41FA5}">
                      <a16:colId xmlns:a16="http://schemas.microsoft.com/office/drawing/2014/main" val="1932644729"/>
                    </a:ext>
                  </a:extLst>
                </a:gridCol>
              </a:tblGrid>
              <a:tr h="3146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Punctuation practice!</a:t>
                      </a:r>
                    </a:p>
                  </a:txBody>
                  <a:tcPr>
                    <a:solidFill>
                      <a:srgbClr val="FFDFD0"/>
                    </a:solidFill>
                  </a:tcPr>
                </a:tc>
                <a:extLst>
                  <a:ext uri="{0D108BD9-81ED-4DB2-BD59-A6C34878D82A}">
                    <a16:rowId xmlns:a16="http://schemas.microsoft.com/office/drawing/2014/main" val="435763682"/>
                  </a:ext>
                </a:extLst>
              </a:tr>
              <a:tr h="730761">
                <a:tc>
                  <a:txBody>
                    <a:bodyPr/>
                    <a:lstStyle/>
                    <a:p>
                      <a:r>
                        <a:rPr lang="en-GB" sz="1800" b="0" i="0" kern="1200" dirty="0">
                          <a:solidFill>
                            <a:schemeClr val="dk1"/>
                          </a:solidFill>
                          <a:effectLst/>
                          <a:latin typeface="+mn-lt"/>
                          <a:ea typeface="+mn-ea"/>
                          <a:cs typeface="+mn-cs"/>
                        </a:rPr>
                        <a:t>Which punctuation marks can you spot in the text? </a:t>
                      </a:r>
                    </a:p>
                    <a:p>
                      <a:r>
                        <a:rPr lang="en-GB" sz="1800" b="0" i="0" kern="1200" dirty="0">
                          <a:solidFill>
                            <a:schemeClr val="dk1"/>
                          </a:solidFill>
                          <a:effectLst/>
                          <a:latin typeface="+mn-lt"/>
                          <a:ea typeface="+mn-ea"/>
                          <a:cs typeface="+mn-cs"/>
                        </a:rPr>
                        <a:t>Can you identify a variety of different sentence types?</a:t>
                      </a:r>
                    </a:p>
                  </a:txBody>
                  <a:tcPr>
                    <a:solidFill>
                      <a:schemeClr val="bg1"/>
                    </a:solidFill>
                  </a:tcPr>
                </a:tc>
                <a:extLst>
                  <a:ext uri="{0D108BD9-81ED-4DB2-BD59-A6C34878D82A}">
                    <a16:rowId xmlns:a16="http://schemas.microsoft.com/office/drawing/2014/main" val="1865726670"/>
                  </a:ext>
                </a:extLst>
              </a:tr>
            </a:tbl>
          </a:graphicData>
        </a:graphic>
      </p:graphicFrame>
      <p:sp>
        <p:nvSpPr>
          <p:cNvPr id="19" name="TextBox 18">
            <a:extLst>
              <a:ext uri="{FF2B5EF4-FFF2-40B4-BE49-F238E27FC236}">
                <a16:creationId xmlns:a16="http://schemas.microsoft.com/office/drawing/2014/main" id="{DA03B62D-9F92-0944-BA07-B5C9D7417A8A}"/>
              </a:ext>
            </a:extLst>
          </p:cNvPr>
          <p:cNvSpPr txBox="1"/>
          <p:nvPr/>
        </p:nvSpPr>
        <p:spPr>
          <a:xfrm rot="19951456">
            <a:off x="10044433" y="4934335"/>
            <a:ext cx="2023770" cy="1477328"/>
          </a:xfrm>
          <a:prstGeom prst="rect">
            <a:avLst/>
          </a:prstGeom>
          <a:solidFill>
            <a:srgbClr val="C00000"/>
          </a:solidFill>
        </p:spPr>
        <p:txBody>
          <a:bodyPr wrap="square" rtlCol="0">
            <a:spAutoFit/>
          </a:bodyPr>
          <a:lstStyle/>
          <a:p>
            <a:r>
              <a:rPr lang="en-US" b="1" dirty="0">
                <a:solidFill>
                  <a:schemeClr val="bg1"/>
                </a:solidFill>
              </a:rPr>
              <a:t>Can you find any synonyms to replace these words in a sentence?</a:t>
            </a:r>
          </a:p>
        </p:txBody>
      </p:sp>
    </p:spTree>
    <p:extLst>
      <p:ext uri="{BB962C8B-B14F-4D97-AF65-F5344CB8AC3E}">
        <p14:creationId xmlns:p14="http://schemas.microsoft.com/office/powerpoint/2010/main" val="255566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9">
            <a:extLst>
              <a:ext uri="{FF2B5EF4-FFF2-40B4-BE49-F238E27FC236}">
                <a16:creationId xmlns:a16="http://schemas.microsoft.com/office/drawing/2014/main" id="{16BBBF57-E623-4342-8ABB-286F9A440D23}"/>
              </a:ext>
            </a:extLst>
          </p:cNvPr>
          <p:cNvGraphicFramePr>
            <a:graphicFrameLocks noGrp="1"/>
          </p:cNvGraphicFramePr>
          <p:nvPr>
            <p:extLst>
              <p:ext uri="{D42A27DB-BD31-4B8C-83A1-F6EECF244321}">
                <p14:modId xmlns:p14="http://schemas.microsoft.com/office/powerpoint/2010/main" val="291892458"/>
              </p:ext>
            </p:extLst>
          </p:nvPr>
        </p:nvGraphicFramePr>
        <p:xfrm>
          <a:off x="115774" y="124339"/>
          <a:ext cx="3365363" cy="4846320"/>
        </p:xfrm>
        <a:graphic>
          <a:graphicData uri="http://schemas.openxmlformats.org/drawingml/2006/table">
            <a:tbl>
              <a:tblPr firstRow="1" bandRow="1">
                <a:tableStyleId>{5C22544A-7EE6-4342-B048-85BDC9FD1C3A}</a:tableStyleId>
              </a:tblPr>
              <a:tblGrid>
                <a:gridCol w="3365363">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3. Pets!</a:t>
                      </a:r>
                    </a:p>
                  </a:txBody>
                  <a:tcPr>
                    <a:solidFill>
                      <a:srgbClr val="FFFBBB"/>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Although many hotels and vacation rentals</a:t>
                      </a:r>
                      <a:r>
                        <a:rPr lang="en-GB" sz="1800" b="1" i="0" kern="1200" dirty="0">
                          <a:solidFill>
                            <a:srgbClr val="FF0000"/>
                          </a:solidFill>
                          <a:effectLst/>
                          <a:latin typeface="+mn-lt"/>
                          <a:ea typeface="+mn-ea"/>
                          <a:cs typeface="+mn-cs"/>
                        </a:rPr>
                        <a:t> strive </a:t>
                      </a:r>
                      <a:r>
                        <a:rPr lang="en-GB" sz="1800" b="0" i="0" kern="1200" dirty="0">
                          <a:solidFill>
                            <a:schemeClr val="dk1"/>
                          </a:solidFill>
                          <a:effectLst/>
                          <a:latin typeface="+mn-lt"/>
                          <a:ea typeface="+mn-ea"/>
                          <a:cs typeface="+mn-cs"/>
                        </a:rPr>
                        <a:t>to be more inclusive towards pet visits, when you opt for staycations, that is one thing less to worry about. You can rest easy and comfortable knowing that whatever experience you </a:t>
                      </a:r>
                      <a:r>
                        <a:rPr lang="en-GB" sz="1800" b="1" i="0" kern="1200" dirty="0">
                          <a:solidFill>
                            <a:srgbClr val="00B050"/>
                          </a:solidFill>
                          <a:effectLst/>
                          <a:latin typeface="+mn-lt"/>
                          <a:ea typeface="+mn-ea"/>
                          <a:cs typeface="+mn-cs"/>
                        </a:rPr>
                        <a:t>embark</a:t>
                      </a:r>
                      <a:r>
                        <a:rPr lang="en-GB" sz="1800" b="0" i="0" kern="1200" dirty="0">
                          <a:solidFill>
                            <a:schemeClr val="dk1"/>
                          </a:solidFill>
                          <a:effectLst/>
                          <a:latin typeface="+mn-lt"/>
                          <a:ea typeface="+mn-ea"/>
                          <a:cs typeface="+mn-cs"/>
                        </a:rPr>
                        <a:t> on, your pet can come along with you.</a:t>
                      </a:r>
                    </a:p>
                    <a:p>
                      <a:r>
                        <a:rPr lang="en-GB" sz="1800" b="0" i="0" kern="1200" dirty="0">
                          <a:solidFill>
                            <a:schemeClr val="dk1"/>
                          </a:solidFill>
                          <a:effectLst/>
                          <a:latin typeface="+mn-lt"/>
                          <a:ea typeface="+mn-ea"/>
                          <a:cs typeface="+mn-cs"/>
                        </a:rPr>
                        <a:t>Did you know there are certain </a:t>
                      </a:r>
                      <a:r>
                        <a:rPr lang="en-GB" sz="1800" b="0" i="0" u="none" strike="noStrike" kern="1200" dirty="0">
                          <a:solidFill>
                            <a:schemeClr val="dk1"/>
                          </a:solidFill>
                          <a:effectLst/>
                          <a:latin typeface="+mn-lt"/>
                          <a:ea typeface="+mn-ea"/>
                          <a:cs typeface="+mn-cs"/>
                        </a:rPr>
                        <a:t>countries that even boast and encourage pet-friendly travel</a:t>
                      </a:r>
                      <a:r>
                        <a:rPr lang="en-GB" sz="1800" b="0" i="0" kern="1200" dirty="0">
                          <a:solidFill>
                            <a:schemeClr val="dk1"/>
                          </a:solidFill>
                          <a:effectLst/>
                          <a:latin typeface="+mn-lt"/>
                          <a:ea typeface="+mn-ea"/>
                          <a:cs typeface="+mn-cs"/>
                        </a:rPr>
                        <a:t>? If you live in the US, Germany, or Japan, for instance, then you’re in the perfect spot to staycation with your dog or cat.</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0" name="Table 9">
            <a:extLst>
              <a:ext uri="{FF2B5EF4-FFF2-40B4-BE49-F238E27FC236}">
                <a16:creationId xmlns:a16="http://schemas.microsoft.com/office/drawing/2014/main" id="{302214B4-E5D1-7B46-8DA2-E3C74F1E13EF}"/>
              </a:ext>
            </a:extLst>
          </p:cNvPr>
          <p:cNvGraphicFramePr>
            <a:graphicFrameLocks noGrp="1"/>
          </p:cNvGraphicFramePr>
          <p:nvPr>
            <p:extLst>
              <p:ext uri="{D42A27DB-BD31-4B8C-83A1-F6EECF244321}">
                <p14:modId xmlns:p14="http://schemas.microsoft.com/office/powerpoint/2010/main" val="4276830261"/>
              </p:ext>
            </p:extLst>
          </p:nvPr>
        </p:nvGraphicFramePr>
        <p:xfrm>
          <a:off x="8436932" y="3497482"/>
          <a:ext cx="3639294" cy="2946353"/>
        </p:xfrm>
        <a:graphic>
          <a:graphicData uri="http://schemas.openxmlformats.org/drawingml/2006/table">
            <a:tbl>
              <a:tblPr firstRow="1" bandRow="1">
                <a:tableStyleId>{5940675A-B579-460E-94D1-54222C63F5DA}</a:tableStyleId>
              </a:tblPr>
              <a:tblGrid>
                <a:gridCol w="1547570">
                  <a:extLst>
                    <a:ext uri="{9D8B030D-6E8A-4147-A177-3AD203B41FA5}">
                      <a16:colId xmlns:a16="http://schemas.microsoft.com/office/drawing/2014/main" val="3804456243"/>
                    </a:ext>
                  </a:extLst>
                </a:gridCol>
                <a:gridCol w="2091724">
                  <a:extLst>
                    <a:ext uri="{9D8B030D-6E8A-4147-A177-3AD203B41FA5}">
                      <a16:colId xmlns:a16="http://schemas.microsoft.com/office/drawing/2014/main" val="165856241"/>
                    </a:ext>
                  </a:extLst>
                </a:gridCol>
              </a:tblGrid>
              <a:tr h="421993">
                <a:tc gridSpan="2">
                  <a:txBody>
                    <a:bodyPr/>
                    <a:lstStyle/>
                    <a:p>
                      <a:pPr algn="l"/>
                      <a:r>
                        <a:rPr lang="en-US" sz="2000" b="1" dirty="0">
                          <a:solidFill>
                            <a:schemeClr val="tx1"/>
                          </a:solidFill>
                        </a:rPr>
                        <a:t>Key Vocabulary</a:t>
                      </a:r>
                    </a:p>
                  </a:txBody>
                  <a:tcPr>
                    <a:solidFill>
                      <a:srgbClr val="CDFFC3"/>
                    </a:solidFill>
                  </a:tcPr>
                </a:tc>
                <a:tc hMerge="1">
                  <a:txBody>
                    <a:bodyPr/>
                    <a:lstStyle/>
                    <a:p>
                      <a:pPr algn="ctr"/>
                      <a:r>
                        <a:rPr lang="en-US" sz="1600" dirty="0"/>
                        <a:t>Definition</a:t>
                      </a:r>
                    </a:p>
                  </a:txBody>
                  <a:tcPr>
                    <a:solidFill>
                      <a:srgbClr val="A9DFFE"/>
                    </a:solidFill>
                  </a:tcPr>
                </a:tc>
                <a:extLst>
                  <a:ext uri="{0D108BD9-81ED-4DB2-BD59-A6C34878D82A}">
                    <a16:rowId xmlns:a16="http://schemas.microsoft.com/office/drawing/2014/main" val="2454834053"/>
                  </a:ext>
                </a:extLst>
              </a:tr>
              <a:tr h="504872">
                <a:tc>
                  <a:txBody>
                    <a:bodyPr/>
                    <a:lstStyle/>
                    <a:p>
                      <a:r>
                        <a:rPr lang="en-US" sz="1600" b="1" dirty="0">
                          <a:solidFill>
                            <a:srgbClr val="FF0000"/>
                          </a:solidFill>
                        </a:rPr>
                        <a:t>Strive</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977092047"/>
                  </a:ext>
                </a:extLst>
              </a:tr>
              <a:tr h="504872">
                <a:tc>
                  <a:txBody>
                    <a:bodyPr/>
                    <a:lstStyle/>
                    <a:p>
                      <a:r>
                        <a:rPr lang="en-US" sz="1600" b="1" dirty="0">
                          <a:solidFill>
                            <a:srgbClr val="00B050"/>
                          </a:solidFill>
                        </a:rPr>
                        <a:t>Embark</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870030829"/>
                  </a:ext>
                </a:extLst>
              </a:tr>
              <a:tr h="504872">
                <a:tc>
                  <a:txBody>
                    <a:bodyPr/>
                    <a:lstStyle/>
                    <a:p>
                      <a:r>
                        <a:rPr lang="en-US" sz="1600" b="1" dirty="0">
                          <a:solidFill>
                            <a:srgbClr val="00B0F0"/>
                          </a:solidFill>
                        </a:rPr>
                        <a:t>Trendy</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3122023883"/>
                  </a:ext>
                </a:extLst>
              </a:tr>
              <a:tr h="504872">
                <a:tc>
                  <a:txBody>
                    <a:bodyPr/>
                    <a:lstStyle/>
                    <a:p>
                      <a:r>
                        <a:rPr lang="en-US" sz="1600" b="1" dirty="0">
                          <a:solidFill>
                            <a:srgbClr val="7030A0"/>
                          </a:solidFill>
                        </a:rPr>
                        <a:t>Revenue</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4170687248"/>
                  </a:ext>
                </a:extLst>
              </a:tr>
              <a:tr h="504872">
                <a:tc>
                  <a:txBody>
                    <a:bodyPr/>
                    <a:lstStyle/>
                    <a:p>
                      <a:r>
                        <a:rPr lang="en-US" sz="1600" b="1" dirty="0">
                          <a:solidFill>
                            <a:srgbClr val="FFA658"/>
                          </a:solidFill>
                        </a:rPr>
                        <a:t>Sustainable</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843466882"/>
                  </a:ext>
                </a:extLst>
              </a:tr>
            </a:tbl>
          </a:graphicData>
        </a:graphic>
      </p:graphicFrame>
      <p:sp>
        <p:nvSpPr>
          <p:cNvPr id="12" name="TextBox 11">
            <a:extLst>
              <a:ext uri="{FF2B5EF4-FFF2-40B4-BE49-F238E27FC236}">
                <a16:creationId xmlns:a16="http://schemas.microsoft.com/office/drawing/2014/main" id="{F8357EB9-E3E6-C54F-A106-7019E6C363AC}"/>
              </a:ext>
            </a:extLst>
          </p:cNvPr>
          <p:cNvSpPr txBox="1"/>
          <p:nvPr/>
        </p:nvSpPr>
        <p:spPr>
          <a:xfrm>
            <a:off x="0" y="6592542"/>
            <a:ext cx="3884397" cy="530915"/>
          </a:xfrm>
          <a:prstGeom prst="rect">
            <a:avLst/>
          </a:prstGeom>
          <a:noFill/>
        </p:spPr>
        <p:txBody>
          <a:bodyPr wrap="none" rtlCol="0">
            <a:spAutoFit/>
          </a:bodyPr>
          <a:lstStyle/>
          <a:p>
            <a:r>
              <a:rPr lang="en-US" sz="1050" i="1" dirty="0"/>
              <a:t>Text source: </a:t>
            </a:r>
            <a:r>
              <a:rPr lang="en-US" sz="1050" i="1" dirty="0">
                <a:hlinkClick r:id="rId3"/>
              </a:rPr>
              <a:t>https://www.cuddlynest.com/blog/what-is-staycation/</a:t>
            </a:r>
            <a:endParaRPr lang="en-US" sz="1050" i="1" dirty="0"/>
          </a:p>
          <a:p>
            <a:endParaRPr lang="en-US" dirty="0"/>
          </a:p>
        </p:txBody>
      </p:sp>
      <p:graphicFrame>
        <p:nvGraphicFramePr>
          <p:cNvPr id="16" name="Table 9">
            <a:extLst>
              <a:ext uri="{FF2B5EF4-FFF2-40B4-BE49-F238E27FC236}">
                <a16:creationId xmlns:a16="http://schemas.microsoft.com/office/drawing/2014/main" id="{CE9AAFA8-2FB1-D743-A39C-5FF620822B74}"/>
              </a:ext>
            </a:extLst>
          </p:cNvPr>
          <p:cNvGraphicFramePr>
            <a:graphicFrameLocks noGrp="1"/>
          </p:cNvGraphicFramePr>
          <p:nvPr>
            <p:extLst>
              <p:ext uri="{D42A27DB-BD31-4B8C-83A1-F6EECF244321}">
                <p14:modId xmlns:p14="http://schemas.microsoft.com/office/powerpoint/2010/main" val="3029327809"/>
              </p:ext>
            </p:extLst>
          </p:nvPr>
        </p:nvGraphicFramePr>
        <p:xfrm>
          <a:off x="5782703" y="158040"/>
          <a:ext cx="6293523" cy="3200400"/>
        </p:xfrm>
        <a:graphic>
          <a:graphicData uri="http://schemas.openxmlformats.org/drawingml/2006/table">
            <a:tbl>
              <a:tblPr firstRow="1" bandRow="1">
                <a:tableStyleId>{5C22544A-7EE6-4342-B048-85BDC9FD1C3A}</a:tableStyleId>
              </a:tblPr>
              <a:tblGrid>
                <a:gridCol w="6293523">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4.  Supporting the local Economy…</a:t>
                      </a:r>
                    </a:p>
                  </a:txBody>
                  <a:tcPr>
                    <a:solidFill>
                      <a:srgbClr val="FFDFD0"/>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Is there a new restaurant in your city that you have been craving to go to? Or a new eco-friendly boutique hotel within a driving distance from your home? If so, a staycation is a perfect opportunity to support the local economy by uncovering nearby tourist attractions.</a:t>
                      </a:r>
                      <a:br>
                        <a:rPr lang="en-GB" sz="1800" b="0" i="0" kern="1200" dirty="0">
                          <a:solidFill>
                            <a:schemeClr val="dk1"/>
                          </a:solidFill>
                          <a:effectLst/>
                          <a:latin typeface="+mn-lt"/>
                          <a:ea typeface="+mn-ea"/>
                          <a:cs typeface="+mn-cs"/>
                        </a:rPr>
                      </a:br>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During your “stay-at-home holidays”, you visit local food markets, try out</a:t>
                      </a:r>
                      <a:r>
                        <a:rPr lang="en-GB" sz="1800" b="1" i="0" kern="1200" dirty="0">
                          <a:solidFill>
                            <a:srgbClr val="00B0F0"/>
                          </a:solidFill>
                          <a:effectLst/>
                          <a:latin typeface="+mn-lt"/>
                          <a:ea typeface="+mn-ea"/>
                          <a:cs typeface="+mn-cs"/>
                        </a:rPr>
                        <a:t> trendy </a:t>
                      </a:r>
                      <a:r>
                        <a:rPr lang="en-GB" sz="1800" b="0" i="0" kern="1200" dirty="0">
                          <a:solidFill>
                            <a:schemeClr val="dk1"/>
                          </a:solidFill>
                          <a:effectLst/>
                          <a:latin typeface="+mn-lt"/>
                          <a:ea typeface="+mn-ea"/>
                          <a:cs typeface="+mn-cs"/>
                        </a:rPr>
                        <a:t>new cafes, and even book a nearby comfy accommodation, which will certainly boost your city’s </a:t>
                      </a:r>
                      <a:r>
                        <a:rPr lang="en-GB" sz="1800" b="1" i="0" kern="1200" dirty="0">
                          <a:solidFill>
                            <a:srgbClr val="7030A0"/>
                          </a:solidFill>
                          <a:effectLst/>
                          <a:latin typeface="+mn-lt"/>
                          <a:ea typeface="+mn-ea"/>
                          <a:cs typeface="+mn-cs"/>
                        </a:rPr>
                        <a:t>revenue</a:t>
                      </a:r>
                      <a:r>
                        <a:rPr lang="en-GB" sz="1800" b="0" i="0" kern="1200" dirty="0">
                          <a:solidFill>
                            <a:schemeClr val="dk1"/>
                          </a:solidFill>
                          <a:effectLst/>
                          <a:latin typeface="+mn-lt"/>
                          <a:ea typeface="+mn-ea"/>
                          <a:cs typeface="+mn-cs"/>
                        </a:rPr>
                        <a:t> and </a:t>
                      </a:r>
                      <a:r>
                        <a:rPr lang="en-GB" sz="1800" b="1" i="0" kern="1200" dirty="0">
                          <a:solidFill>
                            <a:srgbClr val="FFA658"/>
                          </a:solidFill>
                          <a:effectLst/>
                          <a:latin typeface="+mn-lt"/>
                          <a:ea typeface="+mn-ea"/>
                          <a:cs typeface="+mn-cs"/>
                        </a:rPr>
                        <a:t>sustainable</a:t>
                      </a:r>
                      <a:r>
                        <a:rPr lang="en-GB" sz="1800" b="0" i="0" kern="1200" dirty="0">
                          <a:solidFill>
                            <a:schemeClr val="dk1"/>
                          </a:solidFill>
                          <a:effectLst/>
                          <a:latin typeface="+mn-lt"/>
                          <a:ea typeface="+mn-ea"/>
                          <a:cs typeface="+mn-cs"/>
                        </a:rPr>
                        <a:t> travel efforts.</a:t>
                      </a:r>
                    </a:p>
                  </a:txBody>
                  <a:tcPr>
                    <a:solidFill>
                      <a:schemeClr val="bg1"/>
                    </a:solidFill>
                  </a:tcPr>
                </a:tc>
                <a:extLst>
                  <a:ext uri="{0D108BD9-81ED-4DB2-BD59-A6C34878D82A}">
                    <a16:rowId xmlns:a16="http://schemas.microsoft.com/office/drawing/2014/main" val="1865726670"/>
                  </a:ext>
                </a:extLst>
              </a:tr>
            </a:tbl>
          </a:graphicData>
        </a:graphic>
      </p:graphicFrame>
      <p:pic>
        <p:nvPicPr>
          <p:cNvPr id="2" name="Picture 1">
            <a:extLst>
              <a:ext uri="{FF2B5EF4-FFF2-40B4-BE49-F238E27FC236}">
                <a16:creationId xmlns:a16="http://schemas.microsoft.com/office/drawing/2014/main" id="{FE152E36-3605-1744-BC54-C4B8B3E1655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5774" y="5052573"/>
            <a:ext cx="2948268" cy="1539969"/>
          </a:xfrm>
          <a:prstGeom prst="rect">
            <a:avLst/>
          </a:prstGeom>
        </p:spPr>
      </p:pic>
      <p:graphicFrame>
        <p:nvGraphicFramePr>
          <p:cNvPr id="9" name="Table 9">
            <a:extLst>
              <a:ext uri="{FF2B5EF4-FFF2-40B4-BE49-F238E27FC236}">
                <a16:creationId xmlns:a16="http://schemas.microsoft.com/office/drawing/2014/main" id="{4F96F267-B8C1-A441-A332-8F5A03951707}"/>
              </a:ext>
            </a:extLst>
          </p:cNvPr>
          <p:cNvGraphicFramePr>
            <a:graphicFrameLocks noGrp="1"/>
          </p:cNvGraphicFramePr>
          <p:nvPr>
            <p:extLst>
              <p:ext uri="{D42A27DB-BD31-4B8C-83A1-F6EECF244321}">
                <p14:modId xmlns:p14="http://schemas.microsoft.com/office/powerpoint/2010/main" val="1304144708"/>
              </p:ext>
            </p:extLst>
          </p:nvPr>
        </p:nvGraphicFramePr>
        <p:xfrm>
          <a:off x="5782702" y="3499561"/>
          <a:ext cx="2446897" cy="2142527"/>
        </p:xfrm>
        <a:graphic>
          <a:graphicData uri="http://schemas.openxmlformats.org/drawingml/2006/table">
            <a:tbl>
              <a:tblPr firstRow="1" bandRow="1">
                <a:tableStyleId>{5C22544A-7EE6-4342-B048-85BDC9FD1C3A}</a:tableStyleId>
              </a:tblPr>
              <a:tblGrid>
                <a:gridCol w="2446897">
                  <a:extLst>
                    <a:ext uri="{9D8B030D-6E8A-4147-A177-3AD203B41FA5}">
                      <a16:colId xmlns:a16="http://schemas.microsoft.com/office/drawing/2014/main" val="1932644729"/>
                    </a:ext>
                  </a:extLst>
                </a:gridCol>
              </a:tblGrid>
              <a:tr h="40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Language features</a:t>
                      </a:r>
                    </a:p>
                  </a:txBody>
                  <a:tcPr>
                    <a:solidFill>
                      <a:srgbClr val="FFFBBB"/>
                    </a:solidFill>
                  </a:tcPr>
                </a:tc>
                <a:extLst>
                  <a:ext uri="{0D108BD9-81ED-4DB2-BD59-A6C34878D82A}">
                    <a16:rowId xmlns:a16="http://schemas.microsoft.com/office/drawing/2014/main" val="435763682"/>
                  </a:ext>
                </a:extLst>
              </a:tr>
              <a:tr h="1481975">
                <a:tc>
                  <a:txBody>
                    <a:bodyPr/>
                    <a:lstStyle/>
                    <a:p>
                      <a:r>
                        <a:rPr lang="en-GB" sz="1800" b="0" i="0" kern="1200" dirty="0">
                          <a:solidFill>
                            <a:schemeClr val="dk1"/>
                          </a:solidFill>
                          <a:effectLst/>
                          <a:latin typeface="+mn-lt"/>
                          <a:ea typeface="+mn-ea"/>
                          <a:cs typeface="+mn-cs"/>
                        </a:rPr>
                        <a:t>Can you identify any language features in the text.</a:t>
                      </a:r>
                    </a:p>
                    <a:p>
                      <a:br>
                        <a:rPr lang="en-GB" sz="1800" b="0" i="0" kern="1200" dirty="0">
                          <a:solidFill>
                            <a:schemeClr val="dk1"/>
                          </a:solidFill>
                          <a:effectLst/>
                          <a:latin typeface="+mn-lt"/>
                          <a:ea typeface="+mn-ea"/>
                          <a:cs typeface="+mn-cs"/>
                        </a:rPr>
                      </a:br>
                      <a:r>
                        <a:rPr lang="en-GB" sz="1800" b="0" i="0" kern="1200" dirty="0">
                          <a:solidFill>
                            <a:schemeClr val="dk1"/>
                          </a:solidFill>
                          <a:effectLst/>
                          <a:latin typeface="+mn-lt"/>
                          <a:ea typeface="+mn-ea"/>
                          <a:cs typeface="+mn-cs"/>
                        </a:rPr>
                        <a:t>Give examples for those that you spot.</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4" name="Table 9">
            <a:extLst>
              <a:ext uri="{FF2B5EF4-FFF2-40B4-BE49-F238E27FC236}">
                <a16:creationId xmlns:a16="http://schemas.microsoft.com/office/drawing/2014/main" id="{4AC97068-7DB8-AB4F-BAA5-3326A78F5321}"/>
              </a:ext>
            </a:extLst>
          </p:cNvPr>
          <p:cNvGraphicFramePr>
            <a:graphicFrameLocks noGrp="1"/>
          </p:cNvGraphicFramePr>
          <p:nvPr>
            <p:extLst>
              <p:ext uri="{D42A27DB-BD31-4B8C-83A1-F6EECF244321}">
                <p14:modId xmlns:p14="http://schemas.microsoft.com/office/powerpoint/2010/main" val="3897633415"/>
              </p:ext>
            </p:extLst>
          </p:nvPr>
        </p:nvGraphicFramePr>
        <p:xfrm>
          <a:off x="3566767" y="139617"/>
          <a:ext cx="2130305" cy="3239807"/>
        </p:xfrm>
        <a:graphic>
          <a:graphicData uri="http://schemas.openxmlformats.org/drawingml/2006/table">
            <a:tbl>
              <a:tblPr firstRow="1" bandRow="1">
                <a:tableStyleId>{5C22544A-7EE6-4342-B048-85BDC9FD1C3A}</a:tableStyleId>
              </a:tblPr>
              <a:tblGrid>
                <a:gridCol w="2130305">
                  <a:extLst>
                    <a:ext uri="{9D8B030D-6E8A-4147-A177-3AD203B41FA5}">
                      <a16:colId xmlns:a16="http://schemas.microsoft.com/office/drawing/2014/main" val="1932644729"/>
                    </a:ext>
                  </a:extLst>
                </a:gridCol>
              </a:tblGrid>
              <a:tr h="40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Shocking stats…</a:t>
                      </a:r>
                    </a:p>
                  </a:txBody>
                  <a:tcPr>
                    <a:solidFill>
                      <a:srgbClr val="FCDCF7"/>
                    </a:solidFill>
                  </a:tcPr>
                </a:tc>
                <a:extLst>
                  <a:ext uri="{0D108BD9-81ED-4DB2-BD59-A6C34878D82A}">
                    <a16:rowId xmlns:a16="http://schemas.microsoft.com/office/drawing/2014/main" val="435763682"/>
                  </a:ext>
                </a:extLst>
              </a:tr>
              <a:tr h="14819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222222"/>
                          </a:solidFill>
                          <a:effectLst/>
                          <a:latin typeface="+mn-lt"/>
                        </a:rPr>
                        <a:t>Expedia saw a 75% increase in interest for UK summer holidays “in hotspots such as Devon, Cornwall, Hampshire, the Lake District and Bournemouth” in January.</a:t>
                      </a:r>
                      <a:endParaRPr lang="en-US" dirty="0">
                        <a:latin typeface="+mn-lt"/>
                      </a:endParaRP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5" name="Table 9">
            <a:extLst>
              <a:ext uri="{FF2B5EF4-FFF2-40B4-BE49-F238E27FC236}">
                <a16:creationId xmlns:a16="http://schemas.microsoft.com/office/drawing/2014/main" id="{D803B4CC-5E03-3B4D-92D0-AB925F34C2E7}"/>
              </a:ext>
            </a:extLst>
          </p:cNvPr>
          <p:cNvGraphicFramePr>
            <a:graphicFrameLocks noGrp="1"/>
          </p:cNvGraphicFramePr>
          <p:nvPr>
            <p:extLst>
              <p:ext uri="{D42A27DB-BD31-4B8C-83A1-F6EECF244321}">
                <p14:modId xmlns:p14="http://schemas.microsoft.com/office/powerpoint/2010/main" val="1556309731"/>
              </p:ext>
            </p:extLst>
          </p:nvPr>
        </p:nvGraphicFramePr>
        <p:xfrm>
          <a:off x="3617018" y="3907014"/>
          <a:ext cx="2080054" cy="2685528"/>
        </p:xfrm>
        <a:graphic>
          <a:graphicData uri="http://schemas.openxmlformats.org/drawingml/2006/table">
            <a:tbl>
              <a:tblPr firstRow="1" bandRow="1">
                <a:tableStyleId>{5C22544A-7EE6-4342-B048-85BDC9FD1C3A}</a:tableStyleId>
              </a:tblPr>
              <a:tblGrid>
                <a:gridCol w="2080054">
                  <a:extLst>
                    <a:ext uri="{9D8B030D-6E8A-4147-A177-3AD203B41FA5}">
                      <a16:colId xmlns:a16="http://schemas.microsoft.com/office/drawing/2014/main" val="1932644729"/>
                    </a:ext>
                  </a:extLst>
                </a:gridCol>
              </a:tblGrid>
              <a:tr h="399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Discussion point…</a:t>
                      </a:r>
                    </a:p>
                  </a:txBody>
                  <a:tcPr>
                    <a:solidFill>
                      <a:srgbClr val="B5EFF9"/>
                    </a:solidFill>
                  </a:tcPr>
                </a:tc>
                <a:extLst>
                  <a:ext uri="{0D108BD9-81ED-4DB2-BD59-A6C34878D82A}">
                    <a16:rowId xmlns:a16="http://schemas.microsoft.com/office/drawing/2014/main" val="435763682"/>
                  </a:ext>
                </a:extLst>
              </a:tr>
              <a:tr h="1481975">
                <a:tc>
                  <a:txBody>
                    <a:bodyPr/>
                    <a:lstStyle/>
                    <a:p>
                      <a:r>
                        <a:rPr lang="en-GB" sz="1800" b="0" i="0" kern="1200" dirty="0">
                          <a:solidFill>
                            <a:schemeClr val="dk1"/>
                          </a:solidFill>
                          <a:effectLst/>
                          <a:latin typeface="+mn-lt"/>
                          <a:ea typeface="+mn-ea"/>
                          <a:cs typeface="+mn-cs"/>
                        </a:rPr>
                        <a:t>Why do we tend to go abroad on holidays rather than staying in the UK?</a:t>
                      </a:r>
                    </a:p>
                    <a:p>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Why are more people staying in the UK in 2021?</a:t>
                      </a:r>
                    </a:p>
                  </a:txBody>
                  <a:tcPr>
                    <a:solidFill>
                      <a:schemeClr val="bg1"/>
                    </a:solidFill>
                  </a:tcPr>
                </a:tc>
                <a:extLst>
                  <a:ext uri="{0D108BD9-81ED-4DB2-BD59-A6C34878D82A}">
                    <a16:rowId xmlns:a16="http://schemas.microsoft.com/office/drawing/2014/main" val="1865726670"/>
                  </a:ext>
                </a:extLst>
              </a:tr>
            </a:tbl>
          </a:graphicData>
        </a:graphic>
      </p:graphicFrame>
      <p:pic>
        <p:nvPicPr>
          <p:cNvPr id="5" name="Picture 4">
            <a:extLst>
              <a:ext uri="{FF2B5EF4-FFF2-40B4-BE49-F238E27FC236}">
                <a16:creationId xmlns:a16="http://schemas.microsoft.com/office/drawing/2014/main" id="{8C18F020-31EE-6542-B91C-7BEB207A118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32955" y="5822557"/>
            <a:ext cx="2396644" cy="671060"/>
          </a:xfrm>
          <a:prstGeom prst="rect">
            <a:avLst/>
          </a:prstGeom>
        </p:spPr>
      </p:pic>
      <p:pic>
        <p:nvPicPr>
          <p:cNvPr id="17" name="Picture 16">
            <a:extLst>
              <a:ext uri="{FF2B5EF4-FFF2-40B4-BE49-F238E27FC236}">
                <a16:creationId xmlns:a16="http://schemas.microsoft.com/office/drawing/2014/main" id="{2054FBE8-F338-7945-8167-5E733B989AC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739774" y="2894327"/>
            <a:ext cx="2042928" cy="1069345"/>
          </a:xfrm>
          <a:prstGeom prst="rect">
            <a:avLst/>
          </a:prstGeom>
        </p:spPr>
      </p:pic>
    </p:spTree>
    <p:extLst>
      <p:ext uri="{BB962C8B-B14F-4D97-AF65-F5344CB8AC3E}">
        <p14:creationId xmlns:p14="http://schemas.microsoft.com/office/powerpoint/2010/main" val="298798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9">
            <a:extLst>
              <a:ext uri="{FF2B5EF4-FFF2-40B4-BE49-F238E27FC236}">
                <a16:creationId xmlns:a16="http://schemas.microsoft.com/office/drawing/2014/main" id="{16BBBF57-E623-4342-8ABB-286F9A440D23}"/>
              </a:ext>
            </a:extLst>
          </p:cNvPr>
          <p:cNvGraphicFramePr>
            <a:graphicFrameLocks noGrp="1"/>
          </p:cNvGraphicFramePr>
          <p:nvPr>
            <p:extLst>
              <p:ext uri="{D42A27DB-BD31-4B8C-83A1-F6EECF244321}">
                <p14:modId xmlns:p14="http://schemas.microsoft.com/office/powerpoint/2010/main" val="3496748695"/>
              </p:ext>
            </p:extLst>
          </p:nvPr>
        </p:nvGraphicFramePr>
        <p:xfrm>
          <a:off x="115774" y="124339"/>
          <a:ext cx="4472268" cy="2926080"/>
        </p:xfrm>
        <a:graphic>
          <a:graphicData uri="http://schemas.openxmlformats.org/drawingml/2006/table">
            <a:tbl>
              <a:tblPr firstRow="1" bandRow="1">
                <a:tableStyleId>{5C22544A-7EE6-4342-B048-85BDC9FD1C3A}</a:tableStyleId>
              </a:tblPr>
              <a:tblGrid>
                <a:gridCol w="4472268">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5. Quality time with family and friends</a:t>
                      </a:r>
                    </a:p>
                  </a:txBody>
                  <a:tcPr>
                    <a:solidFill>
                      <a:srgbClr val="CDC7FC"/>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Whether you’re going on a road trip with your kids, camping with friends, or spending a romantic weekend at a boutique hotel, a staycation is a great way of reconnecting with your loved ones. Because you spend less time stressing about flights, planning, car rentals, and </a:t>
                      </a:r>
                      <a:r>
                        <a:rPr lang="en-GB" sz="1800" b="1" i="0" kern="1200" dirty="0">
                          <a:solidFill>
                            <a:srgbClr val="FF0000"/>
                          </a:solidFill>
                          <a:effectLst/>
                          <a:latin typeface="+mn-lt"/>
                          <a:ea typeface="+mn-ea"/>
                          <a:cs typeface="+mn-cs"/>
                        </a:rPr>
                        <a:t>currency</a:t>
                      </a:r>
                      <a:r>
                        <a:rPr lang="en-GB" sz="1800" b="0" i="0" kern="1200" dirty="0">
                          <a:solidFill>
                            <a:schemeClr val="dk1"/>
                          </a:solidFill>
                          <a:effectLst/>
                          <a:latin typeface="+mn-lt"/>
                          <a:ea typeface="+mn-ea"/>
                          <a:cs typeface="+mn-cs"/>
                        </a:rPr>
                        <a:t> transfers, you can focus more on having quality time with the special people in your life.</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0" name="Table 9">
            <a:extLst>
              <a:ext uri="{FF2B5EF4-FFF2-40B4-BE49-F238E27FC236}">
                <a16:creationId xmlns:a16="http://schemas.microsoft.com/office/drawing/2014/main" id="{302214B4-E5D1-7B46-8DA2-E3C74F1E13EF}"/>
              </a:ext>
            </a:extLst>
          </p:cNvPr>
          <p:cNvGraphicFramePr>
            <a:graphicFrameLocks noGrp="1"/>
          </p:cNvGraphicFramePr>
          <p:nvPr>
            <p:extLst>
              <p:ext uri="{D42A27DB-BD31-4B8C-83A1-F6EECF244321}">
                <p14:modId xmlns:p14="http://schemas.microsoft.com/office/powerpoint/2010/main" val="2553844216"/>
              </p:ext>
            </p:extLst>
          </p:nvPr>
        </p:nvGraphicFramePr>
        <p:xfrm>
          <a:off x="122551" y="3203029"/>
          <a:ext cx="3995114" cy="926865"/>
        </p:xfrm>
        <a:graphic>
          <a:graphicData uri="http://schemas.openxmlformats.org/drawingml/2006/table">
            <a:tbl>
              <a:tblPr firstRow="1" bandRow="1">
                <a:tableStyleId>{5940675A-B579-460E-94D1-54222C63F5DA}</a:tableStyleId>
              </a:tblPr>
              <a:tblGrid>
                <a:gridCol w="1698879">
                  <a:extLst>
                    <a:ext uri="{9D8B030D-6E8A-4147-A177-3AD203B41FA5}">
                      <a16:colId xmlns:a16="http://schemas.microsoft.com/office/drawing/2014/main" val="3804456243"/>
                    </a:ext>
                  </a:extLst>
                </a:gridCol>
                <a:gridCol w="2296235">
                  <a:extLst>
                    <a:ext uri="{9D8B030D-6E8A-4147-A177-3AD203B41FA5}">
                      <a16:colId xmlns:a16="http://schemas.microsoft.com/office/drawing/2014/main" val="165856241"/>
                    </a:ext>
                  </a:extLst>
                </a:gridCol>
              </a:tblGrid>
              <a:tr h="421993">
                <a:tc gridSpan="2">
                  <a:txBody>
                    <a:bodyPr/>
                    <a:lstStyle/>
                    <a:p>
                      <a:pPr algn="l"/>
                      <a:r>
                        <a:rPr lang="en-US" sz="2000" b="1" dirty="0">
                          <a:solidFill>
                            <a:schemeClr val="tx1"/>
                          </a:solidFill>
                        </a:rPr>
                        <a:t>Key Vocabulary</a:t>
                      </a:r>
                    </a:p>
                  </a:txBody>
                  <a:tcPr>
                    <a:solidFill>
                      <a:srgbClr val="CDFFC3"/>
                    </a:solidFill>
                  </a:tcPr>
                </a:tc>
                <a:tc hMerge="1">
                  <a:txBody>
                    <a:bodyPr/>
                    <a:lstStyle/>
                    <a:p>
                      <a:pPr algn="ctr"/>
                      <a:r>
                        <a:rPr lang="en-US" sz="1600" dirty="0"/>
                        <a:t>Definition</a:t>
                      </a:r>
                    </a:p>
                  </a:txBody>
                  <a:tcPr>
                    <a:solidFill>
                      <a:srgbClr val="A9DFFE"/>
                    </a:solidFill>
                  </a:tcPr>
                </a:tc>
                <a:extLst>
                  <a:ext uri="{0D108BD9-81ED-4DB2-BD59-A6C34878D82A}">
                    <a16:rowId xmlns:a16="http://schemas.microsoft.com/office/drawing/2014/main" val="2454834053"/>
                  </a:ext>
                </a:extLst>
              </a:tr>
              <a:tr h="504872">
                <a:tc>
                  <a:txBody>
                    <a:bodyPr/>
                    <a:lstStyle/>
                    <a:p>
                      <a:r>
                        <a:rPr lang="en-US" sz="1600" b="1" dirty="0">
                          <a:solidFill>
                            <a:srgbClr val="FF0000"/>
                          </a:solidFill>
                        </a:rPr>
                        <a:t>Currency</a:t>
                      </a:r>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977092047"/>
                  </a:ext>
                </a:extLst>
              </a:tr>
            </a:tbl>
          </a:graphicData>
        </a:graphic>
      </p:graphicFrame>
      <p:sp>
        <p:nvSpPr>
          <p:cNvPr id="12" name="TextBox 11">
            <a:extLst>
              <a:ext uri="{FF2B5EF4-FFF2-40B4-BE49-F238E27FC236}">
                <a16:creationId xmlns:a16="http://schemas.microsoft.com/office/drawing/2014/main" id="{F8357EB9-E3E6-C54F-A106-7019E6C363AC}"/>
              </a:ext>
            </a:extLst>
          </p:cNvPr>
          <p:cNvSpPr txBox="1"/>
          <p:nvPr/>
        </p:nvSpPr>
        <p:spPr>
          <a:xfrm>
            <a:off x="0" y="6592542"/>
            <a:ext cx="3884397" cy="530915"/>
          </a:xfrm>
          <a:prstGeom prst="rect">
            <a:avLst/>
          </a:prstGeom>
          <a:noFill/>
        </p:spPr>
        <p:txBody>
          <a:bodyPr wrap="none" rtlCol="0">
            <a:spAutoFit/>
          </a:bodyPr>
          <a:lstStyle/>
          <a:p>
            <a:r>
              <a:rPr lang="en-US" sz="1050" i="1" dirty="0"/>
              <a:t>Text source: </a:t>
            </a:r>
            <a:r>
              <a:rPr lang="en-US" sz="1050" i="1" dirty="0">
                <a:hlinkClick r:id="rId3"/>
              </a:rPr>
              <a:t>https://www.cuddlynest.com/blog/what-is-staycation/</a:t>
            </a:r>
            <a:endParaRPr lang="en-US" sz="1050" i="1" dirty="0"/>
          </a:p>
          <a:p>
            <a:endParaRPr lang="en-US" dirty="0"/>
          </a:p>
        </p:txBody>
      </p:sp>
      <p:graphicFrame>
        <p:nvGraphicFramePr>
          <p:cNvPr id="16" name="Table 9">
            <a:extLst>
              <a:ext uri="{FF2B5EF4-FFF2-40B4-BE49-F238E27FC236}">
                <a16:creationId xmlns:a16="http://schemas.microsoft.com/office/drawing/2014/main" id="{CE9AAFA8-2FB1-D743-A39C-5FF620822B74}"/>
              </a:ext>
            </a:extLst>
          </p:cNvPr>
          <p:cNvGraphicFramePr>
            <a:graphicFrameLocks noGrp="1"/>
          </p:cNvGraphicFramePr>
          <p:nvPr>
            <p:extLst>
              <p:ext uri="{D42A27DB-BD31-4B8C-83A1-F6EECF244321}">
                <p14:modId xmlns:p14="http://schemas.microsoft.com/office/powerpoint/2010/main" val="321062252"/>
              </p:ext>
            </p:extLst>
          </p:nvPr>
        </p:nvGraphicFramePr>
        <p:xfrm>
          <a:off x="5775926" y="4055105"/>
          <a:ext cx="6293523" cy="2651760"/>
        </p:xfrm>
        <a:graphic>
          <a:graphicData uri="http://schemas.openxmlformats.org/drawingml/2006/table">
            <a:tbl>
              <a:tblPr firstRow="1" bandRow="1">
                <a:tableStyleId>{5C22544A-7EE6-4342-B048-85BDC9FD1C3A}</a:tableStyleId>
              </a:tblPr>
              <a:tblGrid>
                <a:gridCol w="6293523">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6. You Can Staycation From Anywhere In The World</a:t>
                      </a:r>
                    </a:p>
                  </a:txBody>
                  <a:tcPr>
                    <a:solidFill>
                      <a:srgbClr val="E1FBC0"/>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Whether you’re originally from Rome and have never visited Florence, or from Hawaii and have never been to Waikiki Beach, your very own country can offer you a delightful maze of experiences worth living.</a:t>
                      </a:r>
                      <a:br>
                        <a:rPr lang="en-GB" sz="1800" b="0" i="0" kern="1200" dirty="0">
                          <a:solidFill>
                            <a:schemeClr val="dk1"/>
                          </a:solidFill>
                          <a:effectLst/>
                          <a:latin typeface="+mn-lt"/>
                          <a:ea typeface="+mn-ea"/>
                          <a:cs typeface="+mn-cs"/>
                        </a:rPr>
                      </a:br>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And you don’t even have to go far away and fly across your country during your staycation! Travellers can very much ditch the airport and spend a relaxing week exploring their own city.</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9" name="Table 9">
            <a:extLst>
              <a:ext uri="{FF2B5EF4-FFF2-40B4-BE49-F238E27FC236}">
                <a16:creationId xmlns:a16="http://schemas.microsoft.com/office/drawing/2014/main" id="{FE5070F8-1785-BC41-8A91-12CC3790EE83}"/>
              </a:ext>
            </a:extLst>
          </p:cNvPr>
          <p:cNvGraphicFramePr>
            <a:graphicFrameLocks noGrp="1"/>
          </p:cNvGraphicFramePr>
          <p:nvPr>
            <p:extLst>
              <p:ext uri="{D42A27DB-BD31-4B8C-83A1-F6EECF244321}">
                <p14:modId xmlns:p14="http://schemas.microsoft.com/office/powerpoint/2010/main" val="1348335551"/>
              </p:ext>
            </p:extLst>
          </p:nvPr>
        </p:nvGraphicFramePr>
        <p:xfrm>
          <a:off x="4812001" y="151135"/>
          <a:ext cx="2598095" cy="2145323"/>
        </p:xfrm>
        <a:graphic>
          <a:graphicData uri="http://schemas.openxmlformats.org/drawingml/2006/table">
            <a:tbl>
              <a:tblPr firstRow="1" bandRow="1">
                <a:tableStyleId>{5C22544A-7EE6-4342-B048-85BDC9FD1C3A}</a:tableStyleId>
              </a:tblPr>
              <a:tblGrid>
                <a:gridCol w="2598095">
                  <a:extLst>
                    <a:ext uri="{9D8B030D-6E8A-4147-A177-3AD203B41FA5}">
                      <a16:colId xmlns:a16="http://schemas.microsoft.com/office/drawing/2014/main" val="1932644729"/>
                    </a:ext>
                  </a:extLst>
                </a:gridCol>
              </a:tblGrid>
              <a:tr h="3235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Adjective spotting…</a:t>
                      </a:r>
                    </a:p>
                  </a:txBody>
                  <a:tcPr>
                    <a:solidFill>
                      <a:srgbClr val="F3D1FA"/>
                    </a:solidFill>
                  </a:tcPr>
                </a:tc>
                <a:extLst>
                  <a:ext uri="{0D108BD9-81ED-4DB2-BD59-A6C34878D82A}">
                    <a16:rowId xmlns:a16="http://schemas.microsoft.com/office/drawing/2014/main" val="435763682"/>
                  </a:ext>
                </a:extLst>
              </a:tr>
              <a:tr h="1779563">
                <a:tc>
                  <a:txBody>
                    <a:bodyPr/>
                    <a:lstStyle/>
                    <a:p>
                      <a:r>
                        <a:rPr lang="en-GB" sz="1800" b="0" i="0" kern="1200" dirty="0">
                          <a:solidFill>
                            <a:schemeClr val="dk1"/>
                          </a:solidFill>
                          <a:effectLst/>
                          <a:latin typeface="+mn-lt"/>
                          <a:ea typeface="+mn-ea"/>
                          <a:cs typeface="+mn-cs"/>
                        </a:rPr>
                        <a:t>Can you identify any adjectives on this slide? What are they? Can you use them in a sentence of your own to describe the city you live in?</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1" name="Table 9">
            <a:extLst>
              <a:ext uri="{FF2B5EF4-FFF2-40B4-BE49-F238E27FC236}">
                <a16:creationId xmlns:a16="http://schemas.microsoft.com/office/drawing/2014/main" id="{53DBBB54-A850-AE48-BFD2-4F81BBBF5BA4}"/>
              </a:ext>
            </a:extLst>
          </p:cNvPr>
          <p:cNvGraphicFramePr>
            <a:graphicFrameLocks noGrp="1"/>
          </p:cNvGraphicFramePr>
          <p:nvPr>
            <p:extLst>
              <p:ext uri="{D42A27DB-BD31-4B8C-83A1-F6EECF244321}">
                <p14:modId xmlns:p14="http://schemas.microsoft.com/office/powerpoint/2010/main" val="1675659407"/>
              </p:ext>
            </p:extLst>
          </p:nvPr>
        </p:nvGraphicFramePr>
        <p:xfrm>
          <a:off x="7634055" y="151135"/>
          <a:ext cx="4435392" cy="1649230"/>
        </p:xfrm>
        <a:graphic>
          <a:graphicData uri="http://schemas.openxmlformats.org/drawingml/2006/table">
            <a:tbl>
              <a:tblPr firstRow="1" bandRow="1">
                <a:tableStyleId>{5C22544A-7EE6-4342-B048-85BDC9FD1C3A}</a:tableStyleId>
              </a:tblPr>
              <a:tblGrid>
                <a:gridCol w="4435392">
                  <a:extLst>
                    <a:ext uri="{9D8B030D-6E8A-4147-A177-3AD203B41FA5}">
                      <a16:colId xmlns:a16="http://schemas.microsoft.com/office/drawing/2014/main" val="1932644729"/>
                    </a:ext>
                  </a:extLst>
                </a:gridCol>
              </a:tblGrid>
              <a:tr h="34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Punctuation practice!</a:t>
                      </a:r>
                    </a:p>
                  </a:txBody>
                  <a:tcPr>
                    <a:solidFill>
                      <a:srgbClr val="FFFBBB"/>
                    </a:solidFill>
                  </a:tcPr>
                </a:tc>
                <a:extLst>
                  <a:ext uri="{0D108BD9-81ED-4DB2-BD59-A6C34878D82A}">
                    <a16:rowId xmlns:a16="http://schemas.microsoft.com/office/drawing/2014/main" val="435763682"/>
                  </a:ext>
                </a:extLst>
              </a:tr>
              <a:tr h="1283470">
                <a:tc>
                  <a:txBody>
                    <a:bodyPr/>
                    <a:lstStyle/>
                    <a:p>
                      <a:r>
                        <a:rPr lang="en-GB" sz="1800" b="0" i="0" kern="1200" dirty="0">
                          <a:solidFill>
                            <a:schemeClr val="dk1"/>
                          </a:solidFill>
                          <a:effectLst/>
                          <a:latin typeface="+mn-lt"/>
                          <a:ea typeface="+mn-ea"/>
                          <a:cs typeface="+mn-cs"/>
                        </a:rPr>
                        <a:t>Which punctuation marks can you spot in the text? </a:t>
                      </a:r>
                    </a:p>
                    <a:p>
                      <a:r>
                        <a:rPr lang="en-GB" sz="1800" b="0" i="0" kern="1200" dirty="0">
                          <a:solidFill>
                            <a:schemeClr val="dk1"/>
                          </a:solidFill>
                          <a:effectLst/>
                          <a:latin typeface="+mn-lt"/>
                          <a:ea typeface="+mn-ea"/>
                          <a:cs typeface="+mn-cs"/>
                        </a:rPr>
                        <a:t>Can you identify a variety of different sentence types?</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3" name="Table 9">
            <a:extLst>
              <a:ext uri="{FF2B5EF4-FFF2-40B4-BE49-F238E27FC236}">
                <a16:creationId xmlns:a16="http://schemas.microsoft.com/office/drawing/2014/main" id="{432CA62F-B1B3-DC40-9C1A-5C270A127D55}"/>
              </a:ext>
            </a:extLst>
          </p:cNvPr>
          <p:cNvGraphicFramePr>
            <a:graphicFrameLocks noGrp="1"/>
          </p:cNvGraphicFramePr>
          <p:nvPr>
            <p:extLst>
              <p:ext uri="{D42A27DB-BD31-4B8C-83A1-F6EECF244321}">
                <p14:modId xmlns:p14="http://schemas.microsoft.com/office/powerpoint/2010/main" val="1759713770"/>
              </p:ext>
            </p:extLst>
          </p:nvPr>
        </p:nvGraphicFramePr>
        <p:xfrm>
          <a:off x="122551" y="4260384"/>
          <a:ext cx="3995114" cy="1887142"/>
        </p:xfrm>
        <a:graphic>
          <a:graphicData uri="http://schemas.openxmlformats.org/drawingml/2006/table">
            <a:tbl>
              <a:tblPr firstRow="1" bandRow="1">
                <a:tableStyleId>{5C22544A-7EE6-4342-B048-85BDC9FD1C3A}</a:tableStyleId>
              </a:tblPr>
              <a:tblGrid>
                <a:gridCol w="3995114">
                  <a:extLst>
                    <a:ext uri="{9D8B030D-6E8A-4147-A177-3AD203B41FA5}">
                      <a16:colId xmlns:a16="http://schemas.microsoft.com/office/drawing/2014/main" val="1932644729"/>
                    </a:ext>
                  </a:extLst>
                </a:gridCol>
              </a:tblGrid>
              <a:tr h="40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Mini writing task…</a:t>
                      </a:r>
                    </a:p>
                  </a:txBody>
                  <a:tcPr>
                    <a:solidFill>
                      <a:srgbClr val="FFA658"/>
                    </a:solidFill>
                  </a:tcPr>
                </a:tc>
                <a:extLst>
                  <a:ext uri="{0D108BD9-81ED-4DB2-BD59-A6C34878D82A}">
                    <a16:rowId xmlns:a16="http://schemas.microsoft.com/office/drawing/2014/main" val="435763682"/>
                  </a:ext>
                </a:extLst>
              </a:tr>
              <a:tr h="1481975">
                <a:tc>
                  <a:txBody>
                    <a:bodyPr/>
                    <a:lstStyle/>
                    <a:p>
                      <a:r>
                        <a:rPr lang="en-GB" sz="1800" b="0" i="0" kern="1200" dirty="0">
                          <a:solidFill>
                            <a:schemeClr val="dk1"/>
                          </a:solidFill>
                          <a:effectLst/>
                          <a:latin typeface="+mn-lt"/>
                          <a:ea typeface="+mn-ea"/>
                          <a:cs typeface="+mn-cs"/>
                        </a:rPr>
                        <a:t>How could you use language features to persuade others in your city to stay at home for their holiday this year?</a:t>
                      </a:r>
                    </a:p>
                    <a:p>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Write a short paragraph.</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4" name="Table 9">
            <a:extLst>
              <a:ext uri="{FF2B5EF4-FFF2-40B4-BE49-F238E27FC236}">
                <a16:creationId xmlns:a16="http://schemas.microsoft.com/office/drawing/2014/main" id="{80EF1094-1AC1-BA44-B862-CB89CAA5282C}"/>
              </a:ext>
            </a:extLst>
          </p:cNvPr>
          <p:cNvGraphicFramePr>
            <a:graphicFrameLocks noGrp="1"/>
          </p:cNvGraphicFramePr>
          <p:nvPr>
            <p:extLst>
              <p:ext uri="{D42A27DB-BD31-4B8C-83A1-F6EECF244321}">
                <p14:modId xmlns:p14="http://schemas.microsoft.com/office/powerpoint/2010/main" val="446995830"/>
              </p:ext>
            </p:extLst>
          </p:nvPr>
        </p:nvGraphicFramePr>
        <p:xfrm>
          <a:off x="4228611" y="4055104"/>
          <a:ext cx="1436369" cy="2145323"/>
        </p:xfrm>
        <a:graphic>
          <a:graphicData uri="http://schemas.openxmlformats.org/drawingml/2006/table">
            <a:tbl>
              <a:tblPr firstRow="1" bandRow="1">
                <a:tableStyleId>{5C22544A-7EE6-4342-B048-85BDC9FD1C3A}</a:tableStyleId>
              </a:tblPr>
              <a:tblGrid>
                <a:gridCol w="1436369">
                  <a:extLst>
                    <a:ext uri="{9D8B030D-6E8A-4147-A177-3AD203B41FA5}">
                      <a16:colId xmlns:a16="http://schemas.microsoft.com/office/drawing/2014/main" val="1932644729"/>
                    </a:ext>
                  </a:extLst>
                </a:gridCol>
              </a:tblGrid>
              <a:tr h="652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Discussion point…</a:t>
                      </a:r>
                    </a:p>
                  </a:txBody>
                  <a:tcPr>
                    <a:solidFill>
                      <a:srgbClr val="B5EFF9"/>
                    </a:solidFill>
                  </a:tcPr>
                </a:tc>
                <a:extLst>
                  <a:ext uri="{0D108BD9-81ED-4DB2-BD59-A6C34878D82A}">
                    <a16:rowId xmlns:a16="http://schemas.microsoft.com/office/drawing/2014/main" val="435763682"/>
                  </a:ext>
                </a:extLst>
              </a:tr>
              <a:tr h="1492399">
                <a:tc>
                  <a:txBody>
                    <a:bodyPr/>
                    <a:lstStyle/>
                    <a:p>
                      <a:r>
                        <a:rPr lang="en-GB" sz="1800" b="0" i="0" kern="1200" dirty="0">
                          <a:solidFill>
                            <a:schemeClr val="dk1"/>
                          </a:solidFill>
                          <a:effectLst/>
                          <a:latin typeface="+mn-lt"/>
                          <a:ea typeface="+mn-ea"/>
                          <a:cs typeface="+mn-cs"/>
                        </a:rPr>
                        <a:t>Who would you want to spend your Staycation with?</a:t>
                      </a:r>
                    </a:p>
                  </a:txBody>
                  <a:tcPr>
                    <a:solidFill>
                      <a:schemeClr val="bg1"/>
                    </a:solidFill>
                  </a:tcPr>
                </a:tc>
                <a:extLst>
                  <a:ext uri="{0D108BD9-81ED-4DB2-BD59-A6C34878D82A}">
                    <a16:rowId xmlns:a16="http://schemas.microsoft.com/office/drawing/2014/main" val="1865726670"/>
                  </a:ext>
                </a:extLst>
              </a:tr>
            </a:tbl>
          </a:graphicData>
        </a:graphic>
      </p:graphicFrame>
      <p:pic>
        <p:nvPicPr>
          <p:cNvPr id="3" name="Picture 2">
            <a:extLst>
              <a:ext uri="{FF2B5EF4-FFF2-40B4-BE49-F238E27FC236}">
                <a16:creationId xmlns:a16="http://schemas.microsoft.com/office/drawing/2014/main" id="{173040F8-D540-C14D-AA7C-886E90D252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12001" y="2429002"/>
            <a:ext cx="2322081" cy="1548054"/>
          </a:xfrm>
          <a:prstGeom prst="rect">
            <a:avLst/>
          </a:prstGeom>
        </p:spPr>
      </p:pic>
      <p:graphicFrame>
        <p:nvGraphicFramePr>
          <p:cNvPr id="15" name="Table 9">
            <a:extLst>
              <a:ext uri="{FF2B5EF4-FFF2-40B4-BE49-F238E27FC236}">
                <a16:creationId xmlns:a16="http://schemas.microsoft.com/office/drawing/2014/main" id="{68196A10-8E64-4B44-846D-E632943499C1}"/>
              </a:ext>
            </a:extLst>
          </p:cNvPr>
          <p:cNvGraphicFramePr>
            <a:graphicFrameLocks noGrp="1"/>
          </p:cNvGraphicFramePr>
          <p:nvPr>
            <p:extLst>
              <p:ext uri="{D42A27DB-BD31-4B8C-83A1-F6EECF244321}">
                <p14:modId xmlns:p14="http://schemas.microsoft.com/office/powerpoint/2010/main" val="4062655855"/>
              </p:ext>
            </p:extLst>
          </p:nvPr>
        </p:nvGraphicFramePr>
        <p:xfrm>
          <a:off x="7640834" y="1973827"/>
          <a:ext cx="4435392" cy="1907816"/>
        </p:xfrm>
        <a:graphic>
          <a:graphicData uri="http://schemas.openxmlformats.org/drawingml/2006/table">
            <a:tbl>
              <a:tblPr firstRow="1" bandRow="1">
                <a:tableStyleId>{5C22544A-7EE6-4342-B048-85BDC9FD1C3A}</a:tableStyleId>
              </a:tblPr>
              <a:tblGrid>
                <a:gridCol w="4435392">
                  <a:extLst>
                    <a:ext uri="{9D8B030D-6E8A-4147-A177-3AD203B41FA5}">
                      <a16:colId xmlns:a16="http://schemas.microsoft.com/office/drawing/2014/main" val="1932644729"/>
                    </a:ext>
                  </a:extLst>
                </a:gridCol>
              </a:tblGrid>
              <a:tr h="4051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Punctuation practice!</a:t>
                      </a:r>
                    </a:p>
                  </a:txBody>
                  <a:tcPr>
                    <a:solidFill>
                      <a:srgbClr val="FFFBBB"/>
                    </a:solidFill>
                  </a:tcPr>
                </a:tc>
                <a:extLst>
                  <a:ext uri="{0D108BD9-81ED-4DB2-BD59-A6C34878D82A}">
                    <a16:rowId xmlns:a16="http://schemas.microsoft.com/office/drawing/2014/main" val="435763682"/>
                  </a:ext>
                </a:extLst>
              </a:tr>
              <a:tr h="1502649">
                <a:tc>
                  <a:txBody>
                    <a:bodyPr/>
                    <a:lstStyle/>
                    <a:p>
                      <a:r>
                        <a:rPr lang="en-GB" sz="1800" b="0" i="0" kern="1200" dirty="0">
                          <a:solidFill>
                            <a:schemeClr val="dk1"/>
                          </a:solidFill>
                          <a:effectLst/>
                          <a:latin typeface="+mn-lt"/>
                          <a:ea typeface="+mn-ea"/>
                          <a:cs typeface="+mn-cs"/>
                        </a:rPr>
                        <a:t>How does the writer use commas in the following sentence?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i="1" dirty="0">
                          <a:solidFill>
                            <a:schemeClr val="dk1"/>
                          </a:solidFill>
                        </a:rPr>
                        <a:t>‘Because you spend less time stressing about flights, planning, car rentals, and </a:t>
                      </a:r>
                      <a:r>
                        <a:rPr lang="en-GB" b="1" i="1" dirty="0">
                          <a:solidFill>
                            <a:srgbClr val="FF0000"/>
                          </a:solidFill>
                        </a:rPr>
                        <a:t>currency</a:t>
                      </a:r>
                      <a:r>
                        <a:rPr lang="en-GB" b="1" i="1" dirty="0">
                          <a:solidFill>
                            <a:schemeClr val="dk1"/>
                          </a:solidFill>
                        </a:rPr>
                        <a:t> transfers</a:t>
                      </a:r>
                      <a:r>
                        <a:rPr lang="en-GB" sz="1800" b="1" i="1" kern="1200" dirty="0">
                          <a:solidFill>
                            <a:schemeClr val="dk1"/>
                          </a:solidFill>
                          <a:effectLst/>
                          <a:latin typeface="+mn-lt"/>
                          <a:ea typeface="+mn-ea"/>
                          <a:cs typeface="+mn-cs"/>
                        </a:rPr>
                        <a:t>’.</a:t>
                      </a:r>
                      <a:endParaRPr lang="en-US" b="1" i="1" dirty="0"/>
                    </a:p>
                  </a:txBody>
                  <a:tcPr>
                    <a:solidFill>
                      <a:schemeClr val="bg1"/>
                    </a:solidFill>
                  </a:tcPr>
                </a:tc>
                <a:extLst>
                  <a:ext uri="{0D108BD9-81ED-4DB2-BD59-A6C34878D82A}">
                    <a16:rowId xmlns:a16="http://schemas.microsoft.com/office/drawing/2014/main" val="1865726670"/>
                  </a:ext>
                </a:extLst>
              </a:tr>
            </a:tbl>
          </a:graphicData>
        </a:graphic>
      </p:graphicFrame>
    </p:spTree>
    <p:extLst>
      <p:ext uri="{BB962C8B-B14F-4D97-AF65-F5344CB8AC3E}">
        <p14:creationId xmlns:p14="http://schemas.microsoft.com/office/powerpoint/2010/main" val="3421001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9">
            <a:extLst>
              <a:ext uri="{FF2B5EF4-FFF2-40B4-BE49-F238E27FC236}">
                <a16:creationId xmlns:a16="http://schemas.microsoft.com/office/drawing/2014/main" id="{16BBBF57-E623-4342-8ABB-286F9A440D23}"/>
              </a:ext>
            </a:extLst>
          </p:cNvPr>
          <p:cNvGraphicFramePr>
            <a:graphicFrameLocks noGrp="1"/>
          </p:cNvGraphicFramePr>
          <p:nvPr>
            <p:extLst>
              <p:ext uri="{D42A27DB-BD31-4B8C-83A1-F6EECF244321}">
                <p14:modId xmlns:p14="http://schemas.microsoft.com/office/powerpoint/2010/main" val="341779651"/>
              </p:ext>
            </p:extLst>
          </p:nvPr>
        </p:nvGraphicFramePr>
        <p:xfrm>
          <a:off x="115774" y="124339"/>
          <a:ext cx="4472268" cy="6217920"/>
        </p:xfrm>
        <a:graphic>
          <a:graphicData uri="http://schemas.openxmlformats.org/drawingml/2006/table">
            <a:tbl>
              <a:tblPr firstRow="1" bandRow="1">
                <a:tableStyleId>{5C22544A-7EE6-4342-B048-85BDC9FD1C3A}</a:tableStyleId>
              </a:tblPr>
              <a:tblGrid>
                <a:gridCol w="4472268">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Writing task…</a:t>
                      </a:r>
                    </a:p>
                  </a:txBody>
                  <a:tcPr>
                    <a:solidFill>
                      <a:srgbClr val="CDC7FC"/>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Imagine that to improve the mental health of the people living in the UK, the government is giving a small grant to each household to spend on a weekend staycation to encourage local exploration, boost the economy, and bring some joy to families after the pandemic.</a:t>
                      </a:r>
                    </a:p>
                    <a:p>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Each household will have £250 as a starting point. If there is more than three people in the household, they will receive an additional £30 per person that they have. </a:t>
                      </a:r>
                    </a:p>
                    <a:p>
                      <a:br>
                        <a:rPr lang="en-GB" sz="1800" b="0" i="0" kern="1200" dirty="0">
                          <a:solidFill>
                            <a:schemeClr val="dk1"/>
                          </a:solidFill>
                          <a:effectLst/>
                          <a:latin typeface="+mn-lt"/>
                          <a:ea typeface="+mn-ea"/>
                          <a:cs typeface="+mn-cs"/>
                        </a:rPr>
                      </a:br>
                      <a:r>
                        <a:rPr lang="en-GB" sz="1800" b="0" i="0" kern="1200" dirty="0">
                          <a:solidFill>
                            <a:schemeClr val="dk1"/>
                          </a:solidFill>
                          <a:effectLst/>
                          <a:latin typeface="+mn-lt"/>
                          <a:ea typeface="+mn-ea"/>
                          <a:cs typeface="+mn-cs"/>
                        </a:rPr>
                        <a:t>For example: If there are five people in your household you will receive £250 plus £30 X 2. </a:t>
                      </a:r>
                    </a:p>
                    <a:p>
                      <a:r>
                        <a:rPr lang="en-GB" sz="1800" b="0" i="0" kern="1200" dirty="0">
                          <a:solidFill>
                            <a:schemeClr val="dk1"/>
                          </a:solidFill>
                          <a:effectLst/>
                          <a:latin typeface="+mn-lt"/>
                          <a:ea typeface="+mn-ea"/>
                          <a:cs typeface="+mn-cs"/>
                        </a:rPr>
                        <a:t>In total, you will receive £310 to spend on your Staycation.</a:t>
                      </a:r>
                    </a:p>
                    <a:p>
                      <a:endParaRPr lang="en-GB" sz="1800" b="0" i="0" kern="1200" dirty="0">
                        <a:solidFill>
                          <a:schemeClr val="dk1"/>
                        </a:solidFill>
                        <a:effectLst/>
                        <a:latin typeface="+mn-lt"/>
                        <a:ea typeface="+mn-ea"/>
                        <a:cs typeface="+mn-cs"/>
                      </a:endParaRPr>
                    </a:p>
                    <a:p>
                      <a:r>
                        <a:rPr lang="en-GB" sz="1800" b="0" i="0" kern="1200" dirty="0">
                          <a:solidFill>
                            <a:schemeClr val="dk1"/>
                          </a:solidFill>
                          <a:effectLst/>
                          <a:latin typeface="+mn-lt"/>
                          <a:ea typeface="+mn-ea"/>
                          <a:cs typeface="+mn-cs"/>
                        </a:rPr>
                        <a:t>You should write a formal letter of application to your local council, confirming your plans so that they can distribute the funds as promised.</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0" name="Table 9">
            <a:extLst>
              <a:ext uri="{FF2B5EF4-FFF2-40B4-BE49-F238E27FC236}">
                <a16:creationId xmlns:a16="http://schemas.microsoft.com/office/drawing/2014/main" id="{302214B4-E5D1-7B46-8DA2-E3C74F1E13EF}"/>
              </a:ext>
            </a:extLst>
          </p:cNvPr>
          <p:cNvGraphicFramePr>
            <a:graphicFrameLocks noGrp="1"/>
          </p:cNvGraphicFramePr>
          <p:nvPr>
            <p:extLst>
              <p:ext uri="{D42A27DB-BD31-4B8C-83A1-F6EECF244321}">
                <p14:modId xmlns:p14="http://schemas.microsoft.com/office/powerpoint/2010/main" val="403135556"/>
              </p:ext>
            </p:extLst>
          </p:nvPr>
        </p:nvGraphicFramePr>
        <p:xfrm>
          <a:off x="8163443" y="2208259"/>
          <a:ext cx="3639294" cy="2441481"/>
        </p:xfrm>
        <a:graphic>
          <a:graphicData uri="http://schemas.openxmlformats.org/drawingml/2006/table">
            <a:tbl>
              <a:tblPr firstRow="1" bandRow="1">
                <a:tableStyleId>{5940675A-B579-460E-94D1-54222C63F5DA}</a:tableStyleId>
              </a:tblPr>
              <a:tblGrid>
                <a:gridCol w="1547570">
                  <a:extLst>
                    <a:ext uri="{9D8B030D-6E8A-4147-A177-3AD203B41FA5}">
                      <a16:colId xmlns:a16="http://schemas.microsoft.com/office/drawing/2014/main" val="3804456243"/>
                    </a:ext>
                  </a:extLst>
                </a:gridCol>
                <a:gridCol w="2091724">
                  <a:extLst>
                    <a:ext uri="{9D8B030D-6E8A-4147-A177-3AD203B41FA5}">
                      <a16:colId xmlns:a16="http://schemas.microsoft.com/office/drawing/2014/main" val="165856241"/>
                    </a:ext>
                  </a:extLst>
                </a:gridCol>
              </a:tblGrid>
              <a:tr h="421993">
                <a:tc gridSpan="2">
                  <a:txBody>
                    <a:bodyPr/>
                    <a:lstStyle/>
                    <a:p>
                      <a:pPr algn="l"/>
                      <a:r>
                        <a:rPr lang="en-US" sz="2000" b="1" dirty="0">
                          <a:solidFill>
                            <a:schemeClr val="tx1"/>
                          </a:solidFill>
                        </a:rPr>
                        <a:t>Key Vocabulary I will use…</a:t>
                      </a:r>
                    </a:p>
                  </a:txBody>
                  <a:tcPr>
                    <a:solidFill>
                      <a:srgbClr val="CDFFC3"/>
                    </a:solidFill>
                  </a:tcPr>
                </a:tc>
                <a:tc hMerge="1">
                  <a:txBody>
                    <a:bodyPr/>
                    <a:lstStyle/>
                    <a:p>
                      <a:pPr algn="ctr"/>
                      <a:r>
                        <a:rPr lang="en-US" sz="1600" dirty="0"/>
                        <a:t>Definition</a:t>
                      </a:r>
                    </a:p>
                  </a:txBody>
                  <a:tcPr>
                    <a:solidFill>
                      <a:srgbClr val="A9DFFE"/>
                    </a:solidFill>
                  </a:tcPr>
                </a:tc>
                <a:extLst>
                  <a:ext uri="{0D108BD9-81ED-4DB2-BD59-A6C34878D82A}">
                    <a16:rowId xmlns:a16="http://schemas.microsoft.com/office/drawing/2014/main" val="2454834053"/>
                  </a:ext>
                </a:extLst>
              </a:tr>
              <a:tr h="504872">
                <a:tc>
                  <a:txBody>
                    <a:bodyPr/>
                    <a:lstStyle/>
                    <a:p>
                      <a:r>
                        <a:rPr lang="en-US" sz="1600" b="1" i="1" dirty="0">
                          <a:solidFill>
                            <a:srgbClr val="FF0000"/>
                          </a:solidFill>
                        </a:rPr>
                        <a:t>Word</a:t>
                      </a:r>
                    </a:p>
                  </a:txBody>
                  <a:tcPr>
                    <a:solidFill>
                      <a:schemeClr val="bg1"/>
                    </a:solidFill>
                  </a:tcPr>
                </a:tc>
                <a:tc>
                  <a:txBody>
                    <a:bodyPr/>
                    <a:lstStyle/>
                    <a:p>
                      <a:r>
                        <a:rPr lang="en-US" i="1" dirty="0"/>
                        <a:t>Definition</a:t>
                      </a:r>
                    </a:p>
                  </a:txBody>
                  <a:tcPr>
                    <a:solidFill>
                      <a:schemeClr val="bg1"/>
                    </a:solidFill>
                  </a:tcPr>
                </a:tc>
                <a:extLst>
                  <a:ext uri="{0D108BD9-81ED-4DB2-BD59-A6C34878D82A}">
                    <a16:rowId xmlns:a16="http://schemas.microsoft.com/office/drawing/2014/main" val="977092047"/>
                  </a:ext>
                </a:extLst>
              </a:tr>
              <a:tr h="504872">
                <a:tc>
                  <a:txBody>
                    <a:bodyPr/>
                    <a:lstStyle/>
                    <a:p>
                      <a:endParaRPr lang="en-US" sz="1600" b="1" i="1" dirty="0">
                        <a:solidFill>
                          <a:srgbClr val="FF0000"/>
                        </a:solidFill>
                      </a:endParaRPr>
                    </a:p>
                  </a:txBody>
                  <a:tcPr>
                    <a:solidFill>
                      <a:schemeClr val="bg1"/>
                    </a:solidFill>
                  </a:tcPr>
                </a:tc>
                <a:tc>
                  <a:txBody>
                    <a:bodyPr/>
                    <a:lstStyle/>
                    <a:p>
                      <a:endParaRPr lang="en-US" i="1" dirty="0"/>
                    </a:p>
                  </a:txBody>
                  <a:tcPr>
                    <a:solidFill>
                      <a:schemeClr val="bg1"/>
                    </a:solidFill>
                  </a:tcPr>
                </a:tc>
                <a:extLst>
                  <a:ext uri="{0D108BD9-81ED-4DB2-BD59-A6C34878D82A}">
                    <a16:rowId xmlns:a16="http://schemas.microsoft.com/office/drawing/2014/main" val="1170540682"/>
                  </a:ext>
                </a:extLst>
              </a:tr>
              <a:tr h="504872">
                <a:tc>
                  <a:txBody>
                    <a:bodyPr/>
                    <a:lstStyle/>
                    <a:p>
                      <a:endParaRPr lang="en-US" sz="1600" b="1" i="1" dirty="0">
                        <a:solidFill>
                          <a:srgbClr val="FF0000"/>
                        </a:solidFill>
                      </a:endParaRPr>
                    </a:p>
                  </a:txBody>
                  <a:tcPr>
                    <a:solidFill>
                      <a:schemeClr val="bg1"/>
                    </a:solidFill>
                  </a:tcPr>
                </a:tc>
                <a:tc>
                  <a:txBody>
                    <a:bodyPr/>
                    <a:lstStyle/>
                    <a:p>
                      <a:endParaRPr lang="en-US" i="1" dirty="0"/>
                    </a:p>
                  </a:txBody>
                  <a:tcPr>
                    <a:solidFill>
                      <a:schemeClr val="bg1"/>
                    </a:solidFill>
                  </a:tcPr>
                </a:tc>
                <a:extLst>
                  <a:ext uri="{0D108BD9-81ED-4DB2-BD59-A6C34878D82A}">
                    <a16:rowId xmlns:a16="http://schemas.microsoft.com/office/drawing/2014/main" val="3236204656"/>
                  </a:ext>
                </a:extLst>
              </a:tr>
              <a:tr h="504872">
                <a:tc>
                  <a:txBody>
                    <a:bodyPr/>
                    <a:lstStyle/>
                    <a:p>
                      <a:endParaRPr lang="en-US" sz="1600" b="1" i="1" dirty="0">
                        <a:solidFill>
                          <a:srgbClr val="FF0000"/>
                        </a:solidFill>
                      </a:endParaRPr>
                    </a:p>
                  </a:txBody>
                  <a:tcPr>
                    <a:solidFill>
                      <a:schemeClr val="bg1"/>
                    </a:solidFill>
                  </a:tcPr>
                </a:tc>
                <a:tc>
                  <a:txBody>
                    <a:bodyPr/>
                    <a:lstStyle/>
                    <a:p>
                      <a:endParaRPr lang="en-US" i="1" dirty="0"/>
                    </a:p>
                  </a:txBody>
                  <a:tcPr>
                    <a:solidFill>
                      <a:schemeClr val="bg1"/>
                    </a:solidFill>
                  </a:tcPr>
                </a:tc>
                <a:extLst>
                  <a:ext uri="{0D108BD9-81ED-4DB2-BD59-A6C34878D82A}">
                    <a16:rowId xmlns:a16="http://schemas.microsoft.com/office/drawing/2014/main" val="3886331826"/>
                  </a:ext>
                </a:extLst>
              </a:tr>
            </a:tbl>
          </a:graphicData>
        </a:graphic>
      </p:graphicFrame>
      <p:graphicFrame>
        <p:nvGraphicFramePr>
          <p:cNvPr id="16" name="Table 9">
            <a:extLst>
              <a:ext uri="{FF2B5EF4-FFF2-40B4-BE49-F238E27FC236}">
                <a16:creationId xmlns:a16="http://schemas.microsoft.com/office/drawing/2014/main" id="{CE9AAFA8-2FB1-D743-A39C-5FF620822B74}"/>
              </a:ext>
            </a:extLst>
          </p:cNvPr>
          <p:cNvGraphicFramePr>
            <a:graphicFrameLocks noGrp="1"/>
          </p:cNvGraphicFramePr>
          <p:nvPr>
            <p:extLst>
              <p:ext uri="{D42A27DB-BD31-4B8C-83A1-F6EECF244321}">
                <p14:modId xmlns:p14="http://schemas.microsoft.com/office/powerpoint/2010/main" val="48427501"/>
              </p:ext>
            </p:extLst>
          </p:nvPr>
        </p:nvGraphicFramePr>
        <p:xfrm>
          <a:off x="4812003" y="5175701"/>
          <a:ext cx="4620756" cy="1280160"/>
        </p:xfrm>
        <a:graphic>
          <a:graphicData uri="http://schemas.openxmlformats.org/drawingml/2006/table">
            <a:tbl>
              <a:tblPr firstRow="1" bandRow="1">
                <a:tableStyleId>{5C22544A-7EE6-4342-B048-85BDC9FD1C3A}</a:tableStyleId>
              </a:tblPr>
              <a:tblGrid>
                <a:gridCol w="4620756">
                  <a:extLst>
                    <a:ext uri="{9D8B030D-6E8A-4147-A177-3AD203B41FA5}">
                      <a16:colId xmlns:a16="http://schemas.microsoft.com/office/drawing/2014/main" val="1932644729"/>
                    </a:ext>
                  </a:extLst>
                </a:gridCol>
              </a:tblGrid>
              <a:tr h="238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Plan your holiday before you start writing…</a:t>
                      </a:r>
                    </a:p>
                  </a:txBody>
                  <a:tcPr>
                    <a:solidFill>
                      <a:srgbClr val="E1FBC0"/>
                    </a:solidFill>
                  </a:tcPr>
                </a:tc>
                <a:extLst>
                  <a:ext uri="{0D108BD9-81ED-4DB2-BD59-A6C34878D82A}">
                    <a16:rowId xmlns:a16="http://schemas.microsoft.com/office/drawing/2014/main" val="435763682"/>
                  </a:ext>
                </a:extLst>
              </a:tr>
              <a:tr h="370840">
                <a:tc>
                  <a:txBody>
                    <a:bodyPr/>
                    <a:lstStyle/>
                    <a:p>
                      <a:r>
                        <a:rPr lang="en-GB" sz="1800" b="0" i="0" kern="1200" dirty="0">
                          <a:solidFill>
                            <a:schemeClr val="dk1"/>
                          </a:solidFill>
                          <a:effectLst/>
                          <a:latin typeface="+mn-lt"/>
                          <a:ea typeface="+mn-ea"/>
                          <a:cs typeface="+mn-cs"/>
                        </a:rPr>
                        <a:t>Please make sure that you plan your writing before you begin. This will help to make your writing more concise. </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9" name="Table 9">
            <a:extLst>
              <a:ext uri="{FF2B5EF4-FFF2-40B4-BE49-F238E27FC236}">
                <a16:creationId xmlns:a16="http://schemas.microsoft.com/office/drawing/2014/main" id="{FE5070F8-1785-BC41-8A91-12CC3790EE83}"/>
              </a:ext>
            </a:extLst>
          </p:cNvPr>
          <p:cNvGraphicFramePr>
            <a:graphicFrameLocks noGrp="1"/>
          </p:cNvGraphicFramePr>
          <p:nvPr>
            <p:extLst>
              <p:ext uri="{D42A27DB-BD31-4B8C-83A1-F6EECF244321}">
                <p14:modId xmlns:p14="http://schemas.microsoft.com/office/powerpoint/2010/main" val="692493317"/>
              </p:ext>
            </p:extLst>
          </p:nvPr>
        </p:nvGraphicFramePr>
        <p:xfrm>
          <a:off x="4812002" y="151135"/>
          <a:ext cx="2262566" cy="4846320"/>
        </p:xfrm>
        <a:graphic>
          <a:graphicData uri="http://schemas.openxmlformats.org/drawingml/2006/table">
            <a:tbl>
              <a:tblPr firstRow="1" bandRow="1">
                <a:tableStyleId>{5C22544A-7EE6-4342-B048-85BDC9FD1C3A}</a:tableStyleId>
              </a:tblPr>
              <a:tblGrid>
                <a:gridCol w="2262566">
                  <a:extLst>
                    <a:ext uri="{9D8B030D-6E8A-4147-A177-3AD203B41FA5}">
                      <a16:colId xmlns:a16="http://schemas.microsoft.com/office/drawing/2014/main" val="1932644729"/>
                    </a:ext>
                  </a:extLst>
                </a:gridCol>
              </a:tblGrid>
              <a:tr h="296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What are you going to do?</a:t>
                      </a:r>
                    </a:p>
                  </a:txBody>
                  <a:tcPr>
                    <a:solidFill>
                      <a:srgbClr val="F3D1FA"/>
                    </a:solidFill>
                  </a:tcPr>
                </a:tc>
                <a:extLst>
                  <a:ext uri="{0D108BD9-81ED-4DB2-BD59-A6C34878D82A}">
                    <a16:rowId xmlns:a16="http://schemas.microsoft.com/office/drawing/2014/main" val="435763682"/>
                  </a:ext>
                </a:extLst>
              </a:tr>
              <a:tr h="1306285">
                <a:tc>
                  <a:txBody>
                    <a:bodyPr/>
                    <a:lstStyle/>
                    <a:p>
                      <a:r>
                        <a:rPr lang="en-GB" sz="1800" b="0" i="0" kern="1200" dirty="0">
                          <a:solidFill>
                            <a:schemeClr val="dk1"/>
                          </a:solidFill>
                          <a:effectLst/>
                          <a:latin typeface="+mn-lt"/>
                          <a:ea typeface="+mn-ea"/>
                          <a:cs typeface="+mn-cs"/>
                        </a:rPr>
                        <a:t>In your writing task, you should: </a:t>
                      </a:r>
                    </a:p>
                    <a:p>
                      <a:endParaRPr lang="en-GB" sz="1800" b="0" i="0" kern="1200" dirty="0">
                        <a:solidFill>
                          <a:schemeClr val="dk1"/>
                        </a:solidFill>
                        <a:effectLst/>
                        <a:latin typeface="+mn-lt"/>
                        <a:ea typeface="+mn-ea"/>
                        <a:cs typeface="+mn-cs"/>
                      </a:endParaRPr>
                    </a:p>
                    <a:p>
                      <a:pPr marL="285750" indent="-285750">
                        <a:buFontTx/>
                        <a:buChar char="-"/>
                      </a:pPr>
                      <a:r>
                        <a:rPr lang="en-GB" sz="1800" b="0" i="0" kern="1200" dirty="0">
                          <a:solidFill>
                            <a:schemeClr val="dk1"/>
                          </a:solidFill>
                          <a:effectLst/>
                          <a:latin typeface="+mn-lt"/>
                          <a:ea typeface="+mn-ea"/>
                          <a:cs typeface="+mn-cs"/>
                        </a:rPr>
                        <a:t>Explain where you will stay in your city. </a:t>
                      </a:r>
                    </a:p>
                    <a:p>
                      <a:pPr marL="285750" indent="-285750">
                        <a:buFontTx/>
                        <a:buChar char="-"/>
                      </a:pPr>
                      <a:r>
                        <a:rPr lang="en-GB" sz="1800" b="0" i="0" kern="1200" dirty="0">
                          <a:solidFill>
                            <a:schemeClr val="dk1"/>
                          </a:solidFill>
                          <a:effectLst/>
                          <a:latin typeface="+mn-lt"/>
                          <a:ea typeface="+mn-ea"/>
                          <a:cs typeface="+mn-cs"/>
                        </a:rPr>
                        <a:t>Identify an activity for each day for you and your family. You should also explain why the activities are a good choice.</a:t>
                      </a:r>
                    </a:p>
                    <a:p>
                      <a:pPr marL="285750" indent="-285750">
                        <a:buFontTx/>
                        <a:buChar char="-"/>
                      </a:pPr>
                      <a:r>
                        <a:rPr lang="en-GB" sz="1800" b="0" i="0" kern="1200" dirty="0">
                          <a:solidFill>
                            <a:schemeClr val="dk1"/>
                          </a:solidFill>
                          <a:effectLst/>
                          <a:latin typeface="+mn-lt"/>
                          <a:ea typeface="+mn-ea"/>
                          <a:cs typeface="+mn-cs"/>
                        </a:rPr>
                        <a:t>Identify food sources. </a:t>
                      </a:r>
                    </a:p>
                  </a:txBody>
                  <a:tcPr>
                    <a:solidFill>
                      <a:schemeClr val="bg1"/>
                    </a:solidFill>
                  </a:tcPr>
                </a:tc>
                <a:extLst>
                  <a:ext uri="{0D108BD9-81ED-4DB2-BD59-A6C34878D82A}">
                    <a16:rowId xmlns:a16="http://schemas.microsoft.com/office/drawing/2014/main" val="1865726670"/>
                  </a:ext>
                </a:extLst>
              </a:tr>
            </a:tbl>
          </a:graphicData>
        </a:graphic>
      </p:graphicFrame>
      <p:graphicFrame>
        <p:nvGraphicFramePr>
          <p:cNvPr id="11" name="Table 9">
            <a:extLst>
              <a:ext uri="{FF2B5EF4-FFF2-40B4-BE49-F238E27FC236}">
                <a16:creationId xmlns:a16="http://schemas.microsoft.com/office/drawing/2014/main" id="{53DBBB54-A850-AE48-BFD2-4F81BBBF5BA4}"/>
              </a:ext>
            </a:extLst>
          </p:cNvPr>
          <p:cNvGraphicFramePr>
            <a:graphicFrameLocks noGrp="1"/>
          </p:cNvGraphicFramePr>
          <p:nvPr>
            <p:extLst>
              <p:ext uri="{D42A27DB-BD31-4B8C-83A1-F6EECF244321}">
                <p14:modId xmlns:p14="http://schemas.microsoft.com/office/powerpoint/2010/main" val="442213513"/>
              </p:ext>
            </p:extLst>
          </p:nvPr>
        </p:nvGraphicFramePr>
        <p:xfrm>
          <a:off x="7249043" y="181906"/>
          <a:ext cx="4820406" cy="1689687"/>
        </p:xfrm>
        <a:graphic>
          <a:graphicData uri="http://schemas.openxmlformats.org/drawingml/2006/table">
            <a:tbl>
              <a:tblPr firstRow="1" bandRow="1">
                <a:tableStyleId>{5C22544A-7EE6-4342-B048-85BDC9FD1C3A}</a:tableStyleId>
              </a:tblPr>
              <a:tblGrid>
                <a:gridCol w="4820406">
                  <a:extLst>
                    <a:ext uri="{9D8B030D-6E8A-4147-A177-3AD203B41FA5}">
                      <a16:colId xmlns:a16="http://schemas.microsoft.com/office/drawing/2014/main" val="1932644729"/>
                    </a:ext>
                  </a:extLst>
                </a:gridCol>
              </a:tblGrid>
              <a:tr h="356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kern="1200" dirty="0">
                          <a:solidFill>
                            <a:schemeClr val="tx1"/>
                          </a:solidFill>
                          <a:effectLst/>
                          <a:latin typeface="+mn-lt"/>
                          <a:ea typeface="+mn-ea"/>
                          <a:cs typeface="+mn-cs"/>
                        </a:rPr>
                        <a:t>Vocabulary variety…</a:t>
                      </a:r>
                    </a:p>
                  </a:txBody>
                  <a:tcPr>
                    <a:solidFill>
                      <a:srgbClr val="FFFBBB"/>
                    </a:solidFill>
                  </a:tcPr>
                </a:tc>
                <a:extLst>
                  <a:ext uri="{0D108BD9-81ED-4DB2-BD59-A6C34878D82A}">
                    <a16:rowId xmlns:a16="http://schemas.microsoft.com/office/drawing/2014/main" val="435763682"/>
                  </a:ext>
                </a:extLst>
              </a:tr>
              <a:tr h="1323927">
                <a:tc>
                  <a:txBody>
                    <a:bodyPr/>
                    <a:lstStyle/>
                    <a:p>
                      <a:r>
                        <a:rPr lang="en-GB" sz="1800" b="0" i="0" kern="1200" dirty="0">
                          <a:solidFill>
                            <a:schemeClr val="dk1"/>
                          </a:solidFill>
                          <a:effectLst/>
                          <a:latin typeface="+mn-lt"/>
                          <a:ea typeface="+mn-ea"/>
                          <a:cs typeface="+mn-cs"/>
                        </a:rPr>
                        <a:t>Make a short list of five key words you will use in your letter to refer to your Staycation plans. You can use the words that we have discovered while reading about Staycations. </a:t>
                      </a:r>
                    </a:p>
                  </a:txBody>
                  <a:tcPr>
                    <a:solidFill>
                      <a:schemeClr val="bg1"/>
                    </a:solidFill>
                  </a:tcPr>
                </a:tc>
                <a:extLst>
                  <a:ext uri="{0D108BD9-81ED-4DB2-BD59-A6C34878D82A}">
                    <a16:rowId xmlns:a16="http://schemas.microsoft.com/office/drawing/2014/main" val="1865726670"/>
                  </a:ext>
                </a:extLst>
              </a:tr>
            </a:tbl>
          </a:graphicData>
        </a:graphic>
      </p:graphicFrame>
      <p:pic>
        <p:nvPicPr>
          <p:cNvPr id="2" name="Picture 1">
            <a:extLst>
              <a:ext uri="{FF2B5EF4-FFF2-40B4-BE49-F238E27FC236}">
                <a16:creationId xmlns:a16="http://schemas.microsoft.com/office/drawing/2014/main" id="{C802FE3F-AA8F-C740-8492-ACE266C8B03A}"/>
              </a:ext>
            </a:extLst>
          </p:cNvPr>
          <p:cNvPicPr>
            <a:picLocks noChangeAspect="1"/>
          </p:cNvPicPr>
          <p:nvPr/>
        </p:nvPicPr>
        <p:blipFill>
          <a:blip r:embed="rId3"/>
          <a:stretch>
            <a:fillRect/>
          </a:stretch>
        </p:blipFill>
        <p:spPr>
          <a:xfrm>
            <a:off x="9736197" y="4159262"/>
            <a:ext cx="2304280" cy="2296599"/>
          </a:xfrm>
          <a:prstGeom prst="rect">
            <a:avLst/>
          </a:prstGeom>
        </p:spPr>
      </p:pic>
      <p:pic>
        <p:nvPicPr>
          <p:cNvPr id="3" name="Picture 2">
            <a:extLst>
              <a:ext uri="{FF2B5EF4-FFF2-40B4-BE49-F238E27FC236}">
                <a16:creationId xmlns:a16="http://schemas.microsoft.com/office/drawing/2014/main" id="{F0BFDB4B-303E-F54E-B0B3-482195AED5B2}"/>
              </a:ext>
            </a:extLst>
          </p:cNvPr>
          <p:cNvPicPr>
            <a:picLocks noChangeAspect="1"/>
          </p:cNvPicPr>
          <p:nvPr/>
        </p:nvPicPr>
        <p:blipFill>
          <a:blip r:embed="rId4"/>
          <a:stretch>
            <a:fillRect/>
          </a:stretch>
        </p:blipFill>
        <p:spPr>
          <a:xfrm rot="20364550">
            <a:off x="6702275" y="3391096"/>
            <a:ext cx="1833462" cy="1833462"/>
          </a:xfrm>
          <a:prstGeom prst="rect">
            <a:avLst/>
          </a:prstGeom>
        </p:spPr>
      </p:pic>
    </p:spTree>
    <p:extLst>
      <p:ext uri="{BB962C8B-B14F-4D97-AF65-F5344CB8AC3E}">
        <p14:creationId xmlns:p14="http://schemas.microsoft.com/office/powerpoint/2010/main" val="19415220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1882</Words>
  <Application>Microsoft Office PowerPoint</Application>
  <PresentationFormat>Widescreen</PresentationFormat>
  <Paragraphs>138</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Century Gothic</vt:lpstr>
      <vt:lpstr>Comic Sans MS</vt:lpstr>
      <vt:lpstr>Fira Sans</vt:lpstr>
      <vt:lpstr>Office Theme</vt:lpstr>
      <vt:lpstr>L1-2 Functional Skills English Benefits of the staycation: reading, writing &amp; discussion</vt:lpstr>
      <vt:lpstr>PowerPoint Presentation</vt:lpstr>
      <vt:lpstr>PowerPoint Presentation</vt:lpstr>
      <vt:lpstr>PowerPoint Presentation</vt:lpstr>
      <vt:lpstr>PowerPoint Presentation</vt:lpstr>
      <vt:lpstr>PowerPoint Presentation</vt:lpstr>
    </vt:vector>
  </TitlesOfParts>
  <Company>Contributed to www.skillsworkshop.org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L1-2 Benefits of the Staycation</dc:title>
  <dc:subject>L1-2 Functional Skills English</dc:subject>
  <dc:creator>Stephanie Gilford - July 2021</dc:creator>
  <cp:lastModifiedBy>Maggie Harnew</cp:lastModifiedBy>
  <cp:revision>22</cp:revision>
  <dcterms:created xsi:type="dcterms:W3CDTF">2021-07-18T17:11:41Z</dcterms:created>
  <dcterms:modified xsi:type="dcterms:W3CDTF">2021-07-27T17:18:45Z</dcterms:modified>
</cp:coreProperties>
</file>