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3"/>
  </p:notesMasterIdLst>
  <p:sldIdLst>
    <p:sldId id="285" r:id="rId3"/>
    <p:sldId id="256" r:id="rId4"/>
    <p:sldId id="265" r:id="rId5"/>
    <p:sldId id="257" r:id="rId6"/>
    <p:sldId id="258" r:id="rId7"/>
    <p:sldId id="259" r:id="rId8"/>
    <p:sldId id="262" r:id="rId9"/>
    <p:sldId id="263" r:id="rId10"/>
    <p:sldId id="260"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gie Harnew" initials="N" lastIdx="1" clrIdx="0">
    <p:extLst>
      <p:ext uri="{19B8F6BF-5375-455C-9EA6-DF929625EA0E}">
        <p15:presenceInfo xmlns:p15="http://schemas.microsoft.com/office/powerpoint/2012/main" userId="Maggie Harne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AD8"/>
    <a:srgbClr val="00AB66"/>
    <a:srgbClr val="E2ACE6"/>
    <a:srgbClr val="FF9300"/>
    <a:srgbClr val="F2E4E5"/>
    <a:srgbClr val="9437FF"/>
    <a:srgbClr val="84C095"/>
    <a:srgbClr val="FF3797"/>
    <a:srgbClr val="D6F1D3"/>
    <a:srgbClr val="B176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p:restoredTop sz="86702" autoAdjust="0"/>
  </p:normalViewPr>
  <p:slideViewPr>
    <p:cSldViewPr snapToGrid="0" snapToObjects="1">
      <p:cViewPr varScale="1">
        <p:scale>
          <a:sx n="109" d="100"/>
          <a:sy n="109" d="100"/>
        </p:scale>
        <p:origin x="636" y="108"/>
      </p:cViewPr>
      <p:guideLst/>
    </p:cSldViewPr>
  </p:slideViewPr>
  <p:notesTextViewPr>
    <p:cViewPr>
      <p:scale>
        <a:sx n="1" d="1"/>
        <a:sy n="1" d="1"/>
      </p:scale>
      <p:origin x="0" y="0"/>
    </p:cViewPr>
  </p:notesTextViewPr>
  <p:notesViewPr>
    <p:cSldViewPr snapToGrid="0" snapToObjects="1">
      <p:cViewPr varScale="1">
        <p:scale>
          <a:sx n="82" d="100"/>
          <a:sy n="82" d="100"/>
        </p:scale>
        <p:origin x="384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422FEA-3395-4840-8B9F-22DC26DDA4E5}" type="datetimeFigureOut">
              <a:rPr lang="en-US" smtClean="0"/>
              <a:t>12/16/2021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795C3-66ED-5D46-A3EE-D2EB5F19634B}" type="slidenum">
              <a:rPr lang="en-US" smtClean="0"/>
              <a:t>‹#›</a:t>
            </a:fld>
            <a:endParaRPr lang="en-US"/>
          </a:p>
        </p:txBody>
      </p:sp>
    </p:spTree>
    <p:extLst>
      <p:ext uri="{BB962C8B-B14F-4D97-AF65-F5344CB8AC3E}">
        <p14:creationId xmlns:p14="http://schemas.microsoft.com/office/powerpoint/2010/main" val="1610681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76fe1f69d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 name="Google Shape;57;g76fe1f69d1_1_0:notes"/>
          <p:cNvSpPr txBox="1">
            <a:spLocks noGrp="1"/>
          </p:cNvSpPr>
          <p:nvPr>
            <p:ph type="body" idx="1"/>
          </p:nvPr>
        </p:nvSpPr>
        <p:spPr>
          <a:xfrm>
            <a:off x="685800" y="4343985"/>
            <a:ext cx="54864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Font typeface="Comic Sans MS"/>
              <a:buNone/>
            </a:pPr>
            <a:r>
              <a:rPr lang="en-GB" dirty="0">
                <a:latin typeface="Comic Sans MS"/>
                <a:ea typeface="Comic Sans MS"/>
                <a:cs typeface="Comic Sans MS"/>
                <a:sym typeface="Comic Sans MS"/>
              </a:rPr>
              <a:t>December 2021.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endParaRPr dirty="0"/>
          </a:p>
        </p:txBody>
      </p:sp>
      <p:sp>
        <p:nvSpPr>
          <p:cNvPr id="58" name="Google Shape;58;g76fe1f69d1_1_0:notes"/>
          <p:cNvSpPr txBox="1"/>
          <p:nvPr/>
        </p:nvSpPr>
        <p:spPr>
          <a:xfrm>
            <a:off x="3884064" y="8685046"/>
            <a:ext cx="2972400" cy="4575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December 2021.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09B795C3-66ED-5D46-A3EE-D2EB5F19634B}" type="slidenum">
              <a:rPr lang="en-US" smtClean="0"/>
              <a:t>10</a:t>
            </a:fld>
            <a:endParaRPr lang="en-US"/>
          </a:p>
        </p:txBody>
      </p:sp>
    </p:spTree>
    <p:extLst>
      <p:ext uri="{BB962C8B-B14F-4D97-AF65-F5344CB8AC3E}">
        <p14:creationId xmlns:p14="http://schemas.microsoft.com/office/powerpoint/2010/main" val="881152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December 2021.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09B795C3-66ED-5D46-A3EE-D2EB5F19634B}" type="slidenum">
              <a:rPr lang="en-US" smtClean="0"/>
              <a:t>2</a:t>
            </a:fld>
            <a:endParaRPr lang="en-US"/>
          </a:p>
        </p:txBody>
      </p:sp>
    </p:spTree>
    <p:extLst>
      <p:ext uri="{BB962C8B-B14F-4D97-AF65-F5344CB8AC3E}">
        <p14:creationId xmlns:p14="http://schemas.microsoft.com/office/powerpoint/2010/main" val="1156383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December 2021.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09B795C3-66ED-5D46-A3EE-D2EB5F19634B}" type="slidenum">
              <a:rPr lang="en-US" smtClean="0"/>
              <a:t>3</a:t>
            </a:fld>
            <a:endParaRPr lang="en-US"/>
          </a:p>
        </p:txBody>
      </p:sp>
    </p:spTree>
    <p:extLst>
      <p:ext uri="{BB962C8B-B14F-4D97-AF65-F5344CB8AC3E}">
        <p14:creationId xmlns:p14="http://schemas.microsoft.com/office/powerpoint/2010/main" val="339601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December 2021.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US" dirty="0"/>
          </a:p>
        </p:txBody>
      </p:sp>
      <p:sp>
        <p:nvSpPr>
          <p:cNvPr id="4" name="Slide Number Placeholder 3"/>
          <p:cNvSpPr>
            <a:spLocks noGrp="1"/>
          </p:cNvSpPr>
          <p:nvPr>
            <p:ph type="sldNum" sz="quarter" idx="5"/>
          </p:nvPr>
        </p:nvSpPr>
        <p:spPr/>
        <p:txBody>
          <a:bodyPr/>
          <a:lstStyle/>
          <a:p>
            <a:fld id="{09B795C3-66ED-5D46-A3EE-D2EB5F19634B}" type="slidenum">
              <a:rPr lang="en-US" smtClean="0"/>
              <a:t>4</a:t>
            </a:fld>
            <a:endParaRPr lang="en-US"/>
          </a:p>
        </p:txBody>
      </p:sp>
    </p:spTree>
    <p:extLst>
      <p:ext uri="{BB962C8B-B14F-4D97-AF65-F5344CB8AC3E}">
        <p14:creationId xmlns:p14="http://schemas.microsoft.com/office/powerpoint/2010/main" val="1911683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December 2021.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09B795C3-66ED-5D46-A3EE-D2EB5F19634B}" type="slidenum">
              <a:rPr lang="en-US" smtClean="0"/>
              <a:t>5</a:t>
            </a:fld>
            <a:endParaRPr lang="en-US"/>
          </a:p>
        </p:txBody>
      </p:sp>
    </p:spTree>
    <p:extLst>
      <p:ext uri="{BB962C8B-B14F-4D97-AF65-F5344CB8AC3E}">
        <p14:creationId xmlns:p14="http://schemas.microsoft.com/office/powerpoint/2010/main" val="2740977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December 2021.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09B795C3-66ED-5D46-A3EE-D2EB5F19634B}" type="slidenum">
              <a:rPr lang="en-US" smtClean="0"/>
              <a:t>6</a:t>
            </a:fld>
            <a:endParaRPr lang="en-US"/>
          </a:p>
        </p:txBody>
      </p:sp>
    </p:spTree>
    <p:extLst>
      <p:ext uri="{BB962C8B-B14F-4D97-AF65-F5344CB8AC3E}">
        <p14:creationId xmlns:p14="http://schemas.microsoft.com/office/powerpoint/2010/main" val="2597447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December 2021.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09B795C3-66ED-5D46-A3EE-D2EB5F19634B}" type="slidenum">
              <a:rPr lang="en-US" smtClean="0"/>
              <a:t>7</a:t>
            </a:fld>
            <a:endParaRPr lang="en-US"/>
          </a:p>
        </p:txBody>
      </p:sp>
    </p:spTree>
    <p:extLst>
      <p:ext uri="{BB962C8B-B14F-4D97-AF65-F5344CB8AC3E}">
        <p14:creationId xmlns:p14="http://schemas.microsoft.com/office/powerpoint/2010/main" val="2223294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December 2021.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09B795C3-66ED-5D46-A3EE-D2EB5F19634B}" type="slidenum">
              <a:rPr lang="en-US" smtClean="0"/>
              <a:t>8</a:t>
            </a:fld>
            <a:endParaRPr lang="en-US"/>
          </a:p>
        </p:txBody>
      </p:sp>
    </p:spTree>
    <p:extLst>
      <p:ext uri="{BB962C8B-B14F-4D97-AF65-F5344CB8AC3E}">
        <p14:creationId xmlns:p14="http://schemas.microsoft.com/office/powerpoint/2010/main" val="2327163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a:ea typeface="Comic Sans MS"/>
                <a:cs typeface="Comic Sans MS"/>
                <a:sym typeface="Comic Sans MS"/>
              </a:rPr>
              <a:t>December 2021. Kindly contributed to </a:t>
            </a:r>
            <a:r>
              <a:rPr lang="en-GB" dirty="0">
                <a:solidFill>
                  <a:srgbClr val="000000"/>
                </a:solidFill>
                <a:latin typeface="Comic Sans MS"/>
                <a:ea typeface="Comic Sans MS"/>
                <a:cs typeface="Comic Sans MS"/>
                <a:sym typeface="Comic Sans MS"/>
              </a:rPr>
              <a:t>www.skillsworkshop.org </a:t>
            </a:r>
            <a:r>
              <a:rPr lang="en-GB" dirty="0"/>
              <a:t>by Stephanie Gilford, Birmingham Adult Education Service.</a:t>
            </a:r>
          </a:p>
          <a:p>
            <a:endParaRPr lang="en-GB" dirty="0"/>
          </a:p>
        </p:txBody>
      </p:sp>
      <p:sp>
        <p:nvSpPr>
          <p:cNvPr id="4" name="Slide Number Placeholder 3"/>
          <p:cNvSpPr>
            <a:spLocks noGrp="1"/>
          </p:cNvSpPr>
          <p:nvPr>
            <p:ph type="sldNum" sz="quarter" idx="5"/>
          </p:nvPr>
        </p:nvSpPr>
        <p:spPr/>
        <p:txBody>
          <a:bodyPr/>
          <a:lstStyle/>
          <a:p>
            <a:fld id="{09B795C3-66ED-5D46-A3EE-D2EB5F19634B}" type="slidenum">
              <a:rPr lang="en-US" smtClean="0"/>
              <a:t>9</a:t>
            </a:fld>
            <a:endParaRPr lang="en-US"/>
          </a:p>
        </p:txBody>
      </p:sp>
    </p:spTree>
    <p:extLst>
      <p:ext uri="{BB962C8B-B14F-4D97-AF65-F5344CB8AC3E}">
        <p14:creationId xmlns:p14="http://schemas.microsoft.com/office/powerpoint/2010/main" val="680097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DE38D-573B-694C-BFF7-239987B4ED4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85075A1-09B8-1849-A501-98F6607D85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77D0A15-DB3B-E946-A708-9C8DA4E05E27}"/>
              </a:ext>
            </a:extLst>
          </p:cNvPr>
          <p:cNvSpPr>
            <a:spLocks noGrp="1"/>
          </p:cNvSpPr>
          <p:nvPr>
            <p:ph type="dt" sz="half" idx="10"/>
          </p:nvPr>
        </p:nvSpPr>
        <p:spPr/>
        <p:txBody>
          <a:bodyPr/>
          <a:lstStyle/>
          <a:p>
            <a:fld id="{6B1576EB-1EA9-CF45-9E51-704F7162A76B}" type="datetimeFigureOut">
              <a:rPr lang="en-US" smtClean="0"/>
              <a:t>12/16/2021</a:t>
            </a:fld>
            <a:endParaRPr lang="en-US"/>
          </a:p>
        </p:txBody>
      </p:sp>
      <p:sp>
        <p:nvSpPr>
          <p:cNvPr id="5" name="Footer Placeholder 4">
            <a:extLst>
              <a:ext uri="{FF2B5EF4-FFF2-40B4-BE49-F238E27FC236}">
                <a16:creationId xmlns:a16="http://schemas.microsoft.com/office/drawing/2014/main" id="{91B0232A-0F98-1640-B973-332B0B6E5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A49C49-E84D-9D46-A358-E78EAB64C7AF}"/>
              </a:ext>
            </a:extLst>
          </p:cNvPr>
          <p:cNvSpPr>
            <a:spLocks noGrp="1"/>
          </p:cNvSpPr>
          <p:nvPr>
            <p:ph type="sldNum" sz="quarter" idx="12"/>
          </p:nvPr>
        </p:nvSpPr>
        <p:spPr/>
        <p:txBody>
          <a:bodyPr/>
          <a:lstStyle/>
          <a:p>
            <a:fld id="{B7060854-C15F-5945-B690-513763FC4E7B}" type="slidenum">
              <a:rPr lang="en-US" smtClean="0"/>
              <a:t>‹#›</a:t>
            </a:fld>
            <a:endParaRPr lang="en-US"/>
          </a:p>
        </p:txBody>
      </p:sp>
    </p:spTree>
    <p:extLst>
      <p:ext uri="{BB962C8B-B14F-4D97-AF65-F5344CB8AC3E}">
        <p14:creationId xmlns:p14="http://schemas.microsoft.com/office/powerpoint/2010/main" val="218474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2A38B-064C-9A43-BDB7-F3DF7D69905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631EDB8-599D-D747-B1C9-6DEC565ED3D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BE55071-657D-C64E-A357-7D607ADA3E79}"/>
              </a:ext>
            </a:extLst>
          </p:cNvPr>
          <p:cNvSpPr>
            <a:spLocks noGrp="1"/>
          </p:cNvSpPr>
          <p:nvPr>
            <p:ph type="dt" sz="half" idx="10"/>
          </p:nvPr>
        </p:nvSpPr>
        <p:spPr/>
        <p:txBody>
          <a:bodyPr/>
          <a:lstStyle/>
          <a:p>
            <a:fld id="{6B1576EB-1EA9-CF45-9E51-704F7162A76B}" type="datetimeFigureOut">
              <a:rPr lang="en-US" smtClean="0"/>
              <a:t>12/16/2021</a:t>
            </a:fld>
            <a:endParaRPr lang="en-US"/>
          </a:p>
        </p:txBody>
      </p:sp>
      <p:sp>
        <p:nvSpPr>
          <p:cNvPr id="5" name="Footer Placeholder 4">
            <a:extLst>
              <a:ext uri="{FF2B5EF4-FFF2-40B4-BE49-F238E27FC236}">
                <a16:creationId xmlns:a16="http://schemas.microsoft.com/office/drawing/2014/main" id="{3F0D0C09-5556-F243-85E5-A3658024BC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603E7-1D11-284B-A961-D6AFC7DEE101}"/>
              </a:ext>
            </a:extLst>
          </p:cNvPr>
          <p:cNvSpPr>
            <a:spLocks noGrp="1"/>
          </p:cNvSpPr>
          <p:nvPr>
            <p:ph type="sldNum" sz="quarter" idx="12"/>
          </p:nvPr>
        </p:nvSpPr>
        <p:spPr/>
        <p:txBody>
          <a:bodyPr/>
          <a:lstStyle/>
          <a:p>
            <a:fld id="{B7060854-C15F-5945-B690-513763FC4E7B}" type="slidenum">
              <a:rPr lang="en-US" smtClean="0"/>
              <a:t>‹#›</a:t>
            </a:fld>
            <a:endParaRPr lang="en-US"/>
          </a:p>
        </p:txBody>
      </p:sp>
    </p:spTree>
    <p:extLst>
      <p:ext uri="{BB962C8B-B14F-4D97-AF65-F5344CB8AC3E}">
        <p14:creationId xmlns:p14="http://schemas.microsoft.com/office/powerpoint/2010/main" val="421408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FAD2DC-C684-E94E-A3AC-9DBEE9F3C85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FB11BF8-2F15-0B43-8563-89AAA6E6269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BAEC8E6-D96B-E440-A253-784B96B81FEE}"/>
              </a:ext>
            </a:extLst>
          </p:cNvPr>
          <p:cNvSpPr>
            <a:spLocks noGrp="1"/>
          </p:cNvSpPr>
          <p:nvPr>
            <p:ph type="dt" sz="half" idx="10"/>
          </p:nvPr>
        </p:nvSpPr>
        <p:spPr/>
        <p:txBody>
          <a:bodyPr/>
          <a:lstStyle/>
          <a:p>
            <a:fld id="{6B1576EB-1EA9-CF45-9E51-704F7162A76B}" type="datetimeFigureOut">
              <a:rPr lang="en-US" smtClean="0"/>
              <a:t>12/16/2021</a:t>
            </a:fld>
            <a:endParaRPr lang="en-US"/>
          </a:p>
        </p:txBody>
      </p:sp>
      <p:sp>
        <p:nvSpPr>
          <p:cNvPr id="5" name="Footer Placeholder 4">
            <a:extLst>
              <a:ext uri="{FF2B5EF4-FFF2-40B4-BE49-F238E27FC236}">
                <a16:creationId xmlns:a16="http://schemas.microsoft.com/office/drawing/2014/main" id="{750B0B5D-7AB0-6144-83B9-412CE22A1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8C2C5-4C6F-5644-A29C-D77767F5882B}"/>
              </a:ext>
            </a:extLst>
          </p:cNvPr>
          <p:cNvSpPr>
            <a:spLocks noGrp="1"/>
          </p:cNvSpPr>
          <p:nvPr>
            <p:ph type="sldNum" sz="quarter" idx="12"/>
          </p:nvPr>
        </p:nvSpPr>
        <p:spPr/>
        <p:txBody>
          <a:bodyPr/>
          <a:lstStyle/>
          <a:p>
            <a:fld id="{B7060854-C15F-5945-B690-513763FC4E7B}" type="slidenum">
              <a:rPr lang="en-US" smtClean="0"/>
              <a:t>‹#›</a:t>
            </a:fld>
            <a:endParaRPr lang="en-US"/>
          </a:p>
        </p:txBody>
      </p:sp>
    </p:spTree>
    <p:extLst>
      <p:ext uri="{BB962C8B-B14F-4D97-AF65-F5344CB8AC3E}">
        <p14:creationId xmlns:p14="http://schemas.microsoft.com/office/powerpoint/2010/main" val="3580601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A1754-AB48-A242-8EE0-EA3FC14A4DD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08385CB-3DFC-F249-8BCC-47A4E512E7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6BAD0DF-6DC0-BE48-9A5D-4B3D60ED6836}"/>
              </a:ext>
            </a:extLst>
          </p:cNvPr>
          <p:cNvSpPr>
            <a:spLocks noGrp="1"/>
          </p:cNvSpPr>
          <p:nvPr>
            <p:ph type="dt" sz="half" idx="10"/>
          </p:nvPr>
        </p:nvSpPr>
        <p:spPr/>
        <p:txBody>
          <a:bodyPr/>
          <a:lstStyle/>
          <a:p>
            <a:fld id="{1615E236-1638-E34D-BF38-0CAFFB43C748}" type="datetimeFigureOut">
              <a:rPr lang="en-US" smtClean="0"/>
              <a:t>12/16/2021</a:t>
            </a:fld>
            <a:endParaRPr lang="en-US"/>
          </a:p>
        </p:txBody>
      </p:sp>
      <p:sp>
        <p:nvSpPr>
          <p:cNvPr id="5" name="Footer Placeholder 4">
            <a:extLst>
              <a:ext uri="{FF2B5EF4-FFF2-40B4-BE49-F238E27FC236}">
                <a16:creationId xmlns:a16="http://schemas.microsoft.com/office/drawing/2014/main" id="{D1B61A48-B87A-A549-A05D-680B56931B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027A6-E4DC-0D49-A096-231B402C1C57}"/>
              </a:ext>
            </a:extLst>
          </p:cNvPr>
          <p:cNvSpPr>
            <a:spLocks noGrp="1"/>
          </p:cNvSpPr>
          <p:nvPr>
            <p:ph type="sldNum" sz="quarter" idx="12"/>
          </p:nvPr>
        </p:nvSpPr>
        <p:spPr/>
        <p:txBody>
          <a:bodyPr/>
          <a:lstStyle/>
          <a:p>
            <a:fld id="{B414B75D-10D5-1249-A645-02289B261FDB}" type="slidenum">
              <a:rPr lang="en-US" smtClean="0"/>
              <a:t>‹#›</a:t>
            </a:fld>
            <a:endParaRPr lang="en-US"/>
          </a:p>
        </p:txBody>
      </p:sp>
    </p:spTree>
    <p:extLst>
      <p:ext uri="{BB962C8B-B14F-4D97-AF65-F5344CB8AC3E}">
        <p14:creationId xmlns:p14="http://schemas.microsoft.com/office/powerpoint/2010/main" val="4154837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545F9-BAA6-484B-A615-3E6FE80DF8D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2BAA9EF-C603-2745-BD25-588C8072E48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4D2F61-FD58-BB41-9473-526F96FDE97F}"/>
              </a:ext>
            </a:extLst>
          </p:cNvPr>
          <p:cNvSpPr>
            <a:spLocks noGrp="1"/>
          </p:cNvSpPr>
          <p:nvPr>
            <p:ph type="dt" sz="half" idx="10"/>
          </p:nvPr>
        </p:nvSpPr>
        <p:spPr/>
        <p:txBody>
          <a:bodyPr/>
          <a:lstStyle/>
          <a:p>
            <a:fld id="{1615E236-1638-E34D-BF38-0CAFFB43C748}" type="datetimeFigureOut">
              <a:rPr lang="en-US" smtClean="0"/>
              <a:t>12/16/2021</a:t>
            </a:fld>
            <a:endParaRPr lang="en-US"/>
          </a:p>
        </p:txBody>
      </p:sp>
      <p:sp>
        <p:nvSpPr>
          <p:cNvPr id="5" name="Footer Placeholder 4">
            <a:extLst>
              <a:ext uri="{FF2B5EF4-FFF2-40B4-BE49-F238E27FC236}">
                <a16:creationId xmlns:a16="http://schemas.microsoft.com/office/drawing/2014/main" id="{D95A38A0-6F53-9248-875A-7420D4080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F32616-0508-9F45-99E7-7F7D87802696}"/>
              </a:ext>
            </a:extLst>
          </p:cNvPr>
          <p:cNvSpPr>
            <a:spLocks noGrp="1"/>
          </p:cNvSpPr>
          <p:nvPr>
            <p:ph type="sldNum" sz="quarter" idx="12"/>
          </p:nvPr>
        </p:nvSpPr>
        <p:spPr/>
        <p:txBody>
          <a:bodyPr/>
          <a:lstStyle/>
          <a:p>
            <a:fld id="{B414B75D-10D5-1249-A645-02289B261FDB}" type="slidenum">
              <a:rPr lang="en-US" smtClean="0"/>
              <a:t>‹#›</a:t>
            </a:fld>
            <a:endParaRPr lang="en-US"/>
          </a:p>
        </p:txBody>
      </p:sp>
    </p:spTree>
    <p:extLst>
      <p:ext uri="{BB962C8B-B14F-4D97-AF65-F5344CB8AC3E}">
        <p14:creationId xmlns:p14="http://schemas.microsoft.com/office/powerpoint/2010/main" val="3373337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2466-D202-6B48-B5DA-3D45FD25530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E27144D-78C9-5A4D-A9A5-B5AB3C1472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C837E11-60DB-D947-94DE-E54356D2D851}"/>
              </a:ext>
            </a:extLst>
          </p:cNvPr>
          <p:cNvSpPr>
            <a:spLocks noGrp="1"/>
          </p:cNvSpPr>
          <p:nvPr>
            <p:ph type="dt" sz="half" idx="10"/>
          </p:nvPr>
        </p:nvSpPr>
        <p:spPr/>
        <p:txBody>
          <a:bodyPr/>
          <a:lstStyle/>
          <a:p>
            <a:fld id="{1615E236-1638-E34D-BF38-0CAFFB43C748}" type="datetimeFigureOut">
              <a:rPr lang="en-US" smtClean="0"/>
              <a:t>12/16/2021</a:t>
            </a:fld>
            <a:endParaRPr lang="en-US"/>
          </a:p>
        </p:txBody>
      </p:sp>
      <p:sp>
        <p:nvSpPr>
          <p:cNvPr id="5" name="Footer Placeholder 4">
            <a:extLst>
              <a:ext uri="{FF2B5EF4-FFF2-40B4-BE49-F238E27FC236}">
                <a16:creationId xmlns:a16="http://schemas.microsoft.com/office/drawing/2014/main" id="{8F1EC1AC-D53B-164B-85F9-AD3A1882C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89EB3B-AADA-0649-9C68-C2CB06F9824D}"/>
              </a:ext>
            </a:extLst>
          </p:cNvPr>
          <p:cNvSpPr>
            <a:spLocks noGrp="1"/>
          </p:cNvSpPr>
          <p:nvPr>
            <p:ph type="sldNum" sz="quarter" idx="12"/>
          </p:nvPr>
        </p:nvSpPr>
        <p:spPr/>
        <p:txBody>
          <a:bodyPr/>
          <a:lstStyle/>
          <a:p>
            <a:fld id="{B414B75D-10D5-1249-A645-02289B261FDB}" type="slidenum">
              <a:rPr lang="en-US" smtClean="0"/>
              <a:t>‹#›</a:t>
            </a:fld>
            <a:endParaRPr lang="en-US"/>
          </a:p>
        </p:txBody>
      </p:sp>
    </p:spTree>
    <p:extLst>
      <p:ext uri="{BB962C8B-B14F-4D97-AF65-F5344CB8AC3E}">
        <p14:creationId xmlns:p14="http://schemas.microsoft.com/office/powerpoint/2010/main" val="600350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6D53F-B8FC-2542-91F1-305448D7197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0610862-4083-D74A-ABBD-05B65EF418D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FF27736-CB27-D545-9BB6-ED5E28460D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CDD57DD-6364-C94A-B858-86C84CA4D055}"/>
              </a:ext>
            </a:extLst>
          </p:cNvPr>
          <p:cNvSpPr>
            <a:spLocks noGrp="1"/>
          </p:cNvSpPr>
          <p:nvPr>
            <p:ph type="dt" sz="half" idx="10"/>
          </p:nvPr>
        </p:nvSpPr>
        <p:spPr/>
        <p:txBody>
          <a:bodyPr/>
          <a:lstStyle/>
          <a:p>
            <a:fld id="{1615E236-1638-E34D-BF38-0CAFFB43C748}" type="datetimeFigureOut">
              <a:rPr lang="en-US" smtClean="0"/>
              <a:t>12/16/2021</a:t>
            </a:fld>
            <a:endParaRPr lang="en-US"/>
          </a:p>
        </p:txBody>
      </p:sp>
      <p:sp>
        <p:nvSpPr>
          <p:cNvPr id="6" name="Footer Placeholder 5">
            <a:extLst>
              <a:ext uri="{FF2B5EF4-FFF2-40B4-BE49-F238E27FC236}">
                <a16:creationId xmlns:a16="http://schemas.microsoft.com/office/drawing/2014/main" id="{64C6AFE7-B1FF-4542-9699-432BDEF82B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3848DA-9A35-784E-B165-B742E91CA9E0}"/>
              </a:ext>
            </a:extLst>
          </p:cNvPr>
          <p:cNvSpPr>
            <a:spLocks noGrp="1"/>
          </p:cNvSpPr>
          <p:nvPr>
            <p:ph type="sldNum" sz="quarter" idx="12"/>
          </p:nvPr>
        </p:nvSpPr>
        <p:spPr/>
        <p:txBody>
          <a:bodyPr/>
          <a:lstStyle/>
          <a:p>
            <a:fld id="{B414B75D-10D5-1249-A645-02289B261FDB}" type="slidenum">
              <a:rPr lang="en-US" smtClean="0"/>
              <a:t>‹#›</a:t>
            </a:fld>
            <a:endParaRPr lang="en-US"/>
          </a:p>
        </p:txBody>
      </p:sp>
    </p:spTree>
    <p:extLst>
      <p:ext uri="{BB962C8B-B14F-4D97-AF65-F5344CB8AC3E}">
        <p14:creationId xmlns:p14="http://schemas.microsoft.com/office/powerpoint/2010/main" val="3571583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8387D-916C-BB41-8D3F-FBE1C2DAC46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122E8E-ECF3-5B40-B4B8-64FCBDB49C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BF42CE9-9A67-F04E-B373-6A9283C6B73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5A4120F-E5F9-214A-A7DD-99786CEF46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718FA9F-CFDD-0B43-A236-771B9587F03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9C0EA16-7856-FF4B-9AF7-55743CD3D0CD}"/>
              </a:ext>
            </a:extLst>
          </p:cNvPr>
          <p:cNvSpPr>
            <a:spLocks noGrp="1"/>
          </p:cNvSpPr>
          <p:nvPr>
            <p:ph type="dt" sz="half" idx="10"/>
          </p:nvPr>
        </p:nvSpPr>
        <p:spPr/>
        <p:txBody>
          <a:bodyPr/>
          <a:lstStyle/>
          <a:p>
            <a:fld id="{1615E236-1638-E34D-BF38-0CAFFB43C748}" type="datetimeFigureOut">
              <a:rPr lang="en-US" smtClean="0"/>
              <a:t>12/16/2021</a:t>
            </a:fld>
            <a:endParaRPr lang="en-US"/>
          </a:p>
        </p:txBody>
      </p:sp>
      <p:sp>
        <p:nvSpPr>
          <p:cNvPr id="8" name="Footer Placeholder 7">
            <a:extLst>
              <a:ext uri="{FF2B5EF4-FFF2-40B4-BE49-F238E27FC236}">
                <a16:creationId xmlns:a16="http://schemas.microsoft.com/office/drawing/2014/main" id="{E3D50C5B-8FDB-F94E-A27A-4FC3197B17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BCEBE9-CA60-8D44-BE5C-27D367E045A4}"/>
              </a:ext>
            </a:extLst>
          </p:cNvPr>
          <p:cNvSpPr>
            <a:spLocks noGrp="1"/>
          </p:cNvSpPr>
          <p:nvPr>
            <p:ph type="sldNum" sz="quarter" idx="12"/>
          </p:nvPr>
        </p:nvSpPr>
        <p:spPr/>
        <p:txBody>
          <a:bodyPr/>
          <a:lstStyle/>
          <a:p>
            <a:fld id="{B414B75D-10D5-1249-A645-02289B261FDB}" type="slidenum">
              <a:rPr lang="en-US" smtClean="0"/>
              <a:t>‹#›</a:t>
            </a:fld>
            <a:endParaRPr lang="en-US"/>
          </a:p>
        </p:txBody>
      </p:sp>
    </p:spTree>
    <p:extLst>
      <p:ext uri="{BB962C8B-B14F-4D97-AF65-F5344CB8AC3E}">
        <p14:creationId xmlns:p14="http://schemas.microsoft.com/office/powerpoint/2010/main" val="2943142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0DFB-0816-5144-9575-C0A15D430B7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74CCE76-2222-284C-AC01-EF204DF891EB}"/>
              </a:ext>
            </a:extLst>
          </p:cNvPr>
          <p:cNvSpPr>
            <a:spLocks noGrp="1"/>
          </p:cNvSpPr>
          <p:nvPr>
            <p:ph type="dt" sz="half" idx="10"/>
          </p:nvPr>
        </p:nvSpPr>
        <p:spPr/>
        <p:txBody>
          <a:bodyPr/>
          <a:lstStyle/>
          <a:p>
            <a:fld id="{1615E236-1638-E34D-BF38-0CAFFB43C748}" type="datetimeFigureOut">
              <a:rPr lang="en-US" smtClean="0"/>
              <a:t>12/16/2021</a:t>
            </a:fld>
            <a:endParaRPr lang="en-US"/>
          </a:p>
        </p:txBody>
      </p:sp>
      <p:sp>
        <p:nvSpPr>
          <p:cNvPr id="4" name="Footer Placeholder 3">
            <a:extLst>
              <a:ext uri="{FF2B5EF4-FFF2-40B4-BE49-F238E27FC236}">
                <a16:creationId xmlns:a16="http://schemas.microsoft.com/office/drawing/2014/main" id="{78C76FEB-6E9A-AE4F-ABCA-A9E31FEFFE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19E308-2409-7049-96E9-1FE41BB6EA77}"/>
              </a:ext>
            </a:extLst>
          </p:cNvPr>
          <p:cNvSpPr>
            <a:spLocks noGrp="1"/>
          </p:cNvSpPr>
          <p:nvPr>
            <p:ph type="sldNum" sz="quarter" idx="12"/>
          </p:nvPr>
        </p:nvSpPr>
        <p:spPr/>
        <p:txBody>
          <a:bodyPr/>
          <a:lstStyle/>
          <a:p>
            <a:fld id="{B414B75D-10D5-1249-A645-02289B261FDB}" type="slidenum">
              <a:rPr lang="en-US" smtClean="0"/>
              <a:t>‹#›</a:t>
            </a:fld>
            <a:endParaRPr lang="en-US"/>
          </a:p>
        </p:txBody>
      </p:sp>
    </p:spTree>
    <p:extLst>
      <p:ext uri="{BB962C8B-B14F-4D97-AF65-F5344CB8AC3E}">
        <p14:creationId xmlns:p14="http://schemas.microsoft.com/office/powerpoint/2010/main" val="21126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454483-AA34-4E45-8455-15237296D6A5}"/>
              </a:ext>
            </a:extLst>
          </p:cNvPr>
          <p:cNvSpPr>
            <a:spLocks noGrp="1"/>
          </p:cNvSpPr>
          <p:nvPr>
            <p:ph type="dt" sz="half" idx="10"/>
          </p:nvPr>
        </p:nvSpPr>
        <p:spPr/>
        <p:txBody>
          <a:bodyPr/>
          <a:lstStyle/>
          <a:p>
            <a:fld id="{1615E236-1638-E34D-BF38-0CAFFB43C748}" type="datetimeFigureOut">
              <a:rPr lang="en-US" smtClean="0"/>
              <a:t>12/16/2021</a:t>
            </a:fld>
            <a:endParaRPr lang="en-US"/>
          </a:p>
        </p:txBody>
      </p:sp>
      <p:sp>
        <p:nvSpPr>
          <p:cNvPr id="3" name="Footer Placeholder 2">
            <a:extLst>
              <a:ext uri="{FF2B5EF4-FFF2-40B4-BE49-F238E27FC236}">
                <a16:creationId xmlns:a16="http://schemas.microsoft.com/office/drawing/2014/main" id="{BEE30463-957A-CB4F-A57B-5FB1F80E06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45D2B4-710C-E04D-A72A-493B6C8547C6}"/>
              </a:ext>
            </a:extLst>
          </p:cNvPr>
          <p:cNvSpPr>
            <a:spLocks noGrp="1"/>
          </p:cNvSpPr>
          <p:nvPr>
            <p:ph type="sldNum" sz="quarter" idx="12"/>
          </p:nvPr>
        </p:nvSpPr>
        <p:spPr/>
        <p:txBody>
          <a:bodyPr/>
          <a:lstStyle/>
          <a:p>
            <a:fld id="{B414B75D-10D5-1249-A645-02289B261FDB}" type="slidenum">
              <a:rPr lang="en-US" smtClean="0"/>
              <a:t>‹#›</a:t>
            </a:fld>
            <a:endParaRPr lang="en-US"/>
          </a:p>
        </p:txBody>
      </p:sp>
    </p:spTree>
    <p:extLst>
      <p:ext uri="{BB962C8B-B14F-4D97-AF65-F5344CB8AC3E}">
        <p14:creationId xmlns:p14="http://schemas.microsoft.com/office/powerpoint/2010/main" val="3678863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855F6-EA2D-E34D-8404-5F59490CD6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FD7A1F4-EE93-D342-96E2-7A40FD1071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6D293D6-1D94-8F4B-AAD9-A044CB843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EF66BD9-DD49-5747-8AA8-C9C84ADB707C}"/>
              </a:ext>
            </a:extLst>
          </p:cNvPr>
          <p:cNvSpPr>
            <a:spLocks noGrp="1"/>
          </p:cNvSpPr>
          <p:nvPr>
            <p:ph type="dt" sz="half" idx="10"/>
          </p:nvPr>
        </p:nvSpPr>
        <p:spPr/>
        <p:txBody>
          <a:bodyPr/>
          <a:lstStyle/>
          <a:p>
            <a:fld id="{1615E236-1638-E34D-BF38-0CAFFB43C748}" type="datetimeFigureOut">
              <a:rPr lang="en-US" smtClean="0"/>
              <a:t>12/16/2021</a:t>
            </a:fld>
            <a:endParaRPr lang="en-US"/>
          </a:p>
        </p:txBody>
      </p:sp>
      <p:sp>
        <p:nvSpPr>
          <p:cNvPr id="6" name="Footer Placeholder 5">
            <a:extLst>
              <a:ext uri="{FF2B5EF4-FFF2-40B4-BE49-F238E27FC236}">
                <a16:creationId xmlns:a16="http://schemas.microsoft.com/office/drawing/2014/main" id="{49682EDC-E95B-6246-A163-D32457FDB3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B0F422-C8C7-2B4B-A4FC-29DE72395B72}"/>
              </a:ext>
            </a:extLst>
          </p:cNvPr>
          <p:cNvSpPr>
            <a:spLocks noGrp="1"/>
          </p:cNvSpPr>
          <p:nvPr>
            <p:ph type="sldNum" sz="quarter" idx="12"/>
          </p:nvPr>
        </p:nvSpPr>
        <p:spPr/>
        <p:txBody>
          <a:bodyPr/>
          <a:lstStyle/>
          <a:p>
            <a:fld id="{B414B75D-10D5-1249-A645-02289B261FDB}" type="slidenum">
              <a:rPr lang="en-US" smtClean="0"/>
              <a:t>‹#›</a:t>
            </a:fld>
            <a:endParaRPr lang="en-US"/>
          </a:p>
        </p:txBody>
      </p:sp>
    </p:spTree>
    <p:extLst>
      <p:ext uri="{BB962C8B-B14F-4D97-AF65-F5344CB8AC3E}">
        <p14:creationId xmlns:p14="http://schemas.microsoft.com/office/powerpoint/2010/main" val="140983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D4DE3-8592-2540-B96C-0262E273FD8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7E9D192-5F86-F04F-96B9-EA48DB8F8A2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85D7F13-795E-5345-B292-6058F48E6D33}"/>
              </a:ext>
            </a:extLst>
          </p:cNvPr>
          <p:cNvSpPr>
            <a:spLocks noGrp="1"/>
          </p:cNvSpPr>
          <p:nvPr>
            <p:ph type="dt" sz="half" idx="10"/>
          </p:nvPr>
        </p:nvSpPr>
        <p:spPr/>
        <p:txBody>
          <a:bodyPr/>
          <a:lstStyle/>
          <a:p>
            <a:fld id="{6B1576EB-1EA9-CF45-9E51-704F7162A76B}" type="datetimeFigureOut">
              <a:rPr lang="en-US" smtClean="0"/>
              <a:t>12/16/2021</a:t>
            </a:fld>
            <a:endParaRPr lang="en-US"/>
          </a:p>
        </p:txBody>
      </p:sp>
      <p:sp>
        <p:nvSpPr>
          <p:cNvPr id="5" name="Footer Placeholder 4">
            <a:extLst>
              <a:ext uri="{FF2B5EF4-FFF2-40B4-BE49-F238E27FC236}">
                <a16:creationId xmlns:a16="http://schemas.microsoft.com/office/drawing/2014/main" id="{5DC3128F-4DC0-6F48-BA16-C925B8078D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38A828-58EF-224B-8DE7-BFC96805AE6B}"/>
              </a:ext>
            </a:extLst>
          </p:cNvPr>
          <p:cNvSpPr>
            <a:spLocks noGrp="1"/>
          </p:cNvSpPr>
          <p:nvPr>
            <p:ph type="sldNum" sz="quarter" idx="12"/>
          </p:nvPr>
        </p:nvSpPr>
        <p:spPr/>
        <p:txBody>
          <a:bodyPr/>
          <a:lstStyle/>
          <a:p>
            <a:fld id="{B7060854-C15F-5945-B690-513763FC4E7B}" type="slidenum">
              <a:rPr lang="en-US" smtClean="0"/>
              <a:t>‹#›</a:t>
            </a:fld>
            <a:endParaRPr lang="en-US"/>
          </a:p>
        </p:txBody>
      </p:sp>
    </p:spTree>
    <p:extLst>
      <p:ext uri="{BB962C8B-B14F-4D97-AF65-F5344CB8AC3E}">
        <p14:creationId xmlns:p14="http://schemas.microsoft.com/office/powerpoint/2010/main" val="453438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8088E-FAEF-AE42-9774-126C68876A7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A160585-2C94-2B40-A27C-85248E4DD8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07FC99-94A8-344F-9031-4A7A0CA24C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9190769-A68C-7748-BEAA-F0B13FE4B2B3}"/>
              </a:ext>
            </a:extLst>
          </p:cNvPr>
          <p:cNvSpPr>
            <a:spLocks noGrp="1"/>
          </p:cNvSpPr>
          <p:nvPr>
            <p:ph type="dt" sz="half" idx="10"/>
          </p:nvPr>
        </p:nvSpPr>
        <p:spPr/>
        <p:txBody>
          <a:bodyPr/>
          <a:lstStyle/>
          <a:p>
            <a:fld id="{1615E236-1638-E34D-BF38-0CAFFB43C748}" type="datetimeFigureOut">
              <a:rPr lang="en-US" smtClean="0"/>
              <a:t>12/16/2021</a:t>
            </a:fld>
            <a:endParaRPr lang="en-US"/>
          </a:p>
        </p:txBody>
      </p:sp>
      <p:sp>
        <p:nvSpPr>
          <p:cNvPr id="6" name="Footer Placeholder 5">
            <a:extLst>
              <a:ext uri="{FF2B5EF4-FFF2-40B4-BE49-F238E27FC236}">
                <a16:creationId xmlns:a16="http://schemas.microsoft.com/office/drawing/2014/main" id="{EC6CD403-4798-D343-9F01-0ABB179E3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C7447B-34BD-064F-9C06-79BBE0EED8A9}"/>
              </a:ext>
            </a:extLst>
          </p:cNvPr>
          <p:cNvSpPr>
            <a:spLocks noGrp="1"/>
          </p:cNvSpPr>
          <p:nvPr>
            <p:ph type="sldNum" sz="quarter" idx="12"/>
          </p:nvPr>
        </p:nvSpPr>
        <p:spPr/>
        <p:txBody>
          <a:bodyPr/>
          <a:lstStyle/>
          <a:p>
            <a:fld id="{B414B75D-10D5-1249-A645-02289B261FDB}" type="slidenum">
              <a:rPr lang="en-US" smtClean="0"/>
              <a:t>‹#›</a:t>
            </a:fld>
            <a:endParaRPr lang="en-US"/>
          </a:p>
        </p:txBody>
      </p:sp>
    </p:spTree>
    <p:extLst>
      <p:ext uri="{BB962C8B-B14F-4D97-AF65-F5344CB8AC3E}">
        <p14:creationId xmlns:p14="http://schemas.microsoft.com/office/powerpoint/2010/main" val="1196273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B5A7D-8063-B840-8EC9-8249F71391F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C4685C0-494C-9E43-96E0-828CA94F658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B03861-A00A-F044-B035-03BF230988E8}"/>
              </a:ext>
            </a:extLst>
          </p:cNvPr>
          <p:cNvSpPr>
            <a:spLocks noGrp="1"/>
          </p:cNvSpPr>
          <p:nvPr>
            <p:ph type="dt" sz="half" idx="10"/>
          </p:nvPr>
        </p:nvSpPr>
        <p:spPr/>
        <p:txBody>
          <a:bodyPr/>
          <a:lstStyle/>
          <a:p>
            <a:fld id="{1615E236-1638-E34D-BF38-0CAFFB43C748}" type="datetimeFigureOut">
              <a:rPr lang="en-US" smtClean="0"/>
              <a:t>12/16/2021</a:t>
            </a:fld>
            <a:endParaRPr lang="en-US"/>
          </a:p>
        </p:txBody>
      </p:sp>
      <p:sp>
        <p:nvSpPr>
          <p:cNvPr id="5" name="Footer Placeholder 4">
            <a:extLst>
              <a:ext uri="{FF2B5EF4-FFF2-40B4-BE49-F238E27FC236}">
                <a16:creationId xmlns:a16="http://schemas.microsoft.com/office/drawing/2014/main" id="{A995C209-BC4A-F949-888B-A219DCB21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142EC1-F3BD-0E46-8B27-6B052E5B8DE5}"/>
              </a:ext>
            </a:extLst>
          </p:cNvPr>
          <p:cNvSpPr>
            <a:spLocks noGrp="1"/>
          </p:cNvSpPr>
          <p:nvPr>
            <p:ph type="sldNum" sz="quarter" idx="12"/>
          </p:nvPr>
        </p:nvSpPr>
        <p:spPr/>
        <p:txBody>
          <a:bodyPr/>
          <a:lstStyle/>
          <a:p>
            <a:fld id="{B414B75D-10D5-1249-A645-02289B261FDB}" type="slidenum">
              <a:rPr lang="en-US" smtClean="0"/>
              <a:t>‹#›</a:t>
            </a:fld>
            <a:endParaRPr lang="en-US"/>
          </a:p>
        </p:txBody>
      </p:sp>
    </p:spTree>
    <p:extLst>
      <p:ext uri="{BB962C8B-B14F-4D97-AF65-F5344CB8AC3E}">
        <p14:creationId xmlns:p14="http://schemas.microsoft.com/office/powerpoint/2010/main" val="4239661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3DE663-6DB5-6C44-876A-B9B099B6A75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F8551DE-C6E7-C349-BA49-1857FFF12BE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788A733-B8AD-5742-A176-AA9D35535626}"/>
              </a:ext>
            </a:extLst>
          </p:cNvPr>
          <p:cNvSpPr>
            <a:spLocks noGrp="1"/>
          </p:cNvSpPr>
          <p:nvPr>
            <p:ph type="dt" sz="half" idx="10"/>
          </p:nvPr>
        </p:nvSpPr>
        <p:spPr/>
        <p:txBody>
          <a:bodyPr/>
          <a:lstStyle/>
          <a:p>
            <a:fld id="{1615E236-1638-E34D-BF38-0CAFFB43C748}" type="datetimeFigureOut">
              <a:rPr lang="en-US" smtClean="0"/>
              <a:t>12/16/2021</a:t>
            </a:fld>
            <a:endParaRPr lang="en-US"/>
          </a:p>
        </p:txBody>
      </p:sp>
      <p:sp>
        <p:nvSpPr>
          <p:cNvPr id="5" name="Footer Placeholder 4">
            <a:extLst>
              <a:ext uri="{FF2B5EF4-FFF2-40B4-BE49-F238E27FC236}">
                <a16:creationId xmlns:a16="http://schemas.microsoft.com/office/drawing/2014/main" id="{70B00ACB-0B27-5C44-BAC4-680AAE48D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56433-4A87-F843-88FD-34330AAD387A}"/>
              </a:ext>
            </a:extLst>
          </p:cNvPr>
          <p:cNvSpPr>
            <a:spLocks noGrp="1"/>
          </p:cNvSpPr>
          <p:nvPr>
            <p:ph type="sldNum" sz="quarter" idx="12"/>
          </p:nvPr>
        </p:nvSpPr>
        <p:spPr/>
        <p:txBody>
          <a:bodyPr/>
          <a:lstStyle/>
          <a:p>
            <a:fld id="{B414B75D-10D5-1249-A645-02289B261FDB}" type="slidenum">
              <a:rPr lang="en-US" smtClean="0"/>
              <a:t>‹#›</a:t>
            </a:fld>
            <a:endParaRPr lang="en-US"/>
          </a:p>
        </p:txBody>
      </p:sp>
    </p:spTree>
    <p:extLst>
      <p:ext uri="{BB962C8B-B14F-4D97-AF65-F5344CB8AC3E}">
        <p14:creationId xmlns:p14="http://schemas.microsoft.com/office/powerpoint/2010/main" val="646121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2528A-C5D4-4E4A-AF25-999F27A143D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5F9E8E3-2456-AD4D-9D6E-678D91BD26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9A80A53-1DB2-1244-B4E1-E6BFCB38DE85}"/>
              </a:ext>
            </a:extLst>
          </p:cNvPr>
          <p:cNvSpPr>
            <a:spLocks noGrp="1"/>
          </p:cNvSpPr>
          <p:nvPr>
            <p:ph type="dt" sz="half" idx="10"/>
          </p:nvPr>
        </p:nvSpPr>
        <p:spPr/>
        <p:txBody>
          <a:bodyPr/>
          <a:lstStyle/>
          <a:p>
            <a:fld id="{6B1576EB-1EA9-CF45-9E51-704F7162A76B}" type="datetimeFigureOut">
              <a:rPr lang="en-US" smtClean="0"/>
              <a:t>12/16/2021</a:t>
            </a:fld>
            <a:endParaRPr lang="en-US"/>
          </a:p>
        </p:txBody>
      </p:sp>
      <p:sp>
        <p:nvSpPr>
          <p:cNvPr id="5" name="Footer Placeholder 4">
            <a:extLst>
              <a:ext uri="{FF2B5EF4-FFF2-40B4-BE49-F238E27FC236}">
                <a16:creationId xmlns:a16="http://schemas.microsoft.com/office/drawing/2014/main" id="{F1A61E7E-5BC6-7F43-980B-2287350025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16C7FF-7DC1-C04A-B24F-FB8E9B74E18D}"/>
              </a:ext>
            </a:extLst>
          </p:cNvPr>
          <p:cNvSpPr>
            <a:spLocks noGrp="1"/>
          </p:cNvSpPr>
          <p:nvPr>
            <p:ph type="sldNum" sz="quarter" idx="12"/>
          </p:nvPr>
        </p:nvSpPr>
        <p:spPr/>
        <p:txBody>
          <a:bodyPr/>
          <a:lstStyle/>
          <a:p>
            <a:fld id="{B7060854-C15F-5945-B690-513763FC4E7B}" type="slidenum">
              <a:rPr lang="en-US" smtClean="0"/>
              <a:t>‹#›</a:t>
            </a:fld>
            <a:endParaRPr lang="en-US"/>
          </a:p>
        </p:txBody>
      </p:sp>
    </p:spTree>
    <p:extLst>
      <p:ext uri="{BB962C8B-B14F-4D97-AF65-F5344CB8AC3E}">
        <p14:creationId xmlns:p14="http://schemas.microsoft.com/office/powerpoint/2010/main" val="3864500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0F6B6-AD49-F54A-A91A-4B94454E61B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C0136C9-FD70-364B-B99D-410031B14E9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1B36B2D-51C7-8346-B896-CF3D7DC4FB8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46DC539-B803-974F-92C7-35957C96CED1}"/>
              </a:ext>
            </a:extLst>
          </p:cNvPr>
          <p:cNvSpPr>
            <a:spLocks noGrp="1"/>
          </p:cNvSpPr>
          <p:nvPr>
            <p:ph type="dt" sz="half" idx="10"/>
          </p:nvPr>
        </p:nvSpPr>
        <p:spPr/>
        <p:txBody>
          <a:bodyPr/>
          <a:lstStyle/>
          <a:p>
            <a:fld id="{6B1576EB-1EA9-CF45-9E51-704F7162A76B}" type="datetimeFigureOut">
              <a:rPr lang="en-US" smtClean="0"/>
              <a:t>12/16/2021</a:t>
            </a:fld>
            <a:endParaRPr lang="en-US"/>
          </a:p>
        </p:txBody>
      </p:sp>
      <p:sp>
        <p:nvSpPr>
          <p:cNvPr id="6" name="Footer Placeholder 5">
            <a:extLst>
              <a:ext uri="{FF2B5EF4-FFF2-40B4-BE49-F238E27FC236}">
                <a16:creationId xmlns:a16="http://schemas.microsoft.com/office/drawing/2014/main" id="{03A0C43D-D40A-7A41-9B6E-63159CEB17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0976B-95C1-A844-B161-3E5D6FF140FA}"/>
              </a:ext>
            </a:extLst>
          </p:cNvPr>
          <p:cNvSpPr>
            <a:spLocks noGrp="1"/>
          </p:cNvSpPr>
          <p:nvPr>
            <p:ph type="sldNum" sz="quarter" idx="12"/>
          </p:nvPr>
        </p:nvSpPr>
        <p:spPr/>
        <p:txBody>
          <a:bodyPr/>
          <a:lstStyle/>
          <a:p>
            <a:fld id="{B7060854-C15F-5945-B690-513763FC4E7B}" type="slidenum">
              <a:rPr lang="en-US" smtClean="0"/>
              <a:t>‹#›</a:t>
            </a:fld>
            <a:endParaRPr lang="en-US"/>
          </a:p>
        </p:txBody>
      </p:sp>
    </p:spTree>
    <p:extLst>
      <p:ext uri="{BB962C8B-B14F-4D97-AF65-F5344CB8AC3E}">
        <p14:creationId xmlns:p14="http://schemas.microsoft.com/office/powerpoint/2010/main" val="318359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373F-623E-2C49-85CB-0E44779FA8C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3D34EA2-5064-AF4E-AFC4-7001E722C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0388AFA-9D94-A249-BF46-4562A65758C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BA2F1DB-8AA6-164F-B79D-9559846D1E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98C5944-2512-1C45-A7D0-2A5FD0B0EC2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4F915A8-F17F-6A41-8FE9-82034CB64CDA}"/>
              </a:ext>
            </a:extLst>
          </p:cNvPr>
          <p:cNvSpPr>
            <a:spLocks noGrp="1"/>
          </p:cNvSpPr>
          <p:nvPr>
            <p:ph type="dt" sz="half" idx="10"/>
          </p:nvPr>
        </p:nvSpPr>
        <p:spPr/>
        <p:txBody>
          <a:bodyPr/>
          <a:lstStyle/>
          <a:p>
            <a:fld id="{6B1576EB-1EA9-CF45-9E51-704F7162A76B}" type="datetimeFigureOut">
              <a:rPr lang="en-US" smtClean="0"/>
              <a:t>12/16/2021</a:t>
            </a:fld>
            <a:endParaRPr lang="en-US"/>
          </a:p>
        </p:txBody>
      </p:sp>
      <p:sp>
        <p:nvSpPr>
          <p:cNvPr id="8" name="Footer Placeholder 7">
            <a:extLst>
              <a:ext uri="{FF2B5EF4-FFF2-40B4-BE49-F238E27FC236}">
                <a16:creationId xmlns:a16="http://schemas.microsoft.com/office/drawing/2014/main" id="{FB24CAC0-A137-3246-A3A5-5E5AE4E921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54153B-D90F-A145-A775-83D526205AD2}"/>
              </a:ext>
            </a:extLst>
          </p:cNvPr>
          <p:cNvSpPr>
            <a:spLocks noGrp="1"/>
          </p:cNvSpPr>
          <p:nvPr>
            <p:ph type="sldNum" sz="quarter" idx="12"/>
          </p:nvPr>
        </p:nvSpPr>
        <p:spPr/>
        <p:txBody>
          <a:bodyPr/>
          <a:lstStyle/>
          <a:p>
            <a:fld id="{B7060854-C15F-5945-B690-513763FC4E7B}" type="slidenum">
              <a:rPr lang="en-US" smtClean="0"/>
              <a:t>‹#›</a:t>
            </a:fld>
            <a:endParaRPr lang="en-US"/>
          </a:p>
        </p:txBody>
      </p:sp>
    </p:spTree>
    <p:extLst>
      <p:ext uri="{BB962C8B-B14F-4D97-AF65-F5344CB8AC3E}">
        <p14:creationId xmlns:p14="http://schemas.microsoft.com/office/powerpoint/2010/main" val="2166296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C8FC7-16CE-3640-B5D3-8C37F2951F0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D411F9D-1680-6247-A131-F509A8EE6917}"/>
              </a:ext>
            </a:extLst>
          </p:cNvPr>
          <p:cNvSpPr>
            <a:spLocks noGrp="1"/>
          </p:cNvSpPr>
          <p:nvPr>
            <p:ph type="dt" sz="half" idx="10"/>
          </p:nvPr>
        </p:nvSpPr>
        <p:spPr/>
        <p:txBody>
          <a:bodyPr/>
          <a:lstStyle/>
          <a:p>
            <a:fld id="{6B1576EB-1EA9-CF45-9E51-704F7162A76B}" type="datetimeFigureOut">
              <a:rPr lang="en-US" smtClean="0"/>
              <a:t>12/16/2021</a:t>
            </a:fld>
            <a:endParaRPr lang="en-US"/>
          </a:p>
        </p:txBody>
      </p:sp>
      <p:sp>
        <p:nvSpPr>
          <p:cNvPr id="4" name="Footer Placeholder 3">
            <a:extLst>
              <a:ext uri="{FF2B5EF4-FFF2-40B4-BE49-F238E27FC236}">
                <a16:creationId xmlns:a16="http://schemas.microsoft.com/office/drawing/2014/main" id="{97399BD1-A909-3A49-BC3B-DA4B09DFD7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FBD795-3668-B540-834E-FD68C0B77147}"/>
              </a:ext>
            </a:extLst>
          </p:cNvPr>
          <p:cNvSpPr>
            <a:spLocks noGrp="1"/>
          </p:cNvSpPr>
          <p:nvPr>
            <p:ph type="sldNum" sz="quarter" idx="12"/>
          </p:nvPr>
        </p:nvSpPr>
        <p:spPr/>
        <p:txBody>
          <a:bodyPr/>
          <a:lstStyle/>
          <a:p>
            <a:fld id="{B7060854-C15F-5945-B690-513763FC4E7B}" type="slidenum">
              <a:rPr lang="en-US" smtClean="0"/>
              <a:t>‹#›</a:t>
            </a:fld>
            <a:endParaRPr lang="en-US"/>
          </a:p>
        </p:txBody>
      </p:sp>
    </p:spTree>
    <p:extLst>
      <p:ext uri="{BB962C8B-B14F-4D97-AF65-F5344CB8AC3E}">
        <p14:creationId xmlns:p14="http://schemas.microsoft.com/office/powerpoint/2010/main" val="3379644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65A8D8-3F22-DC49-A607-D7646FE4B636}"/>
              </a:ext>
            </a:extLst>
          </p:cNvPr>
          <p:cNvSpPr>
            <a:spLocks noGrp="1"/>
          </p:cNvSpPr>
          <p:nvPr>
            <p:ph type="dt" sz="half" idx="10"/>
          </p:nvPr>
        </p:nvSpPr>
        <p:spPr/>
        <p:txBody>
          <a:bodyPr/>
          <a:lstStyle/>
          <a:p>
            <a:fld id="{6B1576EB-1EA9-CF45-9E51-704F7162A76B}" type="datetimeFigureOut">
              <a:rPr lang="en-US" smtClean="0"/>
              <a:t>12/16/2021</a:t>
            </a:fld>
            <a:endParaRPr lang="en-US"/>
          </a:p>
        </p:txBody>
      </p:sp>
      <p:sp>
        <p:nvSpPr>
          <p:cNvPr id="3" name="Footer Placeholder 2">
            <a:extLst>
              <a:ext uri="{FF2B5EF4-FFF2-40B4-BE49-F238E27FC236}">
                <a16:creationId xmlns:a16="http://schemas.microsoft.com/office/drawing/2014/main" id="{2E1BB861-D3AD-BC43-B397-0401B20F15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7521A4-30D1-3D49-9B3D-8EA9FDBF2A5C}"/>
              </a:ext>
            </a:extLst>
          </p:cNvPr>
          <p:cNvSpPr>
            <a:spLocks noGrp="1"/>
          </p:cNvSpPr>
          <p:nvPr>
            <p:ph type="sldNum" sz="quarter" idx="12"/>
          </p:nvPr>
        </p:nvSpPr>
        <p:spPr/>
        <p:txBody>
          <a:bodyPr/>
          <a:lstStyle/>
          <a:p>
            <a:fld id="{B7060854-C15F-5945-B690-513763FC4E7B}" type="slidenum">
              <a:rPr lang="en-US" smtClean="0"/>
              <a:t>‹#›</a:t>
            </a:fld>
            <a:endParaRPr lang="en-US"/>
          </a:p>
        </p:txBody>
      </p:sp>
    </p:spTree>
    <p:extLst>
      <p:ext uri="{BB962C8B-B14F-4D97-AF65-F5344CB8AC3E}">
        <p14:creationId xmlns:p14="http://schemas.microsoft.com/office/powerpoint/2010/main" val="1147975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11AA2-6626-1B4A-99EB-8CEF5E312DA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FEAFC8B-1CB8-2A44-B7E4-D96DA6C392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473A44D-1EDE-7A4F-8382-871CD83D7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A46712-0DE9-AF4E-A4B0-D56E6A6ECA03}"/>
              </a:ext>
            </a:extLst>
          </p:cNvPr>
          <p:cNvSpPr>
            <a:spLocks noGrp="1"/>
          </p:cNvSpPr>
          <p:nvPr>
            <p:ph type="dt" sz="half" idx="10"/>
          </p:nvPr>
        </p:nvSpPr>
        <p:spPr/>
        <p:txBody>
          <a:bodyPr/>
          <a:lstStyle/>
          <a:p>
            <a:fld id="{6B1576EB-1EA9-CF45-9E51-704F7162A76B}" type="datetimeFigureOut">
              <a:rPr lang="en-US" smtClean="0"/>
              <a:t>12/16/2021</a:t>
            </a:fld>
            <a:endParaRPr lang="en-US"/>
          </a:p>
        </p:txBody>
      </p:sp>
      <p:sp>
        <p:nvSpPr>
          <p:cNvPr id="6" name="Footer Placeholder 5">
            <a:extLst>
              <a:ext uri="{FF2B5EF4-FFF2-40B4-BE49-F238E27FC236}">
                <a16:creationId xmlns:a16="http://schemas.microsoft.com/office/drawing/2014/main" id="{DBDD8721-D46C-DF41-A310-81036C9681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27E385-495F-994B-A13F-9510B61D8AB9}"/>
              </a:ext>
            </a:extLst>
          </p:cNvPr>
          <p:cNvSpPr>
            <a:spLocks noGrp="1"/>
          </p:cNvSpPr>
          <p:nvPr>
            <p:ph type="sldNum" sz="quarter" idx="12"/>
          </p:nvPr>
        </p:nvSpPr>
        <p:spPr/>
        <p:txBody>
          <a:bodyPr/>
          <a:lstStyle/>
          <a:p>
            <a:fld id="{B7060854-C15F-5945-B690-513763FC4E7B}" type="slidenum">
              <a:rPr lang="en-US" smtClean="0"/>
              <a:t>‹#›</a:t>
            </a:fld>
            <a:endParaRPr lang="en-US"/>
          </a:p>
        </p:txBody>
      </p:sp>
    </p:spTree>
    <p:extLst>
      <p:ext uri="{BB962C8B-B14F-4D97-AF65-F5344CB8AC3E}">
        <p14:creationId xmlns:p14="http://schemas.microsoft.com/office/powerpoint/2010/main" val="3384890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9646D-8A86-5A49-AB9B-000A0C0820E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328B2DE-DCCB-044F-A38A-56A067DA29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CAA770-255B-6147-8BC9-45A84E179A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B72B984-2062-E740-A613-2763A036C992}"/>
              </a:ext>
            </a:extLst>
          </p:cNvPr>
          <p:cNvSpPr>
            <a:spLocks noGrp="1"/>
          </p:cNvSpPr>
          <p:nvPr>
            <p:ph type="dt" sz="half" idx="10"/>
          </p:nvPr>
        </p:nvSpPr>
        <p:spPr/>
        <p:txBody>
          <a:bodyPr/>
          <a:lstStyle/>
          <a:p>
            <a:fld id="{6B1576EB-1EA9-CF45-9E51-704F7162A76B}" type="datetimeFigureOut">
              <a:rPr lang="en-US" smtClean="0"/>
              <a:t>12/16/2021</a:t>
            </a:fld>
            <a:endParaRPr lang="en-US"/>
          </a:p>
        </p:txBody>
      </p:sp>
      <p:sp>
        <p:nvSpPr>
          <p:cNvPr id="6" name="Footer Placeholder 5">
            <a:extLst>
              <a:ext uri="{FF2B5EF4-FFF2-40B4-BE49-F238E27FC236}">
                <a16:creationId xmlns:a16="http://schemas.microsoft.com/office/drawing/2014/main" id="{19BCF89B-478C-6D4C-B06D-EE3E249035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FD138-B4C2-6842-A9F9-A5B3A6BD309C}"/>
              </a:ext>
            </a:extLst>
          </p:cNvPr>
          <p:cNvSpPr>
            <a:spLocks noGrp="1"/>
          </p:cNvSpPr>
          <p:nvPr>
            <p:ph type="sldNum" sz="quarter" idx="12"/>
          </p:nvPr>
        </p:nvSpPr>
        <p:spPr/>
        <p:txBody>
          <a:bodyPr/>
          <a:lstStyle/>
          <a:p>
            <a:fld id="{B7060854-C15F-5945-B690-513763FC4E7B}" type="slidenum">
              <a:rPr lang="en-US" smtClean="0"/>
              <a:t>‹#›</a:t>
            </a:fld>
            <a:endParaRPr lang="en-US"/>
          </a:p>
        </p:txBody>
      </p:sp>
    </p:spTree>
    <p:extLst>
      <p:ext uri="{BB962C8B-B14F-4D97-AF65-F5344CB8AC3E}">
        <p14:creationId xmlns:p14="http://schemas.microsoft.com/office/powerpoint/2010/main" val="1988239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B6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3BC106-B2EC-D441-9544-7569DD26B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7C394A-C838-1046-984C-9A3D31C4A8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CE1873-7268-B84F-9726-CF8098429F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576EB-1EA9-CF45-9E51-704F7162A76B}" type="datetimeFigureOut">
              <a:rPr lang="en-US" smtClean="0"/>
              <a:t>12/16/2021</a:t>
            </a:fld>
            <a:endParaRPr lang="en-US"/>
          </a:p>
        </p:txBody>
      </p:sp>
      <p:sp>
        <p:nvSpPr>
          <p:cNvPr id="5" name="Footer Placeholder 4">
            <a:extLst>
              <a:ext uri="{FF2B5EF4-FFF2-40B4-BE49-F238E27FC236}">
                <a16:creationId xmlns:a16="http://schemas.microsoft.com/office/drawing/2014/main" id="{B38DC337-D944-0A46-AB0E-1944D37971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14BDF9-B456-934B-8481-999DAA4F23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60854-C15F-5945-B690-513763FC4E7B}" type="slidenum">
              <a:rPr lang="en-US" smtClean="0"/>
              <a:t>‹#›</a:t>
            </a:fld>
            <a:endParaRPr lang="en-US"/>
          </a:p>
        </p:txBody>
      </p:sp>
    </p:spTree>
    <p:extLst>
      <p:ext uri="{BB962C8B-B14F-4D97-AF65-F5344CB8AC3E}">
        <p14:creationId xmlns:p14="http://schemas.microsoft.com/office/powerpoint/2010/main" val="1660952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DFE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5C9F37-14DE-1A44-8EAE-122B8808B2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54B9880-6DAB-BF45-A786-564DDAF34D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5C1C51-39E8-954A-AB31-052082130A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15E236-1638-E34D-BF38-0CAFFB43C748}" type="datetimeFigureOut">
              <a:rPr lang="en-US" smtClean="0"/>
              <a:t>12/16/2021</a:t>
            </a:fld>
            <a:endParaRPr lang="en-US"/>
          </a:p>
        </p:txBody>
      </p:sp>
      <p:sp>
        <p:nvSpPr>
          <p:cNvPr id="5" name="Footer Placeholder 4">
            <a:extLst>
              <a:ext uri="{FF2B5EF4-FFF2-40B4-BE49-F238E27FC236}">
                <a16:creationId xmlns:a16="http://schemas.microsoft.com/office/drawing/2014/main" id="{8CECB284-0F68-0F4E-9D36-A7161B1648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CF2C30-8226-2043-98A1-2F22F34C9F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4B75D-10D5-1249-A645-02289B261FDB}" type="slidenum">
              <a:rPr lang="en-US" smtClean="0"/>
              <a:t>‹#›</a:t>
            </a:fld>
            <a:endParaRPr lang="en-US"/>
          </a:p>
        </p:txBody>
      </p:sp>
    </p:spTree>
    <p:extLst>
      <p:ext uri="{BB962C8B-B14F-4D97-AF65-F5344CB8AC3E}">
        <p14:creationId xmlns:p14="http://schemas.microsoft.com/office/powerpoint/2010/main" val="1366296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killsworkshop.or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www.gov.uk/government/publications/functional-skills-subject-content-english" TargetMode="External"/><Relationship Id="rId5" Type="http://schemas.openxmlformats.org/officeDocument/2006/relationships/hyperlink" Target="https://www.skillsworkshop.org/resources/english_squid_game_and_onscreen_violence"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bloomberg.com/news/articles/2021-07-30/north-korea-s-economy-contracted-most-in-two-decades-in-2020"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4.tiff"/><Relationship Id="rId4" Type="http://schemas.openxmlformats.org/officeDocument/2006/relationships/hyperlink" Target="https://www.hrw.org/world-report/2021/country-chapters/north-kore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tiff"/><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tif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hyperlink" Target="https://eu.usatoday.com/story/tech/news/2018/10/01/violent-video-games-tie-physical-aggression-confirmed-study/1486188002/" TargetMode="Externa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2.tiff"/></Relationships>
</file>

<file path=ppt/slides/_rels/slide9.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99000"/>
          </a:schemeClr>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269385" y="242826"/>
            <a:ext cx="10061276" cy="1641392"/>
          </a:xfrm>
          <a:prstGeom prst="rect">
            <a:avLst/>
          </a:prstGeom>
          <a:noFill/>
          <a:ln>
            <a:noFill/>
          </a:ln>
        </p:spPr>
        <p:txBody>
          <a:bodyPr spcFirstLastPara="1" wrap="square" lIns="121900" tIns="60933" rIns="121900" bIns="60933" anchor="t" anchorCtr="0">
            <a:noAutofit/>
          </a:bodyPr>
          <a:lstStyle/>
          <a:p>
            <a:pPr algn="l">
              <a:buClr>
                <a:schemeClr val="dk2"/>
              </a:buClr>
              <a:buSzPts val="3000"/>
            </a:pPr>
            <a:r>
              <a:rPr lang="en-GB" sz="4000" dirty="0">
                <a:latin typeface="Century Gothic"/>
                <a:ea typeface="Century Gothic"/>
                <a:cs typeface="Century Gothic"/>
                <a:sym typeface="Century Gothic"/>
              </a:rPr>
              <a:t>L1-2 Functional Skills English</a:t>
            </a:r>
            <a:br>
              <a:rPr lang="en-GB" sz="4000" b="1" dirty="0">
                <a:latin typeface="Century Gothic"/>
                <a:ea typeface="Century Gothic"/>
                <a:cs typeface="Century Gothic"/>
                <a:sym typeface="Century Gothic"/>
              </a:rPr>
            </a:br>
            <a:r>
              <a:rPr lang="en-GB" sz="4000" b="1" dirty="0">
                <a:latin typeface="Century Gothic"/>
                <a:ea typeface="Century Gothic"/>
                <a:cs typeface="Century Gothic"/>
                <a:sym typeface="Century Gothic"/>
              </a:rPr>
              <a:t>Squid Game and on-screen violence</a:t>
            </a:r>
            <a:r>
              <a:rPr lang="en-GB" sz="3200" b="1" dirty="0">
                <a:latin typeface="Century Gothic"/>
                <a:ea typeface="Century Gothic"/>
                <a:cs typeface="Century Gothic"/>
                <a:sym typeface="Century Gothic"/>
              </a:rPr>
              <a:t>  </a:t>
            </a:r>
            <a:r>
              <a:rPr lang="en-GB" sz="2400" dirty="0">
                <a:latin typeface="Century Gothic"/>
                <a:ea typeface="Century Gothic"/>
                <a:cs typeface="Century Gothic"/>
                <a:sym typeface="Century Gothic"/>
              </a:rPr>
              <a:t>  </a:t>
            </a:r>
            <a:r>
              <a:rPr lang="en-GB" sz="2800" dirty="0">
                <a:latin typeface="Century Gothic"/>
                <a:ea typeface="Century Gothic"/>
                <a:cs typeface="Century Gothic"/>
                <a:sym typeface="Century Gothic"/>
              </a:rPr>
              <a:t>Reading, research &amp; discussion skills</a:t>
            </a:r>
            <a:endParaRPr dirty="0"/>
          </a:p>
        </p:txBody>
      </p:sp>
      <p:pic>
        <p:nvPicPr>
          <p:cNvPr id="62" name="Google Shape;62;p14" descr="Description: swlogo">
            <a:hlinkClick r:id="rId3"/>
          </p:cNvPr>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9987753" y="209232"/>
            <a:ext cx="1623401" cy="1060940"/>
          </a:xfrm>
          <a:prstGeom prst="rect">
            <a:avLst/>
          </a:prstGeom>
          <a:noFill/>
          <a:ln>
            <a:noFill/>
          </a:ln>
        </p:spPr>
      </p:pic>
      <p:sp>
        <p:nvSpPr>
          <p:cNvPr id="64" name="Google Shape;64;p14"/>
          <p:cNvSpPr/>
          <p:nvPr/>
        </p:nvSpPr>
        <p:spPr>
          <a:xfrm>
            <a:off x="366752" y="1793078"/>
            <a:ext cx="11199963" cy="1994304"/>
          </a:xfrm>
          <a:custGeom>
            <a:avLst/>
            <a:gdLst/>
            <a:ahLst/>
            <a:cxnLst/>
            <a:rect l="l" t="t" r="r" b="b"/>
            <a:pathLst>
              <a:path w="8434289" h="1254825" extrusionOk="0">
                <a:moveTo>
                  <a:pt x="0" y="209142"/>
                </a:moveTo>
                <a:cubicBezTo>
                  <a:pt x="0" y="93636"/>
                  <a:pt x="93636" y="0"/>
                  <a:pt x="209142" y="0"/>
                </a:cubicBezTo>
                <a:lnTo>
                  <a:pt x="8225147" y="0"/>
                </a:lnTo>
                <a:cubicBezTo>
                  <a:pt x="8340653" y="0"/>
                  <a:pt x="8434289" y="93636"/>
                  <a:pt x="8434289" y="209142"/>
                </a:cubicBezTo>
                <a:lnTo>
                  <a:pt x="8434289" y="1045683"/>
                </a:lnTo>
                <a:cubicBezTo>
                  <a:pt x="8434289" y="1161189"/>
                  <a:pt x="8340653" y="1254825"/>
                  <a:pt x="8225147" y="1254825"/>
                </a:cubicBezTo>
                <a:lnTo>
                  <a:pt x="209142" y="1254825"/>
                </a:lnTo>
                <a:cubicBezTo>
                  <a:pt x="93636" y="1254825"/>
                  <a:pt x="0" y="1161189"/>
                  <a:pt x="0" y="1045683"/>
                </a:cubicBezTo>
                <a:lnTo>
                  <a:pt x="0" y="209142"/>
                </a:lnTo>
                <a:close/>
              </a:path>
            </a:pathLst>
          </a:custGeom>
          <a:solidFill>
            <a:srgbClr val="FF8AD8"/>
          </a:solidFill>
          <a:ln>
            <a:noFill/>
          </a:ln>
        </p:spPr>
        <p:txBody>
          <a:bodyPr spcFirstLastPara="1" wrap="square" lIns="198400" tIns="198400" rIns="198400" bIns="1984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200"/>
              <a:buFontTx/>
              <a:buNone/>
              <a:tabLst/>
              <a:defRPr/>
            </a:pPr>
            <a:r>
              <a:rPr kumimoji="0" lang="en-GB" sz="18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December 2021. Kindly contributed by Stephanie Gilford, Birmingham Adult Education Service.</a:t>
            </a:r>
            <a:endParaRPr kumimoji="0" lang="en-GB" sz="20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Pts val="1200"/>
              <a:buFontTx/>
              <a:buNone/>
              <a:tabLst/>
              <a:defRPr/>
            </a:pPr>
            <a:r>
              <a:rPr kumimoji="0" lang="en-GB" sz="18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Search for Stephanie on </a:t>
            </a:r>
            <a:r>
              <a:rPr kumimoji="0" lang="en-GB" sz="1800" b="0" i="0" u="sng" strike="noStrike" kern="0" cap="none" spc="0" normalizeH="0" baseline="0" noProof="0" dirty="0">
                <a:ln>
                  <a:noFill/>
                </a:ln>
                <a:solidFill>
                  <a:srgbClr val="DB4437"/>
                </a:solidFill>
                <a:effectLst/>
                <a:uLnTx/>
                <a:uFillTx/>
                <a:latin typeface="Century Gothic"/>
                <a:ea typeface="Century Gothic"/>
                <a:cs typeface="Century Gothic"/>
                <a:sym typeface="Century Gothic"/>
                <a:hlinkClick r:id="rId3"/>
              </a:rPr>
              <a:t>www.skillsworkshop.org</a:t>
            </a:r>
            <a:r>
              <a:rPr kumimoji="0" lang="en-GB" sz="18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 </a:t>
            </a:r>
          </a:p>
          <a:p>
            <a:pPr marL="0" marR="0" lvl="0" indent="0" algn="l" defTabSz="1219170" rtl="0" eaLnBrk="1" fontAlgn="auto" latinLnBrk="0" hangingPunct="1">
              <a:lnSpc>
                <a:spcPct val="100000"/>
              </a:lnSpc>
              <a:spcBef>
                <a:spcPts val="0"/>
              </a:spcBef>
              <a:spcAft>
                <a:spcPts val="0"/>
              </a:spcAft>
              <a:buClr>
                <a:srgbClr val="000000"/>
              </a:buClr>
              <a:buSzPts val="1200"/>
              <a:buFontTx/>
              <a:buNone/>
              <a:tabLst/>
              <a:defRPr/>
            </a:pPr>
            <a:r>
              <a:rPr kumimoji="0" lang="en-GB" sz="18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Please refer to the download page for this resource on skillsworkshop for detailed curriculum links and related resources.</a:t>
            </a:r>
          </a:p>
          <a:p>
            <a:pPr marL="0" marR="0" lvl="0" indent="0" algn="l" defTabSz="1219170" rtl="0" eaLnBrk="1" fontAlgn="auto" latinLnBrk="0" hangingPunct="1">
              <a:lnSpc>
                <a:spcPct val="100000"/>
              </a:lnSpc>
              <a:spcBef>
                <a:spcPts val="0"/>
              </a:spcBef>
              <a:spcAft>
                <a:spcPts val="0"/>
              </a:spcAft>
              <a:buClr>
                <a:srgbClr val="000000"/>
              </a:buClr>
              <a:buSzPts val="1200"/>
              <a:buFontTx/>
              <a:buNone/>
              <a:tabLst/>
              <a:defRPr/>
            </a:pPr>
            <a:r>
              <a:rPr kumimoji="0" lang="en-GB" sz="18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hlinkClick r:id="rId5"/>
              </a:rPr>
              <a:t>https://www.skillsworkshop.org/resources/english_squid_game_and_onscreen_violence</a:t>
            </a:r>
            <a:endParaRPr lang="en-GB" kern="0" dirty="0">
              <a:solidFill>
                <a:srgbClr val="000000"/>
              </a:solidFill>
              <a:latin typeface="Century Gothic"/>
              <a:ea typeface="Century Gothic"/>
              <a:cs typeface="Century Gothic"/>
              <a:sym typeface="Century Gothic"/>
            </a:endParaRPr>
          </a:p>
          <a:p>
            <a:pPr marL="0" marR="0" lvl="0" indent="0" algn="l" defTabSz="1219170" rtl="0" eaLnBrk="1" fontAlgn="auto" latinLnBrk="0" hangingPunct="1">
              <a:lnSpc>
                <a:spcPct val="100000"/>
              </a:lnSpc>
              <a:spcBef>
                <a:spcPts val="0"/>
              </a:spcBef>
              <a:spcAft>
                <a:spcPts val="0"/>
              </a:spcAft>
              <a:buClr>
                <a:srgbClr val="000000"/>
              </a:buClr>
              <a:buSzPts val="1200"/>
              <a:buFontTx/>
              <a:buNone/>
              <a:tabLst/>
              <a:defRPr/>
            </a:pPr>
            <a:r>
              <a:rPr kumimoji="0" lang="en-GB" sz="14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For full use of hyperlinks, videos and other features, this presentation should be run in full screen mode. </a:t>
            </a:r>
          </a:p>
        </p:txBody>
      </p:sp>
      <p:graphicFrame>
        <p:nvGraphicFramePr>
          <p:cNvPr id="3" name="Table 3">
            <a:extLst>
              <a:ext uri="{FF2B5EF4-FFF2-40B4-BE49-F238E27FC236}">
                <a16:creationId xmlns:a16="http://schemas.microsoft.com/office/drawing/2014/main" id="{726C5D44-B1EF-4EEE-87B3-40B2EB94AF3D}"/>
              </a:ext>
            </a:extLst>
          </p:cNvPr>
          <p:cNvGraphicFramePr>
            <a:graphicFrameLocks noGrp="1"/>
          </p:cNvGraphicFramePr>
          <p:nvPr>
            <p:extLst>
              <p:ext uri="{D42A27DB-BD31-4B8C-83A1-F6EECF244321}">
                <p14:modId xmlns:p14="http://schemas.microsoft.com/office/powerpoint/2010/main" val="4094294462"/>
              </p:ext>
            </p:extLst>
          </p:nvPr>
        </p:nvGraphicFramePr>
        <p:xfrm>
          <a:off x="366752" y="4311332"/>
          <a:ext cx="11102596" cy="2392553"/>
        </p:xfrm>
        <a:graphic>
          <a:graphicData uri="http://schemas.openxmlformats.org/drawingml/2006/table">
            <a:tbl>
              <a:tblPr firstRow="1" bandRow="1">
                <a:tableStyleId>{2D5ABB26-0587-4C30-8999-92F81FD0307C}</a:tableStyleId>
              </a:tblPr>
              <a:tblGrid>
                <a:gridCol w="3789607">
                  <a:extLst>
                    <a:ext uri="{9D8B030D-6E8A-4147-A177-3AD203B41FA5}">
                      <a16:colId xmlns:a16="http://schemas.microsoft.com/office/drawing/2014/main" val="2511946906"/>
                    </a:ext>
                  </a:extLst>
                </a:gridCol>
                <a:gridCol w="7312989">
                  <a:extLst>
                    <a:ext uri="{9D8B030D-6E8A-4147-A177-3AD203B41FA5}">
                      <a16:colId xmlns:a16="http://schemas.microsoft.com/office/drawing/2014/main" val="2496599719"/>
                    </a:ext>
                  </a:extLst>
                </a:gridCol>
              </a:tblGrid>
              <a:tr h="2205556">
                <a:tc>
                  <a:txBody>
                    <a:bodyPr/>
                    <a:lstStyle/>
                    <a:p>
                      <a:pPr marL="0" marR="0" lvl="0" indent="0" algn="l" defTabSz="1219170" rtl="0" eaLnBrk="1" fontAlgn="auto" latinLnBrk="0" hangingPunct="1">
                        <a:lnSpc>
                          <a:spcPct val="115000"/>
                        </a:lnSpc>
                        <a:spcBef>
                          <a:spcPts val="0"/>
                        </a:spcBef>
                        <a:spcAft>
                          <a:spcPts val="0"/>
                        </a:spcAft>
                        <a:buClr>
                          <a:srgbClr val="00FDC8"/>
                        </a:buClr>
                        <a:buSzPts val="1400"/>
                        <a:buFontTx/>
                        <a:buNone/>
                        <a:tabLst/>
                        <a:defRPr/>
                      </a:pPr>
                      <a:r>
                        <a:rPr lang="en-GB" sz="1200" b="1" kern="0" dirty="0">
                          <a:solidFill>
                            <a:srgbClr val="000000"/>
                          </a:solidFill>
                          <a:latin typeface="Calibri" panose="020F0502020204030204" pitchFamily="34" charset="0"/>
                          <a:ea typeface="+mn-ea"/>
                          <a:cs typeface="Calibri" panose="020F0502020204030204" pitchFamily="34" charset="0"/>
                          <a:sym typeface="Arial"/>
                        </a:rPr>
                        <a:t>Speaking, listening and communication: </a:t>
                      </a:r>
                    </a:p>
                    <a:p>
                      <a:pPr defTabSz="1219170">
                        <a:lnSpc>
                          <a:spcPct val="115000"/>
                        </a:lnSpc>
                        <a:buClr>
                          <a:srgbClr val="00FDC8"/>
                        </a:buClr>
                        <a:buSzPts val="1400"/>
                      </a:pPr>
                      <a:r>
                        <a:rPr lang="en-GB" sz="1200" b="0" kern="0" dirty="0">
                          <a:solidFill>
                            <a:srgbClr val="000000"/>
                          </a:solidFill>
                          <a:latin typeface="Calibri" panose="020F0502020204030204" pitchFamily="34" charset="0"/>
                          <a:cs typeface="Calibri" panose="020F0502020204030204" pitchFamily="34" charset="0"/>
                          <a:sym typeface="Arial"/>
                        </a:rPr>
                        <a:t>L1.4 Communicate information, opinions &amp; ideas clearly &amp; accurately on a range of topics</a:t>
                      </a:r>
                    </a:p>
                    <a:p>
                      <a:pPr defTabSz="1219170">
                        <a:lnSpc>
                          <a:spcPct val="115000"/>
                        </a:lnSpc>
                        <a:buClr>
                          <a:srgbClr val="00FDC8"/>
                        </a:buClr>
                        <a:buSzPts val="1400"/>
                      </a:pPr>
                      <a:r>
                        <a:rPr lang="en-GB" sz="1200" b="0" kern="0" dirty="0">
                          <a:solidFill>
                            <a:srgbClr val="000000"/>
                          </a:solidFill>
                          <a:latin typeface="Calibri" panose="020F0502020204030204" pitchFamily="34" charset="0"/>
                          <a:cs typeface="Calibri" panose="020F0502020204030204" pitchFamily="34" charset="0"/>
                          <a:sym typeface="Arial"/>
                        </a:rPr>
                        <a:t>L1.5 Express opinions and arguments and support them with evidence</a:t>
                      </a:r>
                    </a:p>
                    <a:p>
                      <a:pPr defTabSz="1219170">
                        <a:lnSpc>
                          <a:spcPct val="115000"/>
                        </a:lnSpc>
                        <a:buClr>
                          <a:srgbClr val="00FDC8"/>
                        </a:buClr>
                        <a:buSzPts val="1400"/>
                      </a:pPr>
                      <a:r>
                        <a:rPr lang="en-GB" sz="1200" kern="0" dirty="0">
                          <a:solidFill>
                            <a:srgbClr val="000000"/>
                          </a:solidFill>
                          <a:latin typeface="Calibri" panose="020F0502020204030204" pitchFamily="34" charset="0"/>
                          <a:cs typeface="Calibri" panose="020F0502020204030204" pitchFamily="34" charset="0"/>
                          <a:sym typeface="Arial"/>
                        </a:rPr>
                        <a:t>L2.5 Communicate information, ideas and opinions clearly and effectively, providing further detail and development if required</a:t>
                      </a:r>
                    </a:p>
                    <a:p>
                      <a:pPr defTabSz="1219170">
                        <a:lnSpc>
                          <a:spcPct val="115000"/>
                        </a:lnSpc>
                        <a:buClr>
                          <a:srgbClr val="00FDC8"/>
                        </a:buClr>
                        <a:buSzPts val="1400"/>
                      </a:pPr>
                      <a:r>
                        <a:rPr lang="en-GB" sz="1200" kern="0" dirty="0">
                          <a:solidFill>
                            <a:srgbClr val="000000"/>
                          </a:solidFill>
                          <a:latin typeface="Calibri" panose="020F0502020204030204" pitchFamily="34" charset="0"/>
                          <a:cs typeface="Calibri" panose="020F0502020204030204" pitchFamily="34" charset="0"/>
                          <a:sym typeface="Arial"/>
                        </a:rPr>
                        <a:t>L2.6 Express opinions and arguments and support them with relevant and persuasive evidence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219170" rtl="0" eaLnBrk="1" fontAlgn="auto" latinLnBrk="0" hangingPunct="1">
                        <a:lnSpc>
                          <a:spcPct val="115000"/>
                        </a:lnSpc>
                        <a:spcBef>
                          <a:spcPts val="0"/>
                        </a:spcBef>
                        <a:spcAft>
                          <a:spcPts val="0"/>
                        </a:spcAft>
                        <a:buClr>
                          <a:srgbClr val="00FDC8"/>
                        </a:buClr>
                        <a:buSzPts val="1400"/>
                        <a:buFontTx/>
                        <a:buNone/>
                        <a:tabLst/>
                        <a:defRPr/>
                      </a:pPr>
                      <a:r>
                        <a:rPr lang="en-GB" sz="1200" b="1" kern="0" dirty="0">
                          <a:solidFill>
                            <a:srgbClr val="000000"/>
                          </a:solidFill>
                          <a:latin typeface="Calibri" panose="020F0502020204030204" pitchFamily="34" charset="0"/>
                          <a:cs typeface="Calibri" panose="020F0502020204030204" pitchFamily="34" charset="0"/>
                          <a:sym typeface="Arial"/>
                        </a:rPr>
                        <a:t>Reading: </a:t>
                      </a:r>
                    </a:p>
                    <a:p>
                      <a:pPr defTabSz="1219170">
                        <a:lnSpc>
                          <a:spcPct val="115000"/>
                        </a:lnSpc>
                        <a:buClr>
                          <a:srgbClr val="00FDC8"/>
                        </a:buClr>
                        <a:buSzPts val="1400"/>
                      </a:pPr>
                      <a:r>
                        <a:rPr lang="en-GB" sz="1200" b="0" kern="0" dirty="0">
                          <a:solidFill>
                            <a:srgbClr val="000000"/>
                          </a:solidFill>
                          <a:latin typeface="Calibri" panose="020F0502020204030204" pitchFamily="34" charset="0"/>
                          <a:cs typeface="Calibri" panose="020F0502020204030204" pitchFamily="34" charset="0"/>
                          <a:sym typeface="Arial"/>
                        </a:rPr>
                        <a:t>L1.11 Identify meanings in texts and distinguish between fact and opinion</a:t>
                      </a:r>
                    </a:p>
                    <a:p>
                      <a:pPr defTabSz="1219170">
                        <a:lnSpc>
                          <a:spcPct val="115000"/>
                        </a:lnSpc>
                        <a:buClr>
                          <a:srgbClr val="00FDC8"/>
                        </a:buClr>
                        <a:buSzPts val="1400"/>
                      </a:pPr>
                      <a:r>
                        <a:rPr lang="en-GB" sz="1200" b="0" kern="0" dirty="0">
                          <a:solidFill>
                            <a:srgbClr val="000000"/>
                          </a:solidFill>
                          <a:latin typeface="Calibri" panose="020F0502020204030204" pitchFamily="34" charset="0"/>
                          <a:cs typeface="Calibri" panose="020F0502020204030204" pitchFamily="34" charset="0"/>
                          <a:sym typeface="Arial"/>
                        </a:rPr>
                        <a:t>L1.12 Recognise that language and other textual features can be varied to suit different audiences and purposes</a:t>
                      </a:r>
                    </a:p>
                    <a:p>
                      <a:pPr defTabSz="1219170">
                        <a:lnSpc>
                          <a:spcPct val="115000"/>
                        </a:lnSpc>
                        <a:buClr>
                          <a:srgbClr val="00FDC8"/>
                        </a:buClr>
                        <a:buSzPts val="1400"/>
                      </a:pPr>
                      <a:r>
                        <a:rPr lang="en-GB" sz="1200" b="0" kern="0" dirty="0">
                          <a:solidFill>
                            <a:srgbClr val="000000"/>
                          </a:solidFill>
                          <a:latin typeface="Calibri" panose="020F0502020204030204" pitchFamily="34" charset="0"/>
                          <a:cs typeface="Calibri" panose="020F0502020204030204" pitchFamily="34" charset="0"/>
                          <a:sym typeface="Arial"/>
                        </a:rPr>
                        <a:t>L1.13 Use reference materials and appropriate strategies (e.g. using knowledge of different word types) for a range of purposes, including to find the meaning of words</a:t>
                      </a:r>
                      <a:endParaRPr lang="en-GB" sz="1200" b="0" kern="0" dirty="0">
                        <a:solidFill>
                          <a:srgbClr val="000000"/>
                        </a:solidFill>
                        <a:latin typeface="Calibri" panose="020F0502020204030204" pitchFamily="34" charset="0"/>
                        <a:cs typeface="Calibri" panose="020F0502020204030204" pitchFamily="34" charset="0"/>
                        <a:sym typeface="Wingdings 2" panose="05020102010507070707" pitchFamily="18" charset="2"/>
                      </a:endParaRPr>
                    </a:p>
                    <a:p>
                      <a:pPr marL="0" marR="0" lvl="0" indent="0" algn="l" defTabSz="1219170" rtl="0" eaLnBrk="1" fontAlgn="auto" latinLnBrk="0" hangingPunct="1">
                        <a:lnSpc>
                          <a:spcPct val="115000"/>
                        </a:lnSpc>
                        <a:spcBef>
                          <a:spcPts val="0"/>
                        </a:spcBef>
                        <a:spcAft>
                          <a:spcPts val="0"/>
                        </a:spcAft>
                        <a:buClr>
                          <a:srgbClr val="00FDC8"/>
                        </a:buClr>
                        <a:buSzPts val="1400"/>
                        <a:buFontTx/>
                        <a:buNone/>
                        <a:tabLst/>
                        <a:defRPr/>
                      </a:pPr>
                      <a:r>
                        <a:rPr lang="en-GB" sz="1200" b="0" kern="0" dirty="0">
                          <a:solidFill>
                            <a:srgbClr val="000000"/>
                          </a:solidFill>
                          <a:latin typeface="Calibri" panose="020F0502020204030204" pitchFamily="34" charset="0"/>
                          <a:ea typeface="+mn-ea"/>
                          <a:cs typeface="Calibri" panose="020F0502020204030204" pitchFamily="34" charset="0"/>
                        </a:rPr>
                        <a:t>L1.15 Infer from images meanings not explicit in the accompanying text</a:t>
                      </a:r>
                      <a:endParaRPr lang="en-GB" sz="1200" b="0" kern="0" dirty="0">
                        <a:solidFill>
                          <a:srgbClr val="000000"/>
                        </a:solidFill>
                        <a:latin typeface="Calibri" panose="020F0502020204030204" pitchFamily="34" charset="0"/>
                        <a:ea typeface="+mn-ea"/>
                        <a:cs typeface="Calibri" panose="020F0502020204030204" pitchFamily="34" charset="0"/>
                        <a:sym typeface="Arial"/>
                      </a:endParaRPr>
                    </a:p>
                    <a:p>
                      <a:pPr marL="0" marR="0" lvl="0" indent="0" algn="l" defTabSz="1219170" rtl="0" eaLnBrk="1" fontAlgn="auto" latinLnBrk="0" hangingPunct="1">
                        <a:lnSpc>
                          <a:spcPct val="115000"/>
                        </a:lnSpc>
                        <a:spcBef>
                          <a:spcPts val="0"/>
                        </a:spcBef>
                        <a:spcAft>
                          <a:spcPts val="0"/>
                        </a:spcAft>
                        <a:buClr>
                          <a:srgbClr val="00FDC8"/>
                        </a:buClr>
                        <a:buSzPts val="1400"/>
                        <a:buFontTx/>
                        <a:buNone/>
                        <a:tabLst/>
                        <a:defRPr/>
                      </a:pPr>
                      <a:r>
                        <a:rPr lang="en-GB" sz="1200" b="0" kern="0" dirty="0">
                          <a:solidFill>
                            <a:srgbClr val="000000"/>
                          </a:solidFill>
                          <a:latin typeface="Calibri" panose="020F0502020204030204" pitchFamily="34" charset="0"/>
                          <a:cs typeface="Calibri" panose="020F0502020204030204" pitchFamily="34" charset="0"/>
                          <a:sym typeface="Arial"/>
                        </a:rPr>
                        <a:t>L1.17 Read and understand a range of specialist words in context</a:t>
                      </a:r>
                    </a:p>
                    <a:p>
                      <a:pPr marL="0" marR="0" lvl="0" indent="0" algn="l" defTabSz="1219170" rtl="0" eaLnBrk="1" fontAlgn="auto" latinLnBrk="0" hangingPunct="1">
                        <a:lnSpc>
                          <a:spcPct val="115000"/>
                        </a:lnSpc>
                        <a:spcBef>
                          <a:spcPts val="0"/>
                        </a:spcBef>
                        <a:spcAft>
                          <a:spcPts val="0"/>
                        </a:spcAft>
                        <a:buClr>
                          <a:srgbClr val="00FDC8"/>
                        </a:buClr>
                        <a:buSzPts val="1400"/>
                        <a:buFontTx/>
                        <a:buNone/>
                        <a:tabLst/>
                        <a:defRPr/>
                      </a:pPr>
                      <a:r>
                        <a:rPr lang="en-GB" sz="1200" b="0" kern="0" dirty="0">
                          <a:solidFill>
                            <a:srgbClr val="000000"/>
                          </a:solidFill>
                          <a:latin typeface="Calibri" panose="020F0502020204030204" pitchFamily="34" charset="0"/>
                          <a:cs typeface="Calibri" panose="020F0502020204030204" pitchFamily="34" charset="0"/>
                          <a:sym typeface="Arial"/>
                        </a:rPr>
                        <a:t>L1.18 Use knowledge of punctuation to aid understanding of straightforward texts.</a:t>
                      </a:r>
                      <a:r>
                        <a:rPr lang="en-GB" sz="1200" b="0" kern="0" dirty="0">
                          <a:solidFill>
                            <a:srgbClr val="000000"/>
                          </a:solidFill>
                          <a:latin typeface="Calibri" panose="020F0502020204030204" pitchFamily="34" charset="0"/>
                          <a:cs typeface="Calibri" panose="020F0502020204030204" pitchFamily="34" charset="0"/>
                          <a:sym typeface="Wingdings 2" panose="05020102010507070707" pitchFamily="18" charset="2"/>
                        </a:rPr>
                        <a:t> </a:t>
                      </a:r>
                    </a:p>
                    <a:p>
                      <a:pPr marL="0" marR="0" lvl="0" indent="0" algn="l" defTabSz="1219170" rtl="0" eaLnBrk="1" fontAlgn="auto" latinLnBrk="0" hangingPunct="1">
                        <a:lnSpc>
                          <a:spcPct val="115000"/>
                        </a:lnSpc>
                        <a:spcBef>
                          <a:spcPts val="0"/>
                        </a:spcBef>
                        <a:spcAft>
                          <a:spcPts val="0"/>
                        </a:spcAft>
                        <a:buClr>
                          <a:srgbClr val="00FDC8"/>
                        </a:buClr>
                        <a:buSzPts val="1400"/>
                        <a:buFontTx/>
                        <a:buNone/>
                        <a:tabLst/>
                        <a:defRPr/>
                      </a:pPr>
                      <a:r>
                        <a:rPr lang="en-GB" sz="1200" b="0" kern="0" dirty="0">
                          <a:solidFill>
                            <a:srgbClr val="000000"/>
                          </a:solidFill>
                          <a:latin typeface="Calibri" panose="020F0502020204030204" pitchFamily="34" charset="0"/>
                          <a:cs typeface="Calibri" panose="020F0502020204030204" pitchFamily="34" charset="0"/>
                          <a:sym typeface="Arial"/>
                        </a:rPr>
                        <a:t>L2.14 Understand the relationship between textual features and devices, and how they can be used to shape meaning for different audiences and purposes</a:t>
                      </a:r>
                    </a:p>
                    <a:p>
                      <a:pPr defTabSz="1219170">
                        <a:lnSpc>
                          <a:spcPct val="115000"/>
                        </a:lnSpc>
                        <a:buClr>
                          <a:srgbClr val="00FDC8"/>
                        </a:buClr>
                        <a:buSzPts val="1400"/>
                      </a:pPr>
                      <a:endParaRPr lang="en-GB" sz="1200" b="0" kern="0" dirty="0">
                        <a:solidFill>
                          <a:srgbClr val="000000"/>
                        </a:solidFill>
                        <a:latin typeface="Calibri" panose="020F0502020204030204" pitchFamily="34" charset="0"/>
                        <a:cs typeface="Calibri" panose="020F0502020204030204" pitchFamily="34" charset="0"/>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5005993"/>
                  </a:ext>
                </a:extLst>
              </a:tr>
            </a:tbl>
          </a:graphicData>
        </a:graphic>
      </p:graphicFrame>
      <p:sp>
        <p:nvSpPr>
          <p:cNvPr id="9" name="TextBox 8">
            <a:extLst>
              <a:ext uri="{FF2B5EF4-FFF2-40B4-BE49-F238E27FC236}">
                <a16:creationId xmlns:a16="http://schemas.microsoft.com/office/drawing/2014/main" id="{EE3148DB-4863-4BE2-A187-DD0E34715FAA}"/>
              </a:ext>
            </a:extLst>
          </p:cNvPr>
          <p:cNvSpPr txBox="1"/>
          <p:nvPr/>
        </p:nvSpPr>
        <p:spPr>
          <a:xfrm>
            <a:off x="296324" y="3970994"/>
            <a:ext cx="100343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Covers many Reformed Functional Skills English content descriptors, including:</a:t>
            </a:r>
          </a:p>
        </p:txBody>
      </p:sp>
      <p:sp>
        <p:nvSpPr>
          <p:cNvPr id="8" name="TextBox 7">
            <a:extLst>
              <a:ext uri="{FF2B5EF4-FFF2-40B4-BE49-F238E27FC236}">
                <a16:creationId xmlns:a16="http://schemas.microsoft.com/office/drawing/2014/main" id="{B21A4A32-CB6C-4364-BEA1-68D3A62DE97D}"/>
              </a:ext>
            </a:extLst>
          </p:cNvPr>
          <p:cNvSpPr txBox="1"/>
          <p:nvPr/>
        </p:nvSpPr>
        <p:spPr>
          <a:xfrm>
            <a:off x="657728" y="6516887"/>
            <a:ext cx="1219199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Subject content [reformed] functional skills: English (DfE, Feb 2018):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https://www.gov.uk/government/publications/functional-skills-subject-content-english</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4D15F3-B43A-6D4B-A0BC-3094EF766059}"/>
              </a:ext>
            </a:extLst>
          </p:cNvPr>
          <p:cNvSpPr txBox="1"/>
          <p:nvPr/>
        </p:nvSpPr>
        <p:spPr>
          <a:xfrm>
            <a:off x="259252" y="197346"/>
            <a:ext cx="5590563" cy="6463308"/>
          </a:xfrm>
          <a:prstGeom prst="rect">
            <a:avLst/>
          </a:prstGeom>
          <a:solidFill>
            <a:schemeClr val="bg1"/>
          </a:solidFill>
        </p:spPr>
        <p:txBody>
          <a:bodyPr wrap="square">
            <a:spAutoFit/>
          </a:bodyPr>
          <a:lstStyle/>
          <a:p>
            <a:pPr algn="l"/>
            <a:r>
              <a:rPr lang="en-GB" b="0" i="0" dirty="0">
                <a:solidFill>
                  <a:srgbClr val="000000"/>
                </a:solidFill>
                <a:effectLst/>
              </a:rPr>
              <a:t>"It is the current South Korean society where the number of losers in fierce competitions, such as employment, real estate and stocks, increases dramatically," the North Korean </a:t>
            </a:r>
            <a:r>
              <a:rPr lang="en-GB" b="1" i="0" dirty="0">
                <a:solidFill>
                  <a:srgbClr val="FF0000"/>
                </a:solidFill>
                <a:effectLst/>
              </a:rPr>
              <a:t>propaganda</a:t>
            </a:r>
            <a:r>
              <a:rPr lang="en-GB" b="0" i="0" dirty="0">
                <a:solidFill>
                  <a:srgbClr val="000000"/>
                </a:solidFill>
                <a:effectLst/>
              </a:rPr>
              <a:t> reads. It adds that Squid Game shows "the reality of living in a world where people are judged only by money.”</a:t>
            </a:r>
          </a:p>
          <a:p>
            <a:pPr algn="l"/>
            <a:endParaRPr lang="en-GB" b="0" i="0" dirty="0">
              <a:solidFill>
                <a:srgbClr val="000000"/>
              </a:solidFill>
              <a:effectLst/>
            </a:endParaRPr>
          </a:p>
          <a:p>
            <a:pPr algn="l"/>
            <a:r>
              <a:rPr lang="en-GB" b="0" i="0" dirty="0">
                <a:solidFill>
                  <a:srgbClr val="000000"/>
                </a:solidFill>
                <a:effectLst/>
              </a:rPr>
              <a:t>North and South Korea have been engaged in a </a:t>
            </a:r>
            <a:r>
              <a:rPr lang="en-GB" b="1" i="0" dirty="0">
                <a:solidFill>
                  <a:srgbClr val="00B050"/>
                </a:solidFill>
                <a:effectLst/>
              </a:rPr>
              <a:t>civil war </a:t>
            </a:r>
            <a:r>
              <a:rPr lang="en-GB" b="0" i="0" dirty="0">
                <a:solidFill>
                  <a:srgbClr val="000000"/>
                </a:solidFill>
                <a:effectLst/>
              </a:rPr>
              <a:t>since 1950, though </a:t>
            </a:r>
            <a:r>
              <a:rPr lang="en-GB" b="1" i="0" dirty="0">
                <a:solidFill>
                  <a:srgbClr val="00B0F0"/>
                </a:solidFill>
                <a:effectLst/>
              </a:rPr>
              <a:t>overt</a:t>
            </a:r>
            <a:r>
              <a:rPr lang="en-GB" b="0" i="0" dirty="0">
                <a:solidFill>
                  <a:srgbClr val="000000"/>
                </a:solidFill>
                <a:effectLst/>
              </a:rPr>
              <a:t> military action between the two Koreas ceased in 1953. After 30 years of turmoil and military rule, South Korea became a democracy in 1986 and today has the world's 12th biggest economy. Meanwhile, North Korea has been ruled by three generations of the Kim family. Its GDP is estimated to be just </a:t>
            </a:r>
            <a:r>
              <a:rPr lang="en-GB" b="0" i="0" u="none" strike="noStrike" dirty="0">
                <a:solidFill>
                  <a:srgbClr val="000000"/>
                </a:solidFill>
                <a:effectLst/>
              </a:rPr>
              <a:t>over $27</a:t>
            </a:r>
            <a:r>
              <a:rPr lang="en-GB" b="0" i="0" u="none" strike="noStrike" dirty="0">
                <a:solidFill>
                  <a:srgbClr val="000000"/>
                </a:solidFill>
                <a:effectLst/>
                <a:hlinkClick r:id="rId3"/>
              </a:rPr>
              <a:t> </a:t>
            </a:r>
            <a:r>
              <a:rPr lang="en-GB" b="0" i="0" u="none" strike="noStrike" dirty="0">
                <a:solidFill>
                  <a:srgbClr val="000000"/>
                </a:solidFill>
                <a:effectLst/>
              </a:rPr>
              <a:t>billion</a:t>
            </a:r>
            <a:r>
              <a:rPr lang="en-GB" b="0" i="0" dirty="0">
                <a:solidFill>
                  <a:srgbClr val="000000"/>
                </a:solidFill>
                <a:effectLst/>
              </a:rPr>
              <a:t>, as compared with </a:t>
            </a:r>
            <a:r>
              <a:rPr lang="en-GB" b="0" i="0" u="none" strike="noStrike" dirty="0">
                <a:solidFill>
                  <a:srgbClr val="000000"/>
                </a:solidFill>
                <a:effectLst/>
              </a:rPr>
              <a:t>South Korea's $1.5 trillion</a:t>
            </a:r>
            <a:r>
              <a:rPr lang="en-GB" b="0" i="0" dirty="0">
                <a:solidFill>
                  <a:srgbClr val="000000"/>
                </a:solidFill>
                <a:effectLst/>
              </a:rPr>
              <a:t>.</a:t>
            </a:r>
          </a:p>
          <a:p>
            <a:pPr algn="l"/>
            <a:endParaRPr lang="en-GB" b="0" i="0" dirty="0">
              <a:solidFill>
                <a:srgbClr val="000000"/>
              </a:solidFill>
              <a:effectLst/>
            </a:endParaRPr>
          </a:p>
          <a:p>
            <a:pPr algn="l"/>
            <a:r>
              <a:rPr lang="en-GB" b="0" i="0" dirty="0">
                <a:solidFill>
                  <a:srgbClr val="000000"/>
                </a:solidFill>
                <a:effectLst/>
              </a:rPr>
              <a:t>"Under the rule of Kim Jong Un, the third leader of the nearly 75-year Kim </a:t>
            </a:r>
            <a:r>
              <a:rPr lang="en-GB" b="1" i="0" dirty="0">
                <a:solidFill>
                  <a:srgbClr val="FF9300"/>
                </a:solidFill>
                <a:effectLst/>
              </a:rPr>
              <a:t>dynasty</a:t>
            </a:r>
            <a:r>
              <a:rPr lang="en-GB" b="0" i="0" dirty="0">
                <a:solidFill>
                  <a:srgbClr val="000000"/>
                </a:solidFill>
                <a:effectLst/>
              </a:rPr>
              <a:t>, the totalitarian government deepened </a:t>
            </a:r>
            <a:r>
              <a:rPr lang="en-GB" b="1" i="0" dirty="0">
                <a:solidFill>
                  <a:srgbClr val="7030A0"/>
                </a:solidFill>
                <a:effectLst/>
              </a:rPr>
              <a:t>repression</a:t>
            </a:r>
            <a:r>
              <a:rPr lang="en-GB" b="0" i="0" dirty="0">
                <a:solidFill>
                  <a:srgbClr val="000000"/>
                </a:solidFill>
                <a:effectLst/>
              </a:rPr>
              <a:t> and maintained fearful </a:t>
            </a:r>
            <a:r>
              <a:rPr lang="en-GB" b="1" i="0" dirty="0">
                <a:solidFill>
                  <a:srgbClr val="FF3797"/>
                </a:solidFill>
                <a:effectLst/>
              </a:rPr>
              <a:t>obedience</a:t>
            </a:r>
            <a:r>
              <a:rPr lang="en-GB" b="0" i="0" dirty="0">
                <a:solidFill>
                  <a:srgbClr val="000000"/>
                </a:solidFill>
                <a:effectLst/>
              </a:rPr>
              <a:t> using threats of execution, imprisonment, enforced disappearance, and forced </a:t>
            </a:r>
            <a:r>
              <a:rPr lang="en-GB" b="0" i="0" dirty="0" err="1">
                <a:solidFill>
                  <a:srgbClr val="000000"/>
                </a:solidFill>
                <a:effectLst/>
              </a:rPr>
              <a:t>labor</a:t>
            </a:r>
            <a:r>
              <a:rPr lang="en-GB" b="0" i="0" dirty="0">
                <a:solidFill>
                  <a:srgbClr val="000000"/>
                </a:solidFill>
                <a:effectLst/>
              </a:rPr>
              <a:t>," Human Rights Watch </a:t>
            </a:r>
            <a:r>
              <a:rPr lang="en-GB" b="0" i="0" u="none" strike="noStrike" dirty="0">
                <a:solidFill>
                  <a:srgbClr val="000000"/>
                </a:solidFill>
                <a:effectLst/>
              </a:rPr>
              <a:t>wrote</a:t>
            </a:r>
            <a:r>
              <a:rPr lang="en-GB" b="0" i="0" u="none" strike="noStrike" dirty="0">
                <a:solidFill>
                  <a:srgbClr val="000000"/>
                </a:solidFill>
                <a:effectLst/>
                <a:hlinkClick r:id="rId4"/>
              </a:rPr>
              <a:t> </a:t>
            </a:r>
            <a:r>
              <a:rPr lang="en-GB" b="0" i="0" u="none" strike="noStrike" dirty="0">
                <a:solidFill>
                  <a:srgbClr val="000000"/>
                </a:solidFill>
                <a:effectLst/>
              </a:rPr>
              <a:t>in</a:t>
            </a:r>
            <a:r>
              <a:rPr lang="en-GB" b="0" i="0" u="none" strike="noStrike" dirty="0">
                <a:solidFill>
                  <a:srgbClr val="000000"/>
                </a:solidFill>
                <a:effectLst/>
                <a:hlinkClick r:id="rId4"/>
              </a:rPr>
              <a:t> </a:t>
            </a:r>
            <a:r>
              <a:rPr lang="en-GB" b="0" i="0" u="none" strike="noStrike" dirty="0">
                <a:solidFill>
                  <a:srgbClr val="000000"/>
                </a:solidFill>
                <a:effectLst/>
              </a:rPr>
              <a:t>a</a:t>
            </a:r>
            <a:r>
              <a:rPr lang="en-GB" b="0" i="0" u="none" strike="noStrike" dirty="0">
                <a:solidFill>
                  <a:srgbClr val="000000"/>
                </a:solidFill>
                <a:effectLst/>
                <a:hlinkClick r:id="rId4"/>
              </a:rPr>
              <a:t> </a:t>
            </a:r>
            <a:r>
              <a:rPr lang="en-GB" b="0" i="0" u="none" strike="noStrike" dirty="0">
                <a:solidFill>
                  <a:srgbClr val="000000"/>
                </a:solidFill>
                <a:effectLst/>
              </a:rPr>
              <a:t>2020</a:t>
            </a:r>
            <a:r>
              <a:rPr lang="en-GB" b="0" i="0" u="none" strike="noStrike" dirty="0">
                <a:solidFill>
                  <a:srgbClr val="000000"/>
                </a:solidFill>
                <a:effectLst/>
                <a:hlinkClick r:id="rId4"/>
              </a:rPr>
              <a:t> </a:t>
            </a:r>
            <a:r>
              <a:rPr lang="en-GB" b="0" i="0" u="none" strike="noStrike" dirty="0">
                <a:solidFill>
                  <a:srgbClr val="000000"/>
                </a:solidFill>
                <a:effectLst/>
              </a:rPr>
              <a:t>report</a:t>
            </a:r>
            <a:r>
              <a:rPr lang="en-GB" b="0" i="0" dirty="0">
                <a:solidFill>
                  <a:srgbClr val="000000"/>
                </a:solidFill>
                <a:effectLst/>
              </a:rPr>
              <a:t>.</a:t>
            </a:r>
          </a:p>
        </p:txBody>
      </p:sp>
      <p:pic>
        <p:nvPicPr>
          <p:cNvPr id="4" name="Picture 3">
            <a:extLst>
              <a:ext uri="{FF2B5EF4-FFF2-40B4-BE49-F238E27FC236}">
                <a16:creationId xmlns:a16="http://schemas.microsoft.com/office/drawing/2014/main" id="{C99EECF5-0346-3F4F-A086-1F3EDA7496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08807" y="168772"/>
            <a:ext cx="3723941" cy="4766644"/>
          </a:xfrm>
          <a:prstGeom prst="rect">
            <a:avLst/>
          </a:prstGeom>
        </p:spPr>
      </p:pic>
      <p:sp>
        <p:nvSpPr>
          <p:cNvPr id="5" name="TextBox 4">
            <a:extLst>
              <a:ext uri="{FF2B5EF4-FFF2-40B4-BE49-F238E27FC236}">
                <a16:creationId xmlns:a16="http://schemas.microsoft.com/office/drawing/2014/main" id="{0DF223B3-4621-DF4B-ACC2-44E12086C54B}"/>
              </a:ext>
            </a:extLst>
          </p:cNvPr>
          <p:cNvSpPr txBox="1"/>
          <p:nvPr/>
        </p:nvSpPr>
        <p:spPr>
          <a:xfrm>
            <a:off x="6096000" y="197346"/>
            <a:ext cx="1934308" cy="1754326"/>
          </a:xfrm>
          <a:prstGeom prst="rect">
            <a:avLst/>
          </a:prstGeom>
          <a:solidFill>
            <a:schemeClr val="bg1"/>
          </a:solidFill>
          <a:ln w="57150">
            <a:solidFill>
              <a:srgbClr val="B176AB"/>
            </a:solidFill>
          </a:ln>
        </p:spPr>
        <p:txBody>
          <a:bodyPr wrap="square" rtlCol="0">
            <a:spAutoFit/>
          </a:bodyPr>
          <a:lstStyle/>
          <a:p>
            <a:r>
              <a:rPr lang="en-US" dirty="0"/>
              <a:t>What is a democracy?</a:t>
            </a:r>
          </a:p>
          <a:p>
            <a:r>
              <a:rPr lang="en-US" dirty="0"/>
              <a:t>What is a totalitarian government? How do the two differ?</a:t>
            </a:r>
          </a:p>
        </p:txBody>
      </p:sp>
      <p:graphicFrame>
        <p:nvGraphicFramePr>
          <p:cNvPr id="7" name="Table 5">
            <a:extLst>
              <a:ext uri="{FF2B5EF4-FFF2-40B4-BE49-F238E27FC236}">
                <a16:creationId xmlns:a16="http://schemas.microsoft.com/office/drawing/2014/main" id="{4CC2F19C-E884-A748-8F69-3DAD18ECBBD0}"/>
              </a:ext>
            </a:extLst>
          </p:cNvPr>
          <p:cNvGraphicFramePr>
            <a:graphicFrameLocks noGrp="1"/>
          </p:cNvGraphicFramePr>
          <p:nvPr>
            <p:extLst>
              <p:ext uri="{D42A27DB-BD31-4B8C-83A1-F6EECF244321}">
                <p14:modId xmlns:p14="http://schemas.microsoft.com/office/powerpoint/2010/main" val="1989183996"/>
              </p:ext>
            </p:extLst>
          </p:nvPr>
        </p:nvGraphicFramePr>
        <p:xfrm>
          <a:off x="6028314" y="3420048"/>
          <a:ext cx="3664465" cy="3240606"/>
        </p:xfrm>
        <a:graphic>
          <a:graphicData uri="http://schemas.openxmlformats.org/drawingml/2006/table">
            <a:tbl>
              <a:tblPr firstRow="1" bandRow="1">
                <a:tableStyleId>{5940675A-B579-460E-94D1-54222C63F5DA}</a:tableStyleId>
              </a:tblPr>
              <a:tblGrid>
                <a:gridCol w="1558274">
                  <a:extLst>
                    <a:ext uri="{9D8B030D-6E8A-4147-A177-3AD203B41FA5}">
                      <a16:colId xmlns:a16="http://schemas.microsoft.com/office/drawing/2014/main" val="3804456243"/>
                    </a:ext>
                  </a:extLst>
                </a:gridCol>
                <a:gridCol w="2106191">
                  <a:extLst>
                    <a:ext uri="{9D8B030D-6E8A-4147-A177-3AD203B41FA5}">
                      <a16:colId xmlns:a16="http://schemas.microsoft.com/office/drawing/2014/main" val="165856241"/>
                    </a:ext>
                  </a:extLst>
                </a:gridCol>
              </a:tblGrid>
              <a:tr h="332142">
                <a:tc gridSpan="2">
                  <a:txBody>
                    <a:bodyPr/>
                    <a:lstStyle/>
                    <a:p>
                      <a:pPr algn="l"/>
                      <a:r>
                        <a:rPr lang="en-US" sz="2000" b="1" dirty="0">
                          <a:solidFill>
                            <a:schemeClr val="bg1"/>
                          </a:solidFill>
                        </a:rPr>
                        <a:t>Key Vocabulary</a:t>
                      </a:r>
                    </a:p>
                  </a:txBody>
                  <a:tcPr>
                    <a:solidFill>
                      <a:srgbClr val="92D050"/>
                    </a:solidFill>
                  </a:tcPr>
                </a:tc>
                <a:tc hMerge="1">
                  <a:txBody>
                    <a:bodyPr/>
                    <a:lstStyle/>
                    <a:p>
                      <a:pPr algn="ctr"/>
                      <a:r>
                        <a:rPr lang="en-US" sz="1600" dirty="0"/>
                        <a:t>Definition</a:t>
                      </a:r>
                    </a:p>
                  </a:txBody>
                  <a:tcPr>
                    <a:solidFill>
                      <a:srgbClr val="A9DFFE"/>
                    </a:solidFill>
                  </a:tcPr>
                </a:tc>
                <a:extLst>
                  <a:ext uri="{0D108BD9-81ED-4DB2-BD59-A6C34878D82A}">
                    <a16:rowId xmlns:a16="http://schemas.microsoft.com/office/drawing/2014/main" val="2454834053"/>
                  </a:ext>
                </a:extLst>
              </a:tr>
              <a:tr h="474061">
                <a:tc>
                  <a:txBody>
                    <a:bodyPr/>
                    <a:lstStyle/>
                    <a:p>
                      <a:r>
                        <a:rPr lang="en-US" sz="1600" b="1" dirty="0">
                          <a:solidFill>
                            <a:srgbClr val="FF0000"/>
                          </a:solidFill>
                        </a:rPr>
                        <a:t>Propaganda</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977092047"/>
                  </a:ext>
                </a:extLst>
              </a:tr>
              <a:tr h="474061">
                <a:tc>
                  <a:txBody>
                    <a:bodyPr/>
                    <a:lstStyle/>
                    <a:p>
                      <a:r>
                        <a:rPr lang="en-US" sz="1600" b="1" dirty="0">
                          <a:solidFill>
                            <a:srgbClr val="00B050"/>
                          </a:solidFill>
                        </a:rPr>
                        <a:t>Civil War</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870030829"/>
                  </a:ext>
                </a:extLst>
              </a:tr>
              <a:tr h="474061">
                <a:tc>
                  <a:txBody>
                    <a:bodyPr/>
                    <a:lstStyle/>
                    <a:p>
                      <a:r>
                        <a:rPr lang="en-US" sz="1600" b="1" dirty="0">
                          <a:solidFill>
                            <a:srgbClr val="00B0F0"/>
                          </a:solidFill>
                        </a:rPr>
                        <a:t>Overt</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3603473321"/>
                  </a:ext>
                </a:extLst>
              </a:tr>
              <a:tr h="474061">
                <a:tc>
                  <a:txBody>
                    <a:bodyPr/>
                    <a:lstStyle/>
                    <a:p>
                      <a:r>
                        <a:rPr lang="en-US" sz="1600" b="1" dirty="0">
                          <a:solidFill>
                            <a:srgbClr val="FF9300"/>
                          </a:solidFill>
                        </a:rPr>
                        <a:t>Dynasty</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2763765500"/>
                  </a:ext>
                </a:extLst>
              </a:tr>
              <a:tr h="474061">
                <a:tc>
                  <a:txBody>
                    <a:bodyPr/>
                    <a:lstStyle/>
                    <a:p>
                      <a:r>
                        <a:rPr lang="en-US" sz="1600" b="1" dirty="0">
                          <a:solidFill>
                            <a:srgbClr val="7030A0"/>
                          </a:solidFill>
                        </a:rPr>
                        <a:t>Repression</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177209350"/>
                  </a:ext>
                </a:extLst>
              </a:tr>
              <a:tr h="474061">
                <a:tc>
                  <a:txBody>
                    <a:bodyPr/>
                    <a:lstStyle/>
                    <a:p>
                      <a:r>
                        <a:rPr lang="en-US" sz="1600" b="1" dirty="0">
                          <a:solidFill>
                            <a:srgbClr val="FF3797"/>
                          </a:solidFill>
                        </a:rPr>
                        <a:t>Obedience</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602538914"/>
                  </a:ext>
                </a:extLst>
              </a:tr>
            </a:tbl>
          </a:graphicData>
        </a:graphic>
      </p:graphicFrame>
      <p:sp>
        <p:nvSpPr>
          <p:cNvPr id="9" name="TextBox 8">
            <a:extLst>
              <a:ext uri="{FF2B5EF4-FFF2-40B4-BE49-F238E27FC236}">
                <a16:creationId xmlns:a16="http://schemas.microsoft.com/office/drawing/2014/main" id="{73385FA7-5234-3D4E-B8A3-A0FCF856DB25}"/>
              </a:ext>
            </a:extLst>
          </p:cNvPr>
          <p:cNvSpPr txBox="1"/>
          <p:nvPr/>
        </p:nvSpPr>
        <p:spPr>
          <a:xfrm>
            <a:off x="6096000" y="2085695"/>
            <a:ext cx="2676222" cy="1200329"/>
          </a:xfrm>
          <a:prstGeom prst="rect">
            <a:avLst/>
          </a:prstGeom>
          <a:solidFill>
            <a:schemeClr val="bg1"/>
          </a:solidFill>
          <a:ln w="57150">
            <a:solidFill>
              <a:srgbClr val="FF3797"/>
            </a:solidFill>
          </a:ln>
        </p:spPr>
        <p:txBody>
          <a:bodyPr wrap="square" rtlCol="0">
            <a:spAutoFit/>
          </a:bodyPr>
          <a:lstStyle/>
          <a:p>
            <a:r>
              <a:rPr lang="en-US" dirty="0"/>
              <a:t>Can you identify any language features in this paragraph and highlight examples?</a:t>
            </a:r>
          </a:p>
        </p:txBody>
      </p:sp>
      <p:sp>
        <p:nvSpPr>
          <p:cNvPr id="10" name="TextBox 9">
            <a:extLst>
              <a:ext uri="{FF2B5EF4-FFF2-40B4-BE49-F238E27FC236}">
                <a16:creationId xmlns:a16="http://schemas.microsoft.com/office/drawing/2014/main" id="{B27B4CBF-CE94-3748-AE56-F9996E8AC935}"/>
              </a:ext>
            </a:extLst>
          </p:cNvPr>
          <p:cNvSpPr txBox="1"/>
          <p:nvPr/>
        </p:nvSpPr>
        <p:spPr>
          <a:xfrm>
            <a:off x="9256526" y="5059371"/>
            <a:ext cx="2676222" cy="1477328"/>
          </a:xfrm>
          <a:prstGeom prst="rect">
            <a:avLst/>
          </a:prstGeom>
          <a:solidFill>
            <a:schemeClr val="bg1"/>
          </a:solidFill>
          <a:ln w="57150">
            <a:solidFill>
              <a:srgbClr val="FF3797"/>
            </a:solidFill>
          </a:ln>
        </p:spPr>
        <p:txBody>
          <a:bodyPr wrap="square" rtlCol="0">
            <a:spAutoFit/>
          </a:bodyPr>
          <a:lstStyle/>
          <a:p>
            <a:r>
              <a:rPr lang="en-US" dirty="0"/>
              <a:t>How else could we run countries? Are there better systems than capitalism? Do some research and find out!</a:t>
            </a:r>
          </a:p>
        </p:txBody>
      </p:sp>
      <p:sp>
        <p:nvSpPr>
          <p:cNvPr id="11" name="TextBox 10">
            <a:extLst>
              <a:ext uri="{FF2B5EF4-FFF2-40B4-BE49-F238E27FC236}">
                <a16:creationId xmlns:a16="http://schemas.microsoft.com/office/drawing/2014/main" id="{0E9E1761-EC04-7442-88E4-B34510ADAEA4}"/>
              </a:ext>
            </a:extLst>
          </p:cNvPr>
          <p:cNvSpPr txBox="1"/>
          <p:nvPr/>
        </p:nvSpPr>
        <p:spPr>
          <a:xfrm>
            <a:off x="9151019" y="317082"/>
            <a:ext cx="2676222" cy="923330"/>
          </a:xfrm>
          <a:prstGeom prst="rect">
            <a:avLst/>
          </a:prstGeom>
          <a:solidFill>
            <a:schemeClr val="bg1"/>
          </a:solidFill>
          <a:ln w="57150">
            <a:solidFill>
              <a:srgbClr val="E2ACE6"/>
            </a:solidFill>
          </a:ln>
        </p:spPr>
        <p:txBody>
          <a:bodyPr wrap="square" rtlCol="0">
            <a:spAutoFit/>
          </a:bodyPr>
          <a:lstStyle/>
          <a:p>
            <a:r>
              <a:rPr lang="en-US" dirty="0"/>
              <a:t>Are these discussions around governmental systems important? </a:t>
            </a:r>
          </a:p>
        </p:txBody>
      </p:sp>
    </p:spTree>
    <p:extLst>
      <p:ext uri="{BB962C8B-B14F-4D97-AF65-F5344CB8AC3E}">
        <p14:creationId xmlns:p14="http://schemas.microsoft.com/office/powerpoint/2010/main" val="832721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92C938-EAED-B84E-91FA-FC37F11E06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988" y="661016"/>
            <a:ext cx="3146842" cy="1652092"/>
          </a:xfrm>
          <a:prstGeom prst="rect">
            <a:avLst/>
          </a:prstGeom>
        </p:spPr>
      </p:pic>
      <p:sp>
        <p:nvSpPr>
          <p:cNvPr id="5" name="TextBox 4">
            <a:extLst>
              <a:ext uri="{FF2B5EF4-FFF2-40B4-BE49-F238E27FC236}">
                <a16:creationId xmlns:a16="http://schemas.microsoft.com/office/drawing/2014/main" id="{FB84AC30-E570-084B-BA09-FCE04FAC234B}"/>
              </a:ext>
            </a:extLst>
          </p:cNvPr>
          <p:cNvSpPr txBox="1"/>
          <p:nvPr/>
        </p:nvSpPr>
        <p:spPr>
          <a:xfrm>
            <a:off x="245292" y="132616"/>
            <a:ext cx="3157538" cy="400110"/>
          </a:xfrm>
          <a:prstGeom prst="rect">
            <a:avLst/>
          </a:prstGeom>
          <a:solidFill>
            <a:srgbClr val="FF3797"/>
          </a:solidFill>
        </p:spPr>
        <p:txBody>
          <a:bodyPr wrap="square" rtlCol="0">
            <a:spAutoFit/>
          </a:bodyPr>
          <a:lstStyle/>
          <a:p>
            <a:pPr algn="ctr"/>
            <a:r>
              <a:rPr lang="en-US" sz="2000" dirty="0">
                <a:solidFill>
                  <a:schemeClr val="bg1"/>
                </a:solidFill>
              </a:rPr>
              <a:t>Squid Game</a:t>
            </a:r>
          </a:p>
        </p:txBody>
      </p:sp>
      <p:graphicFrame>
        <p:nvGraphicFramePr>
          <p:cNvPr id="6" name="Table 6">
            <a:extLst>
              <a:ext uri="{FF2B5EF4-FFF2-40B4-BE49-F238E27FC236}">
                <a16:creationId xmlns:a16="http://schemas.microsoft.com/office/drawing/2014/main" id="{1505AE30-7CCD-8B49-892C-E07CC8BEF77B}"/>
              </a:ext>
            </a:extLst>
          </p:cNvPr>
          <p:cNvGraphicFramePr>
            <a:graphicFrameLocks noGrp="1"/>
          </p:cNvGraphicFramePr>
          <p:nvPr>
            <p:extLst>
              <p:ext uri="{D42A27DB-BD31-4B8C-83A1-F6EECF244321}">
                <p14:modId xmlns:p14="http://schemas.microsoft.com/office/powerpoint/2010/main" val="4257400935"/>
              </p:ext>
            </p:extLst>
          </p:nvPr>
        </p:nvGraphicFramePr>
        <p:xfrm>
          <a:off x="7963360" y="197265"/>
          <a:ext cx="3983348" cy="2108200"/>
        </p:xfrm>
        <a:graphic>
          <a:graphicData uri="http://schemas.openxmlformats.org/drawingml/2006/table">
            <a:tbl>
              <a:tblPr firstRow="1" bandRow="1">
                <a:tableStyleId>{5C22544A-7EE6-4342-B048-85BDC9FD1C3A}</a:tableStyleId>
              </a:tblPr>
              <a:tblGrid>
                <a:gridCol w="3983348">
                  <a:extLst>
                    <a:ext uri="{9D8B030D-6E8A-4147-A177-3AD203B41FA5}">
                      <a16:colId xmlns:a16="http://schemas.microsoft.com/office/drawing/2014/main" val="3655434771"/>
                    </a:ext>
                  </a:extLst>
                </a:gridCol>
              </a:tblGrid>
              <a:tr h="370840">
                <a:tc>
                  <a:txBody>
                    <a:bodyPr/>
                    <a:lstStyle/>
                    <a:p>
                      <a:r>
                        <a:rPr lang="en-US" dirty="0"/>
                        <a:t>A rising star…</a:t>
                      </a:r>
                    </a:p>
                  </a:txBody>
                  <a:tcPr>
                    <a:solidFill>
                      <a:srgbClr val="84C095"/>
                    </a:solidFill>
                  </a:tcPr>
                </a:tc>
                <a:extLst>
                  <a:ext uri="{0D108BD9-81ED-4DB2-BD59-A6C34878D82A}">
                    <a16:rowId xmlns:a16="http://schemas.microsoft.com/office/drawing/2014/main" val="2472038150"/>
                  </a:ext>
                </a:extLst>
              </a:tr>
              <a:tr h="370840">
                <a:tc>
                  <a:txBody>
                    <a:bodyPr/>
                    <a:lstStyle/>
                    <a:p>
                      <a:r>
                        <a:rPr lang="en-GB" sz="1800" b="0" i="0" kern="1200" dirty="0">
                          <a:solidFill>
                            <a:schemeClr val="dk1"/>
                          </a:solidFill>
                          <a:effectLst/>
                          <a:latin typeface="+mn-lt"/>
                          <a:ea typeface="+mn-ea"/>
                          <a:cs typeface="+mn-cs"/>
                        </a:rPr>
                        <a:t>The Korean thriller, which tells the story of </a:t>
                      </a:r>
                      <a:r>
                        <a:rPr lang="en-GB" sz="1800" b="1" i="0" kern="1200" dirty="0">
                          <a:solidFill>
                            <a:srgbClr val="FF0000"/>
                          </a:solidFill>
                          <a:effectLst/>
                          <a:latin typeface="+mn-lt"/>
                          <a:ea typeface="+mn-ea"/>
                          <a:cs typeface="+mn-cs"/>
                        </a:rPr>
                        <a:t>debt-ridden</a:t>
                      </a:r>
                      <a:r>
                        <a:rPr lang="en-GB" sz="1800" b="0" i="0" kern="1200" dirty="0">
                          <a:solidFill>
                            <a:schemeClr val="dk1"/>
                          </a:solidFill>
                          <a:effectLst/>
                          <a:latin typeface="+mn-lt"/>
                          <a:ea typeface="+mn-ea"/>
                          <a:cs typeface="+mn-cs"/>
                        </a:rPr>
                        <a:t> people competing for a huge cash prize in a deadly series of children's games, </a:t>
                      </a:r>
                      <a:r>
                        <a:rPr lang="en-GB" sz="1800" b="1" i="0" kern="1200" dirty="0">
                          <a:solidFill>
                            <a:schemeClr val="dk1"/>
                          </a:solidFill>
                          <a:effectLst/>
                          <a:latin typeface="+mn-lt"/>
                          <a:ea typeface="+mn-ea"/>
                          <a:cs typeface="+mn-cs"/>
                        </a:rPr>
                        <a:t>has become Netflix's biggest ever series launch</a:t>
                      </a:r>
                      <a:r>
                        <a:rPr lang="en-GB" sz="1800" b="0" i="0" kern="1200" dirty="0">
                          <a:solidFill>
                            <a:schemeClr val="dk1"/>
                          </a:solidFill>
                          <a:effectLst/>
                          <a:latin typeface="+mn-lt"/>
                          <a:ea typeface="+mn-ea"/>
                          <a:cs typeface="+mn-cs"/>
                        </a:rPr>
                        <a:t> - streamed by 111 million users in its first 28 days.</a:t>
                      </a:r>
                      <a:endParaRPr lang="en-US" dirty="0"/>
                    </a:p>
                  </a:txBody>
                  <a:tcPr>
                    <a:solidFill>
                      <a:schemeClr val="bg1"/>
                    </a:solidFill>
                  </a:tcPr>
                </a:tc>
                <a:extLst>
                  <a:ext uri="{0D108BD9-81ED-4DB2-BD59-A6C34878D82A}">
                    <a16:rowId xmlns:a16="http://schemas.microsoft.com/office/drawing/2014/main" val="1589352746"/>
                  </a:ext>
                </a:extLst>
              </a:tr>
            </a:tbl>
          </a:graphicData>
        </a:graphic>
      </p:graphicFrame>
      <p:graphicFrame>
        <p:nvGraphicFramePr>
          <p:cNvPr id="7" name="Table 6">
            <a:extLst>
              <a:ext uri="{FF2B5EF4-FFF2-40B4-BE49-F238E27FC236}">
                <a16:creationId xmlns:a16="http://schemas.microsoft.com/office/drawing/2014/main" id="{C1DCBE2A-5371-374E-9E1E-CFC7ACA527AF}"/>
              </a:ext>
            </a:extLst>
          </p:cNvPr>
          <p:cNvGraphicFramePr>
            <a:graphicFrameLocks noGrp="1"/>
          </p:cNvGraphicFramePr>
          <p:nvPr>
            <p:extLst>
              <p:ext uri="{D42A27DB-BD31-4B8C-83A1-F6EECF244321}">
                <p14:modId xmlns:p14="http://schemas.microsoft.com/office/powerpoint/2010/main" val="3865216259"/>
              </p:ext>
            </p:extLst>
          </p:nvPr>
        </p:nvGraphicFramePr>
        <p:xfrm>
          <a:off x="271461" y="2441398"/>
          <a:ext cx="5308723" cy="2656840"/>
        </p:xfrm>
        <a:graphic>
          <a:graphicData uri="http://schemas.openxmlformats.org/drawingml/2006/table">
            <a:tbl>
              <a:tblPr firstRow="1" bandRow="1">
                <a:tableStyleId>{5C22544A-7EE6-4342-B048-85BDC9FD1C3A}</a:tableStyleId>
              </a:tblPr>
              <a:tblGrid>
                <a:gridCol w="5308723">
                  <a:extLst>
                    <a:ext uri="{9D8B030D-6E8A-4147-A177-3AD203B41FA5}">
                      <a16:colId xmlns:a16="http://schemas.microsoft.com/office/drawing/2014/main" val="3655434771"/>
                    </a:ext>
                  </a:extLst>
                </a:gridCol>
              </a:tblGrid>
              <a:tr h="370840">
                <a:tc>
                  <a:txBody>
                    <a:bodyPr/>
                    <a:lstStyle/>
                    <a:p>
                      <a:r>
                        <a:rPr lang="en-US" dirty="0"/>
                        <a:t>What is Squid Game?</a:t>
                      </a:r>
                    </a:p>
                  </a:txBody>
                  <a:tcPr>
                    <a:solidFill>
                      <a:srgbClr val="84C095"/>
                    </a:solidFill>
                  </a:tcPr>
                </a:tc>
                <a:extLst>
                  <a:ext uri="{0D108BD9-81ED-4DB2-BD59-A6C34878D82A}">
                    <a16:rowId xmlns:a16="http://schemas.microsoft.com/office/drawing/2014/main" val="2472038150"/>
                  </a:ext>
                </a:extLst>
              </a:tr>
              <a:tr h="370840">
                <a:tc>
                  <a:txBody>
                    <a:bodyPr/>
                    <a:lstStyle/>
                    <a:p>
                      <a:r>
                        <a:rPr lang="en-GB" sz="1800" b="0" i="0" kern="1200" dirty="0">
                          <a:solidFill>
                            <a:schemeClr val="dk1"/>
                          </a:solidFill>
                          <a:effectLst/>
                          <a:latin typeface="+mn-lt"/>
                          <a:ea typeface="+mn-ea"/>
                          <a:cs typeface="+mn-cs"/>
                        </a:rPr>
                        <a:t>A story of people who fail at life for various reasons, but suddenly receive a </a:t>
                      </a:r>
                      <a:r>
                        <a:rPr lang="en-GB" sz="1800" b="1" i="0" kern="1200" dirty="0">
                          <a:solidFill>
                            <a:srgbClr val="00B0F0"/>
                          </a:solidFill>
                          <a:effectLst/>
                          <a:latin typeface="+mn-lt"/>
                          <a:ea typeface="+mn-ea"/>
                          <a:cs typeface="+mn-cs"/>
                        </a:rPr>
                        <a:t>mysterious</a:t>
                      </a:r>
                      <a:r>
                        <a:rPr lang="en-GB" sz="1800" b="0" i="0" kern="1200" dirty="0">
                          <a:solidFill>
                            <a:schemeClr val="dk1"/>
                          </a:solidFill>
                          <a:effectLst/>
                          <a:latin typeface="+mn-lt"/>
                          <a:ea typeface="+mn-ea"/>
                          <a:cs typeface="+mn-cs"/>
                        </a:rPr>
                        <a:t> invitation to participate in a survival game to win more than 38 million US dollars. The game takes place at an unknown location and the participants are locked up until there is a final winner. The story will </a:t>
                      </a:r>
                      <a:r>
                        <a:rPr lang="en-GB" sz="1800" b="1" i="0" kern="1200" dirty="0">
                          <a:solidFill>
                            <a:srgbClr val="00B050"/>
                          </a:solidFill>
                          <a:effectLst/>
                          <a:latin typeface="+mn-lt"/>
                          <a:ea typeface="+mn-ea"/>
                          <a:cs typeface="+mn-cs"/>
                        </a:rPr>
                        <a:t>incorporate</a:t>
                      </a:r>
                      <a:r>
                        <a:rPr lang="en-GB" sz="1800" b="0" i="0" kern="1200" dirty="0">
                          <a:solidFill>
                            <a:schemeClr val="dk1"/>
                          </a:solidFill>
                          <a:effectLst/>
                          <a:latin typeface="+mn-lt"/>
                          <a:ea typeface="+mn-ea"/>
                          <a:cs typeface="+mn-cs"/>
                        </a:rPr>
                        <a:t> popular children's games from the 1970s and 1980s of Korea.</a:t>
                      </a:r>
                      <a:endParaRPr lang="en-US" dirty="0"/>
                    </a:p>
                  </a:txBody>
                  <a:tcPr>
                    <a:solidFill>
                      <a:schemeClr val="bg1"/>
                    </a:solidFill>
                  </a:tcPr>
                </a:tc>
                <a:extLst>
                  <a:ext uri="{0D108BD9-81ED-4DB2-BD59-A6C34878D82A}">
                    <a16:rowId xmlns:a16="http://schemas.microsoft.com/office/drawing/2014/main" val="1589352746"/>
                  </a:ext>
                </a:extLst>
              </a:tr>
            </a:tbl>
          </a:graphicData>
        </a:graphic>
      </p:graphicFrame>
      <p:sp>
        <p:nvSpPr>
          <p:cNvPr id="8" name="TextBox 7">
            <a:extLst>
              <a:ext uri="{FF2B5EF4-FFF2-40B4-BE49-F238E27FC236}">
                <a16:creationId xmlns:a16="http://schemas.microsoft.com/office/drawing/2014/main" id="{BB8DC7C8-F600-4E4C-9815-6F0009416F08}"/>
              </a:ext>
            </a:extLst>
          </p:cNvPr>
          <p:cNvSpPr txBox="1"/>
          <p:nvPr/>
        </p:nvSpPr>
        <p:spPr>
          <a:xfrm>
            <a:off x="255988" y="5199199"/>
            <a:ext cx="5308723" cy="1477328"/>
          </a:xfrm>
          <a:prstGeom prst="rect">
            <a:avLst/>
          </a:prstGeom>
          <a:solidFill>
            <a:srgbClr val="FF8AD8"/>
          </a:solidFill>
        </p:spPr>
        <p:txBody>
          <a:bodyPr wrap="square" rtlCol="0">
            <a:spAutoFit/>
          </a:bodyPr>
          <a:lstStyle/>
          <a:p>
            <a:r>
              <a:rPr lang="en-US" dirty="0">
                <a:solidFill>
                  <a:schemeClr val="bg1"/>
                </a:solidFill>
              </a:rPr>
              <a:t>Make a prediction: what do you think happens to those who lose the game? Why do you think this?</a:t>
            </a:r>
          </a:p>
          <a:p>
            <a:endParaRPr lang="en-US" dirty="0">
              <a:solidFill>
                <a:schemeClr val="bg1"/>
              </a:solidFill>
            </a:endParaRPr>
          </a:p>
          <a:p>
            <a:r>
              <a:rPr lang="en-US" dirty="0">
                <a:solidFill>
                  <a:schemeClr val="bg1"/>
                </a:solidFill>
              </a:rPr>
              <a:t>If you have already seen the series, were you surprised by the outcome?</a:t>
            </a:r>
          </a:p>
        </p:txBody>
      </p:sp>
      <p:graphicFrame>
        <p:nvGraphicFramePr>
          <p:cNvPr id="9" name="Table 5">
            <a:extLst>
              <a:ext uri="{FF2B5EF4-FFF2-40B4-BE49-F238E27FC236}">
                <a16:creationId xmlns:a16="http://schemas.microsoft.com/office/drawing/2014/main" id="{D07A16D4-BC93-B345-9F7E-D2EEAA1CDDF4}"/>
              </a:ext>
            </a:extLst>
          </p:cNvPr>
          <p:cNvGraphicFramePr>
            <a:graphicFrameLocks noGrp="1"/>
          </p:cNvGraphicFramePr>
          <p:nvPr>
            <p:extLst>
              <p:ext uri="{D42A27DB-BD31-4B8C-83A1-F6EECF244321}">
                <p14:modId xmlns:p14="http://schemas.microsoft.com/office/powerpoint/2010/main" val="641635642"/>
              </p:ext>
            </p:extLst>
          </p:nvPr>
        </p:nvGraphicFramePr>
        <p:xfrm>
          <a:off x="3747951" y="375388"/>
          <a:ext cx="3664465" cy="1818423"/>
        </p:xfrm>
        <a:graphic>
          <a:graphicData uri="http://schemas.openxmlformats.org/drawingml/2006/table">
            <a:tbl>
              <a:tblPr firstRow="1" bandRow="1">
                <a:tableStyleId>{5940675A-B579-460E-94D1-54222C63F5DA}</a:tableStyleId>
              </a:tblPr>
              <a:tblGrid>
                <a:gridCol w="1558274">
                  <a:extLst>
                    <a:ext uri="{9D8B030D-6E8A-4147-A177-3AD203B41FA5}">
                      <a16:colId xmlns:a16="http://schemas.microsoft.com/office/drawing/2014/main" val="3804456243"/>
                    </a:ext>
                  </a:extLst>
                </a:gridCol>
                <a:gridCol w="2106191">
                  <a:extLst>
                    <a:ext uri="{9D8B030D-6E8A-4147-A177-3AD203B41FA5}">
                      <a16:colId xmlns:a16="http://schemas.microsoft.com/office/drawing/2014/main" val="165856241"/>
                    </a:ext>
                  </a:extLst>
                </a:gridCol>
              </a:tblGrid>
              <a:tr h="332142">
                <a:tc gridSpan="2">
                  <a:txBody>
                    <a:bodyPr/>
                    <a:lstStyle/>
                    <a:p>
                      <a:pPr algn="l"/>
                      <a:r>
                        <a:rPr lang="en-US" sz="2000" b="1" dirty="0">
                          <a:solidFill>
                            <a:schemeClr val="bg1"/>
                          </a:solidFill>
                        </a:rPr>
                        <a:t>Key Vocabulary</a:t>
                      </a:r>
                    </a:p>
                  </a:txBody>
                  <a:tcPr>
                    <a:solidFill>
                      <a:srgbClr val="92D050"/>
                    </a:solidFill>
                  </a:tcPr>
                </a:tc>
                <a:tc hMerge="1">
                  <a:txBody>
                    <a:bodyPr/>
                    <a:lstStyle/>
                    <a:p>
                      <a:pPr algn="ctr"/>
                      <a:r>
                        <a:rPr lang="en-US" sz="1600" dirty="0"/>
                        <a:t>Definition</a:t>
                      </a:r>
                    </a:p>
                  </a:txBody>
                  <a:tcPr>
                    <a:solidFill>
                      <a:srgbClr val="A9DFFE"/>
                    </a:solidFill>
                  </a:tcPr>
                </a:tc>
                <a:extLst>
                  <a:ext uri="{0D108BD9-81ED-4DB2-BD59-A6C34878D82A}">
                    <a16:rowId xmlns:a16="http://schemas.microsoft.com/office/drawing/2014/main" val="2454834053"/>
                  </a:ext>
                </a:extLst>
              </a:tr>
              <a:tr h="474061">
                <a:tc>
                  <a:txBody>
                    <a:bodyPr/>
                    <a:lstStyle/>
                    <a:p>
                      <a:r>
                        <a:rPr lang="en-US" sz="1600" b="1" dirty="0">
                          <a:solidFill>
                            <a:srgbClr val="FF0000"/>
                          </a:solidFill>
                        </a:rPr>
                        <a:t>Debt-ridden</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977092047"/>
                  </a:ext>
                </a:extLst>
              </a:tr>
              <a:tr h="474061">
                <a:tc>
                  <a:txBody>
                    <a:bodyPr/>
                    <a:lstStyle/>
                    <a:p>
                      <a:r>
                        <a:rPr lang="en-US" sz="1600" b="1" dirty="0">
                          <a:solidFill>
                            <a:srgbClr val="00B050"/>
                          </a:solidFill>
                        </a:rPr>
                        <a:t>Incorporate</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870030829"/>
                  </a:ext>
                </a:extLst>
              </a:tr>
              <a:tr h="474061">
                <a:tc>
                  <a:txBody>
                    <a:bodyPr/>
                    <a:lstStyle/>
                    <a:p>
                      <a:r>
                        <a:rPr lang="en-US" sz="1600" b="1" dirty="0">
                          <a:solidFill>
                            <a:srgbClr val="00B0F0"/>
                          </a:solidFill>
                        </a:rPr>
                        <a:t>Mysterious</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3603473321"/>
                  </a:ext>
                </a:extLst>
              </a:tr>
            </a:tbl>
          </a:graphicData>
        </a:graphic>
      </p:graphicFrame>
      <p:sp>
        <p:nvSpPr>
          <p:cNvPr id="11" name="TextBox 10">
            <a:extLst>
              <a:ext uri="{FF2B5EF4-FFF2-40B4-BE49-F238E27FC236}">
                <a16:creationId xmlns:a16="http://schemas.microsoft.com/office/drawing/2014/main" id="{5604DDF8-4A71-2147-9EAA-9AD6A0D0850A}"/>
              </a:ext>
            </a:extLst>
          </p:cNvPr>
          <p:cNvSpPr txBox="1"/>
          <p:nvPr/>
        </p:nvSpPr>
        <p:spPr>
          <a:xfrm>
            <a:off x="7280982" y="2674624"/>
            <a:ext cx="4782064" cy="400110"/>
          </a:xfrm>
          <a:prstGeom prst="rect">
            <a:avLst/>
          </a:prstGeom>
          <a:solidFill>
            <a:srgbClr val="FF3797"/>
          </a:solidFill>
        </p:spPr>
        <p:txBody>
          <a:bodyPr wrap="square" rtlCol="0">
            <a:spAutoFit/>
          </a:bodyPr>
          <a:lstStyle/>
          <a:p>
            <a:pPr algn="ctr"/>
            <a:r>
              <a:rPr lang="en-US" sz="2000" b="1" dirty="0">
                <a:solidFill>
                  <a:schemeClr val="bg1"/>
                </a:solidFill>
              </a:rPr>
              <a:t>Discussion questions…</a:t>
            </a:r>
          </a:p>
        </p:txBody>
      </p:sp>
      <p:sp>
        <p:nvSpPr>
          <p:cNvPr id="12" name="TextBox 11">
            <a:extLst>
              <a:ext uri="{FF2B5EF4-FFF2-40B4-BE49-F238E27FC236}">
                <a16:creationId xmlns:a16="http://schemas.microsoft.com/office/drawing/2014/main" id="{2DA5F437-D87B-5341-97B0-9083B0207169}"/>
              </a:ext>
            </a:extLst>
          </p:cNvPr>
          <p:cNvSpPr txBox="1"/>
          <p:nvPr/>
        </p:nvSpPr>
        <p:spPr>
          <a:xfrm>
            <a:off x="7280982" y="3214001"/>
            <a:ext cx="4782064" cy="923330"/>
          </a:xfrm>
          <a:prstGeom prst="rect">
            <a:avLst/>
          </a:prstGeom>
          <a:solidFill>
            <a:srgbClr val="FF3797"/>
          </a:solidFill>
        </p:spPr>
        <p:txBody>
          <a:bodyPr wrap="square" rtlCol="0">
            <a:spAutoFit/>
          </a:bodyPr>
          <a:lstStyle/>
          <a:p>
            <a:r>
              <a:rPr lang="en-US" dirty="0">
                <a:solidFill>
                  <a:schemeClr val="bg1"/>
                </a:solidFill>
              </a:rPr>
              <a:t>1. To what extent do you think money controls our lives? You must be able to explain your answer.</a:t>
            </a:r>
          </a:p>
        </p:txBody>
      </p:sp>
      <p:sp>
        <p:nvSpPr>
          <p:cNvPr id="13" name="TextBox 12">
            <a:extLst>
              <a:ext uri="{FF2B5EF4-FFF2-40B4-BE49-F238E27FC236}">
                <a16:creationId xmlns:a16="http://schemas.microsoft.com/office/drawing/2014/main" id="{7406856D-C241-2948-BA47-A73F4EA5311E}"/>
              </a:ext>
            </a:extLst>
          </p:cNvPr>
          <p:cNvSpPr txBox="1"/>
          <p:nvPr/>
        </p:nvSpPr>
        <p:spPr>
          <a:xfrm>
            <a:off x="7280982" y="4238650"/>
            <a:ext cx="4782064" cy="646331"/>
          </a:xfrm>
          <a:prstGeom prst="rect">
            <a:avLst/>
          </a:prstGeom>
          <a:solidFill>
            <a:srgbClr val="FF3797"/>
          </a:solidFill>
        </p:spPr>
        <p:txBody>
          <a:bodyPr wrap="square" rtlCol="0">
            <a:spAutoFit/>
          </a:bodyPr>
          <a:lstStyle/>
          <a:p>
            <a:r>
              <a:rPr lang="en-US" dirty="0">
                <a:solidFill>
                  <a:schemeClr val="bg1"/>
                </a:solidFill>
              </a:rPr>
              <a:t>2. What gives our lives meaning and allows us to progress?</a:t>
            </a:r>
          </a:p>
        </p:txBody>
      </p:sp>
      <p:sp>
        <p:nvSpPr>
          <p:cNvPr id="14" name="TextBox 13">
            <a:extLst>
              <a:ext uri="{FF2B5EF4-FFF2-40B4-BE49-F238E27FC236}">
                <a16:creationId xmlns:a16="http://schemas.microsoft.com/office/drawing/2014/main" id="{72EDC0B1-C0C8-0C4F-8AD6-260AA497B29D}"/>
              </a:ext>
            </a:extLst>
          </p:cNvPr>
          <p:cNvSpPr txBox="1"/>
          <p:nvPr/>
        </p:nvSpPr>
        <p:spPr>
          <a:xfrm>
            <a:off x="7280982" y="5014533"/>
            <a:ext cx="4782064" cy="923330"/>
          </a:xfrm>
          <a:prstGeom prst="rect">
            <a:avLst/>
          </a:prstGeom>
          <a:solidFill>
            <a:srgbClr val="FF3797"/>
          </a:solidFill>
        </p:spPr>
        <p:txBody>
          <a:bodyPr wrap="square" rtlCol="0">
            <a:spAutoFit/>
          </a:bodyPr>
          <a:lstStyle/>
          <a:p>
            <a:r>
              <a:rPr lang="en-US" dirty="0">
                <a:solidFill>
                  <a:schemeClr val="bg1"/>
                </a:solidFill>
              </a:rPr>
              <a:t>3. What is capitalism? Is capitalism good? Why/why not? Please give evidence to support your explanations.</a:t>
            </a:r>
          </a:p>
        </p:txBody>
      </p:sp>
      <p:sp>
        <p:nvSpPr>
          <p:cNvPr id="15" name="TextBox 14">
            <a:extLst>
              <a:ext uri="{FF2B5EF4-FFF2-40B4-BE49-F238E27FC236}">
                <a16:creationId xmlns:a16="http://schemas.microsoft.com/office/drawing/2014/main" id="{76289AC6-7ADD-F448-97BC-8C9334DEDE4C}"/>
              </a:ext>
            </a:extLst>
          </p:cNvPr>
          <p:cNvSpPr txBox="1"/>
          <p:nvPr/>
        </p:nvSpPr>
        <p:spPr>
          <a:xfrm>
            <a:off x="7280982" y="6030196"/>
            <a:ext cx="4782064" cy="646331"/>
          </a:xfrm>
          <a:prstGeom prst="rect">
            <a:avLst/>
          </a:prstGeom>
          <a:solidFill>
            <a:srgbClr val="FF3797"/>
          </a:solidFill>
        </p:spPr>
        <p:txBody>
          <a:bodyPr wrap="square" rtlCol="0">
            <a:spAutoFit/>
          </a:bodyPr>
          <a:lstStyle/>
          <a:p>
            <a:r>
              <a:rPr lang="en-US" dirty="0">
                <a:solidFill>
                  <a:schemeClr val="bg1"/>
                </a:solidFill>
              </a:rPr>
              <a:t>4. Squid Game is a children’s game from Korea – what did it entail?</a:t>
            </a:r>
          </a:p>
        </p:txBody>
      </p:sp>
      <p:pic>
        <p:nvPicPr>
          <p:cNvPr id="16" name="Picture 15">
            <a:extLst>
              <a:ext uri="{FF2B5EF4-FFF2-40B4-BE49-F238E27FC236}">
                <a16:creationId xmlns:a16="http://schemas.microsoft.com/office/drawing/2014/main" id="{EC568279-3AF7-5041-90D3-2B15156A98D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76728" y="322629"/>
            <a:ext cx="1795441" cy="2463649"/>
          </a:xfrm>
          <a:prstGeom prst="rect">
            <a:avLst/>
          </a:prstGeom>
        </p:spPr>
      </p:pic>
      <p:pic>
        <p:nvPicPr>
          <p:cNvPr id="17" name="Picture 16">
            <a:extLst>
              <a:ext uri="{FF2B5EF4-FFF2-40B4-BE49-F238E27FC236}">
                <a16:creationId xmlns:a16="http://schemas.microsoft.com/office/drawing/2014/main" id="{84406196-EF62-3348-BE2D-C38D83984807}"/>
              </a:ext>
            </a:extLst>
          </p:cNvPr>
          <p:cNvPicPr>
            <a:picLocks noChangeAspect="1"/>
          </p:cNvPicPr>
          <p:nvPr/>
        </p:nvPicPr>
        <p:blipFill>
          <a:blip r:embed="rId5" cstate="screen">
            <a:clrChange>
              <a:clrFrom>
                <a:srgbClr val="F6F6F6"/>
              </a:clrFrom>
              <a:clrTo>
                <a:srgbClr val="F6F6F6">
                  <a:alpha val="0"/>
                </a:srgbClr>
              </a:clrTo>
            </a:clrChange>
            <a:extLst>
              <a:ext uri="{28A0092B-C50C-407E-A947-70E740481C1C}">
                <a14:useLocalDpi xmlns:a14="http://schemas.microsoft.com/office/drawing/2010/main"/>
              </a:ext>
            </a:extLst>
          </a:blip>
          <a:stretch>
            <a:fillRect/>
          </a:stretch>
        </p:blipFill>
        <p:spPr>
          <a:xfrm rot="20892738">
            <a:off x="4879762" y="4742510"/>
            <a:ext cx="930825" cy="1589213"/>
          </a:xfrm>
          <a:prstGeom prst="rect">
            <a:avLst/>
          </a:prstGeom>
        </p:spPr>
      </p:pic>
      <p:sp>
        <p:nvSpPr>
          <p:cNvPr id="18" name="TextBox 17">
            <a:extLst>
              <a:ext uri="{FF2B5EF4-FFF2-40B4-BE49-F238E27FC236}">
                <a16:creationId xmlns:a16="http://schemas.microsoft.com/office/drawing/2014/main" id="{430633FC-5F6F-7E4E-ACC7-5620177C46E1}"/>
              </a:ext>
            </a:extLst>
          </p:cNvPr>
          <p:cNvSpPr txBox="1"/>
          <p:nvPr/>
        </p:nvSpPr>
        <p:spPr>
          <a:xfrm>
            <a:off x="5768559" y="4440826"/>
            <a:ext cx="1324643" cy="2308324"/>
          </a:xfrm>
          <a:prstGeom prst="rect">
            <a:avLst/>
          </a:prstGeom>
          <a:solidFill>
            <a:srgbClr val="F2E4E5"/>
          </a:solidFill>
        </p:spPr>
        <p:txBody>
          <a:bodyPr wrap="square" rtlCol="0">
            <a:spAutoFit/>
          </a:bodyPr>
          <a:lstStyle/>
          <a:p>
            <a:r>
              <a:rPr lang="en-US" dirty="0"/>
              <a:t>Punctuation practice: why does the phrase ‘debt-ridden’ include a hyphen?</a:t>
            </a:r>
          </a:p>
        </p:txBody>
      </p:sp>
      <p:sp>
        <p:nvSpPr>
          <p:cNvPr id="19" name="TextBox 18">
            <a:extLst>
              <a:ext uri="{FF2B5EF4-FFF2-40B4-BE49-F238E27FC236}">
                <a16:creationId xmlns:a16="http://schemas.microsoft.com/office/drawing/2014/main" id="{F7B2F932-A6EC-9440-ADF1-EC9AFBEECDF4}"/>
              </a:ext>
            </a:extLst>
          </p:cNvPr>
          <p:cNvSpPr txBox="1"/>
          <p:nvPr/>
        </p:nvSpPr>
        <p:spPr>
          <a:xfrm>
            <a:off x="5686718" y="2488666"/>
            <a:ext cx="1487731" cy="1754326"/>
          </a:xfrm>
          <a:prstGeom prst="rect">
            <a:avLst/>
          </a:prstGeom>
          <a:solidFill>
            <a:srgbClr val="D6F1D3"/>
          </a:solidFill>
        </p:spPr>
        <p:txBody>
          <a:bodyPr wrap="square" rtlCol="0">
            <a:spAutoFit/>
          </a:bodyPr>
          <a:lstStyle/>
          <a:p>
            <a:r>
              <a:rPr lang="en-US" dirty="0"/>
              <a:t>Why has the writer chosen to use this phrase ‘fail at life’? How can we fail at life?</a:t>
            </a:r>
          </a:p>
        </p:txBody>
      </p:sp>
    </p:spTree>
    <p:extLst>
      <p:ext uri="{BB962C8B-B14F-4D97-AF65-F5344CB8AC3E}">
        <p14:creationId xmlns:p14="http://schemas.microsoft.com/office/powerpoint/2010/main" val="3797516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26E6AC-A87E-2648-A8DF-608FDA909D79}"/>
              </a:ext>
            </a:extLst>
          </p:cNvPr>
          <p:cNvSpPr txBox="1"/>
          <p:nvPr/>
        </p:nvSpPr>
        <p:spPr>
          <a:xfrm>
            <a:off x="316523" y="297993"/>
            <a:ext cx="6096000" cy="2862322"/>
          </a:xfrm>
          <a:prstGeom prst="rect">
            <a:avLst/>
          </a:prstGeom>
          <a:solidFill>
            <a:schemeClr val="bg1"/>
          </a:solidFill>
          <a:ln w="57150">
            <a:solidFill>
              <a:srgbClr val="9437FF"/>
            </a:solidFill>
          </a:ln>
        </p:spPr>
        <p:txBody>
          <a:bodyPr wrap="square">
            <a:spAutoFit/>
          </a:bodyPr>
          <a:lstStyle/>
          <a:p>
            <a:r>
              <a:rPr lang="en-GB" b="1" i="0" cap="all" dirty="0">
                <a:solidFill>
                  <a:srgbClr val="6B5840"/>
                </a:solidFill>
                <a:effectLst/>
              </a:rPr>
              <a:t>W</a:t>
            </a:r>
            <a:r>
              <a:rPr lang="en-GB" b="0" i="0" dirty="0">
                <a:solidFill>
                  <a:srgbClr val="121212"/>
                </a:solidFill>
                <a:effectLst/>
              </a:rPr>
              <a:t>hat if winning playground games could make you rich? That’s the basis of Squid Game – the South Korean show currently at number one on Netflix around the world – where debt-ridden players sign up to compete in six games for a cash prize of 45.6 billion won (around £28m). The small print: if you lose, you get killed. In the first episode, a game of Grandma’s Footsteps (known as Red Light, Green Light in South Korea) leaves bodies piled high as the shell-shocked winners proceed to round two. It’s blood-splattered child’s play – a kind of Takeshi’s Castle with fatalities or Saw with stylish shell suits.</a:t>
            </a:r>
            <a:endParaRPr lang="en-US" dirty="0"/>
          </a:p>
        </p:txBody>
      </p:sp>
      <p:sp>
        <p:nvSpPr>
          <p:cNvPr id="5" name="TextBox 4">
            <a:extLst>
              <a:ext uri="{FF2B5EF4-FFF2-40B4-BE49-F238E27FC236}">
                <a16:creationId xmlns:a16="http://schemas.microsoft.com/office/drawing/2014/main" id="{6DECF6E6-0AD7-9243-8FF7-49AD077D04FF}"/>
              </a:ext>
            </a:extLst>
          </p:cNvPr>
          <p:cNvSpPr txBox="1"/>
          <p:nvPr/>
        </p:nvSpPr>
        <p:spPr>
          <a:xfrm>
            <a:off x="6623538" y="297993"/>
            <a:ext cx="2676222" cy="1200329"/>
          </a:xfrm>
          <a:prstGeom prst="rect">
            <a:avLst/>
          </a:prstGeom>
          <a:solidFill>
            <a:schemeClr val="bg1"/>
          </a:solidFill>
          <a:ln w="57150">
            <a:solidFill>
              <a:srgbClr val="FF3797"/>
            </a:solidFill>
          </a:ln>
        </p:spPr>
        <p:txBody>
          <a:bodyPr wrap="square" rtlCol="0">
            <a:spAutoFit/>
          </a:bodyPr>
          <a:lstStyle/>
          <a:p>
            <a:r>
              <a:rPr lang="en-US" dirty="0"/>
              <a:t>Can you identify any language features in this paragraph and highlight examples?</a:t>
            </a:r>
          </a:p>
        </p:txBody>
      </p:sp>
      <p:sp>
        <p:nvSpPr>
          <p:cNvPr id="6" name="TextBox 5">
            <a:extLst>
              <a:ext uri="{FF2B5EF4-FFF2-40B4-BE49-F238E27FC236}">
                <a16:creationId xmlns:a16="http://schemas.microsoft.com/office/drawing/2014/main" id="{28D6AEEF-5876-4D40-AA0A-7FF5976FBC57}"/>
              </a:ext>
            </a:extLst>
          </p:cNvPr>
          <p:cNvSpPr txBox="1"/>
          <p:nvPr/>
        </p:nvSpPr>
        <p:spPr>
          <a:xfrm>
            <a:off x="6623538" y="1950494"/>
            <a:ext cx="2676222" cy="1200329"/>
          </a:xfrm>
          <a:prstGeom prst="rect">
            <a:avLst/>
          </a:prstGeom>
          <a:solidFill>
            <a:schemeClr val="bg1"/>
          </a:solidFill>
          <a:ln w="57150">
            <a:solidFill>
              <a:srgbClr val="FF3797"/>
            </a:solidFill>
          </a:ln>
        </p:spPr>
        <p:txBody>
          <a:bodyPr wrap="square" rtlCol="0">
            <a:spAutoFit/>
          </a:bodyPr>
          <a:lstStyle/>
          <a:p>
            <a:r>
              <a:rPr lang="en-US" dirty="0"/>
              <a:t>Can you identify any facts in this paragraph? How do we know that they are facts?</a:t>
            </a:r>
          </a:p>
        </p:txBody>
      </p:sp>
      <p:graphicFrame>
        <p:nvGraphicFramePr>
          <p:cNvPr id="7" name="Table 6">
            <a:extLst>
              <a:ext uri="{FF2B5EF4-FFF2-40B4-BE49-F238E27FC236}">
                <a16:creationId xmlns:a16="http://schemas.microsoft.com/office/drawing/2014/main" id="{1921619D-0507-DE41-8404-7939E5BFF04F}"/>
              </a:ext>
            </a:extLst>
          </p:cNvPr>
          <p:cNvGraphicFramePr>
            <a:graphicFrameLocks noGrp="1"/>
          </p:cNvGraphicFramePr>
          <p:nvPr>
            <p:extLst>
              <p:ext uri="{D42A27DB-BD31-4B8C-83A1-F6EECF244321}">
                <p14:modId xmlns:p14="http://schemas.microsoft.com/office/powerpoint/2010/main" val="1079851622"/>
              </p:ext>
            </p:extLst>
          </p:nvPr>
        </p:nvGraphicFramePr>
        <p:xfrm>
          <a:off x="316524" y="3429000"/>
          <a:ext cx="3505200" cy="293116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655434771"/>
                    </a:ext>
                  </a:extLst>
                </a:gridCol>
              </a:tblGrid>
              <a:tr h="370840">
                <a:tc>
                  <a:txBody>
                    <a:bodyPr/>
                    <a:lstStyle/>
                    <a:p>
                      <a:r>
                        <a:rPr lang="en-US" dirty="0"/>
                        <a:t>Punctuation practice…</a:t>
                      </a:r>
                    </a:p>
                  </a:txBody>
                  <a:tcPr>
                    <a:solidFill>
                      <a:srgbClr val="84C095"/>
                    </a:solidFill>
                  </a:tcPr>
                </a:tc>
                <a:extLst>
                  <a:ext uri="{0D108BD9-81ED-4DB2-BD59-A6C34878D82A}">
                    <a16:rowId xmlns:a16="http://schemas.microsoft.com/office/drawing/2014/main" val="2472038150"/>
                  </a:ext>
                </a:extLst>
              </a:tr>
              <a:tr h="370840">
                <a:tc>
                  <a:txBody>
                    <a:bodyPr/>
                    <a:lstStyle/>
                    <a:p>
                      <a:r>
                        <a:rPr lang="en-US" dirty="0"/>
                        <a:t>How many different types of punctuation marks can you identify in the paragraph above?</a:t>
                      </a:r>
                    </a:p>
                    <a:p>
                      <a:endParaRPr lang="en-US" dirty="0"/>
                    </a:p>
                    <a:p>
                      <a:r>
                        <a:rPr lang="en-US" dirty="0"/>
                        <a:t>Can you write a short review of Squid Game, or another TV series that you like, using as many of these punctuation marks as possible?</a:t>
                      </a:r>
                    </a:p>
                  </a:txBody>
                  <a:tcPr>
                    <a:solidFill>
                      <a:schemeClr val="bg1"/>
                    </a:solidFill>
                  </a:tcPr>
                </a:tc>
                <a:extLst>
                  <a:ext uri="{0D108BD9-81ED-4DB2-BD59-A6C34878D82A}">
                    <a16:rowId xmlns:a16="http://schemas.microsoft.com/office/drawing/2014/main" val="1589352746"/>
                  </a:ext>
                </a:extLst>
              </a:tr>
            </a:tbl>
          </a:graphicData>
        </a:graphic>
      </p:graphicFrame>
      <p:pic>
        <p:nvPicPr>
          <p:cNvPr id="9" name="Picture 8" descr="A group of people in clothing&#10;&#10;Description automatically generated with medium confidence">
            <a:extLst>
              <a:ext uri="{FF2B5EF4-FFF2-40B4-BE49-F238E27FC236}">
                <a16:creationId xmlns:a16="http://schemas.microsoft.com/office/drawing/2014/main" id="{936E8C9B-7847-7E44-92CD-3711FA7164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9371" y="3697686"/>
            <a:ext cx="5426336" cy="2862321"/>
          </a:xfrm>
          <a:prstGeom prst="rect">
            <a:avLst/>
          </a:prstGeom>
        </p:spPr>
      </p:pic>
      <p:sp>
        <p:nvSpPr>
          <p:cNvPr id="11" name="Oval 10">
            <a:extLst>
              <a:ext uri="{FF2B5EF4-FFF2-40B4-BE49-F238E27FC236}">
                <a16:creationId xmlns:a16="http://schemas.microsoft.com/office/drawing/2014/main" id="{3B6473E3-376F-E849-A63E-ECB2E8A00066}"/>
              </a:ext>
            </a:extLst>
          </p:cNvPr>
          <p:cNvSpPr/>
          <p:nvPr/>
        </p:nvSpPr>
        <p:spPr>
          <a:xfrm>
            <a:off x="8824975" y="4654061"/>
            <a:ext cx="949569" cy="949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07E2519C-027F-4748-AF25-E5264526817A}"/>
              </a:ext>
            </a:extLst>
          </p:cNvPr>
          <p:cNvSpPr/>
          <p:nvPr/>
        </p:nvSpPr>
        <p:spPr>
          <a:xfrm rot="21210204">
            <a:off x="6221152" y="5170883"/>
            <a:ext cx="775042" cy="562707"/>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9CDF7C8-4134-2747-B3EC-16C2AF566808}"/>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335439" y="4201746"/>
            <a:ext cx="1854200" cy="1854200"/>
          </a:xfrm>
          <a:prstGeom prst="rect">
            <a:avLst/>
          </a:prstGeom>
        </p:spPr>
      </p:pic>
      <p:sp>
        <p:nvSpPr>
          <p:cNvPr id="12" name="TextBox 11">
            <a:extLst>
              <a:ext uri="{FF2B5EF4-FFF2-40B4-BE49-F238E27FC236}">
                <a16:creationId xmlns:a16="http://schemas.microsoft.com/office/drawing/2014/main" id="{D69540FB-DCAA-7E47-B10D-703AF388704A}"/>
              </a:ext>
            </a:extLst>
          </p:cNvPr>
          <p:cNvSpPr txBox="1"/>
          <p:nvPr/>
        </p:nvSpPr>
        <p:spPr>
          <a:xfrm>
            <a:off x="4048409" y="5128845"/>
            <a:ext cx="2274277" cy="1200329"/>
          </a:xfrm>
          <a:prstGeom prst="rect">
            <a:avLst/>
          </a:prstGeom>
          <a:solidFill>
            <a:srgbClr val="FF8AD8"/>
          </a:solidFill>
        </p:spPr>
        <p:txBody>
          <a:bodyPr wrap="square" rtlCol="0">
            <a:spAutoFit/>
          </a:bodyPr>
          <a:lstStyle/>
          <a:p>
            <a:r>
              <a:rPr lang="en-US" dirty="0">
                <a:solidFill>
                  <a:schemeClr val="bg1"/>
                </a:solidFill>
              </a:rPr>
              <a:t>Watch the video: </a:t>
            </a:r>
          </a:p>
          <a:p>
            <a:r>
              <a:rPr lang="en-US" dirty="0">
                <a:solidFill>
                  <a:schemeClr val="bg1"/>
                </a:solidFill>
              </a:rPr>
              <a:t>How does this make you feel about Squid Game?</a:t>
            </a:r>
          </a:p>
        </p:txBody>
      </p:sp>
      <p:sp>
        <p:nvSpPr>
          <p:cNvPr id="13" name="TextBox 12">
            <a:extLst>
              <a:ext uri="{FF2B5EF4-FFF2-40B4-BE49-F238E27FC236}">
                <a16:creationId xmlns:a16="http://schemas.microsoft.com/office/drawing/2014/main" id="{94DCEA12-CD9F-2346-B601-9420CB3A56BE}"/>
              </a:ext>
            </a:extLst>
          </p:cNvPr>
          <p:cNvSpPr txBox="1"/>
          <p:nvPr/>
        </p:nvSpPr>
        <p:spPr>
          <a:xfrm>
            <a:off x="9701430" y="297993"/>
            <a:ext cx="2274277" cy="1477328"/>
          </a:xfrm>
          <a:prstGeom prst="rect">
            <a:avLst/>
          </a:prstGeom>
          <a:solidFill>
            <a:srgbClr val="FF8AD8"/>
          </a:solidFill>
        </p:spPr>
        <p:txBody>
          <a:bodyPr wrap="square" rtlCol="0">
            <a:spAutoFit/>
          </a:bodyPr>
          <a:lstStyle/>
          <a:p>
            <a:r>
              <a:rPr lang="en-US" dirty="0">
                <a:solidFill>
                  <a:schemeClr val="bg1"/>
                </a:solidFill>
              </a:rPr>
              <a:t>If you have watched Squid Game, why did you watch it? What drew you to the </a:t>
            </a:r>
            <a:r>
              <a:rPr lang="en-GB" dirty="0">
                <a:solidFill>
                  <a:schemeClr val="bg1"/>
                </a:solidFill>
              </a:rPr>
              <a:t>programme</a:t>
            </a:r>
            <a:r>
              <a:rPr lang="en-US" dirty="0">
                <a:solidFill>
                  <a:schemeClr val="bg1"/>
                </a:solidFill>
              </a:rPr>
              <a:t>? </a:t>
            </a:r>
          </a:p>
        </p:txBody>
      </p:sp>
      <p:sp>
        <p:nvSpPr>
          <p:cNvPr id="14" name="TextBox 13">
            <a:extLst>
              <a:ext uri="{FF2B5EF4-FFF2-40B4-BE49-F238E27FC236}">
                <a16:creationId xmlns:a16="http://schemas.microsoft.com/office/drawing/2014/main" id="{CF489CEA-9553-D445-83E9-A2ECDB7A8244}"/>
              </a:ext>
            </a:extLst>
          </p:cNvPr>
          <p:cNvSpPr txBox="1"/>
          <p:nvPr/>
        </p:nvSpPr>
        <p:spPr>
          <a:xfrm>
            <a:off x="9701430" y="1997839"/>
            <a:ext cx="2274277" cy="1477328"/>
          </a:xfrm>
          <a:prstGeom prst="rect">
            <a:avLst/>
          </a:prstGeom>
          <a:solidFill>
            <a:srgbClr val="E2ACE6"/>
          </a:solidFill>
        </p:spPr>
        <p:txBody>
          <a:bodyPr wrap="square" rtlCol="0">
            <a:spAutoFit/>
          </a:bodyPr>
          <a:lstStyle/>
          <a:p>
            <a:r>
              <a:rPr lang="en-US" dirty="0">
                <a:solidFill>
                  <a:schemeClr val="bg1"/>
                </a:solidFill>
              </a:rPr>
              <a:t>If you haven’t watched Squid Game, why not? Is there something putting you off?</a:t>
            </a:r>
          </a:p>
        </p:txBody>
      </p:sp>
      <p:pic>
        <p:nvPicPr>
          <p:cNvPr id="16" name="Picture 15">
            <a:extLst>
              <a:ext uri="{FF2B5EF4-FFF2-40B4-BE49-F238E27FC236}">
                <a16:creationId xmlns:a16="http://schemas.microsoft.com/office/drawing/2014/main" id="{7FC18FD7-0DD0-F94E-BC89-04E80CF236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11285" y="3541224"/>
            <a:ext cx="2348523" cy="1321044"/>
          </a:xfrm>
          <a:prstGeom prst="rect">
            <a:avLst/>
          </a:prstGeom>
        </p:spPr>
      </p:pic>
    </p:spTree>
    <p:extLst>
      <p:ext uri="{BB962C8B-B14F-4D97-AF65-F5344CB8AC3E}">
        <p14:creationId xmlns:p14="http://schemas.microsoft.com/office/powerpoint/2010/main" val="1579992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C3A5E8-D17A-894C-A539-2A44710D70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7100" y="323536"/>
            <a:ext cx="6983110" cy="4655407"/>
          </a:xfrm>
          <a:prstGeom prst="rect">
            <a:avLst/>
          </a:prstGeom>
        </p:spPr>
      </p:pic>
      <p:graphicFrame>
        <p:nvGraphicFramePr>
          <p:cNvPr id="5" name="Table 6">
            <a:extLst>
              <a:ext uri="{FF2B5EF4-FFF2-40B4-BE49-F238E27FC236}">
                <a16:creationId xmlns:a16="http://schemas.microsoft.com/office/drawing/2014/main" id="{E8B7EC42-A6B3-E34F-AA9D-6449D30739BF}"/>
              </a:ext>
            </a:extLst>
          </p:cNvPr>
          <p:cNvGraphicFramePr>
            <a:graphicFrameLocks noGrp="1"/>
          </p:cNvGraphicFramePr>
          <p:nvPr>
            <p:extLst>
              <p:ext uri="{D42A27DB-BD31-4B8C-83A1-F6EECF244321}">
                <p14:modId xmlns:p14="http://schemas.microsoft.com/office/powerpoint/2010/main" val="549900964"/>
              </p:ext>
            </p:extLst>
          </p:nvPr>
        </p:nvGraphicFramePr>
        <p:xfrm>
          <a:off x="7529546" y="323536"/>
          <a:ext cx="4345354" cy="1559560"/>
        </p:xfrm>
        <a:graphic>
          <a:graphicData uri="http://schemas.openxmlformats.org/drawingml/2006/table">
            <a:tbl>
              <a:tblPr firstRow="1" bandRow="1">
                <a:tableStyleId>{5C22544A-7EE6-4342-B048-85BDC9FD1C3A}</a:tableStyleId>
              </a:tblPr>
              <a:tblGrid>
                <a:gridCol w="4345354">
                  <a:extLst>
                    <a:ext uri="{9D8B030D-6E8A-4147-A177-3AD203B41FA5}">
                      <a16:colId xmlns:a16="http://schemas.microsoft.com/office/drawing/2014/main" val="3655434771"/>
                    </a:ext>
                  </a:extLst>
                </a:gridCol>
              </a:tblGrid>
              <a:tr h="370840">
                <a:tc>
                  <a:txBody>
                    <a:bodyPr/>
                    <a:lstStyle/>
                    <a:p>
                      <a:r>
                        <a:rPr lang="en-US" dirty="0"/>
                        <a:t>Inference…</a:t>
                      </a:r>
                    </a:p>
                  </a:txBody>
                  <a:tcPr>
                    <a:solidFill>
                      <a:srgbClr val="84C095"/>
                    </a:solidFill>
                  </a:tcPr>
                </a:tc>
                <a:extLst>
                  <a:ext uri="{0D108BD9-81ED-4DB2-BD59-A6C34878D82A}">
                    <a16:rowId xmlns:a16="http://schemas.microsoft.com/office/drawing/2014/main" val="2472038150"/>
                  </a:ext>
                </a:extLst>
              </a:tr>
              <a:tr h="370840">
                <a:tc>
                  <a:txBody>
                    <a:bodyPr/>
                    <a:lstStyle/>
                    <a:p>
                      <a:r>
                        <a:rPr lang="en-GB" sz="1800" b="0" i="0" kern="1200" dirty="0">
                          <a:solidFill>
                            <a:schemeClr val="dk1"/>
                          </a:solidFill>
                          <a:effectLst/>
                          <a:latin typeface="+mn-lt"/>
                          <a:ea typeface="+mn-ea"/>
                          <a:cs typeface="+mn-cs"/>
                        </a:rPr>
                        <a:t>What can you infer from this image?</a:t>
                      </a:r>
                    </a:p>
                    <a:p>
                      <a:r>
                        <a:rPr lang="en-GB" sz="1800" b="0" i="0" kern="1200" dirty="0">
                          <a:solidFill>
                            <a:schemeClr val="dk1"/>
                          </a:solidFill>
                          <a:effectLst/>
                          <a:latin typeface="+mn-lt"/>
                          <a:ea typeface="+mn-ea"/>
                          <a:cs typeface="+mn-cs"/>
                        </a:rPr>
                        <a:t>Who is in power?</a:t>
                      </a:r>
                    </a:p>
                    <a:p>
                      <a:r>
                        <a:rPr lang="en-GB" sz="1800" b="0" i="0" kern="1200" dirty="0">
                          <a:solidFill>
                            <a:schemeClr val="dk1"/>
                          </a:solidFill>
                          <a:effectLst/>
                          <a:latin typeface="+mn-lt"/>
                          <a:ea typeface="+mn-ea"/>
                          <a:cs typeface="+mn-cs"/>
                        </a:rPr>
                        <a:t>What clues did you use to help you infer information?</a:t>
                      </a:r>
                      <a:endParaRPr lang="en-US" dirty="0"/>
                    </a:p>
                  </a:txBody>
                  <a:tcPr>
                    <a:solidFill>
                      <a:schemeClr val="bg1"/>
                    </a:solidFill>
                  </a:tcPr>
                </a:tc>
                <a:extLst>
                  <a:ext uri="{0D108BD9-81ED-4DB2-BD59-A6C34878D82A}">
                    <a16:rowId xmlns:a16="http://schemas.microsoft.com/office/drawing/2014/main" val="1589352746"/>
                  </a:ext>
                </a:extLst>
              </a:tr>
            </a:tbl>
          </a:graphicData>
        </a:graphic>
      </p:graphicFrame>
      <p:graphicFrame>
        <p:nvGraphicFramePr>
          <p:cNvPr id="6" name="Table 6">
            <a:extLst>
              <a:ext uri="{FF2B5EF4-FFF2-40B4-BE49-F238E27FC236}">
                <a16:creationId xmlns:a16="http://schemas.microsoft.com/office/drawing/2014/main" id="{946EED05-E046-4B48-BE2C-BC9555812A63}"/>
              </a:ext>
            </a:extLst>
          </p:cNvPr>
          <p:cNvGraphicFramePr>
            <a:graphicFrameLocks noGrp="1"/>
          </p:cNvGraphicFramePr>
          <p:nvPr>
            <p:extLst>
              <p:ext uri="{D42A27DB-BD31-4B8C-83A1-F6EECF244321}">
                <p14:modId xmlns:p14="http://schemas.microsoft.com/office/powerpoint/2010/main" val="3079296845"/>
              </p:ext>
            </p:extLst>
          </p:nvPr>
        </p:nvGraphicFramePr>
        <p:xfrm>
          <a:off x="7529546" y="2079883"/>
          <a:ext cx="4345354" cy="1833880"/>
        </p:xfrm>
        <a:graphic>
          <a:graphicData uri="http://schemas.openxmlformats.org/drawingml/2006/table">
            <a:tbl>
              <a:tblPr firstRow="1" bandRow="1">
                <a:tableStyleId>{5C22544A-7EE6-4342-B048-85BDC9FD1C3A}</a:tableStyleId>
              </a:tblPr>
              <a:tblGrid>
                <a:gridCol w="4345354">
                  <a:extLst>
                    <a:ext uri="{9D8B030D-6E8A-4147-A177-3AD203B41FA5}">
                      <a16:colId xmlns:a16="http://schemas.microsoft.com/office/drawing/2014/main" val="3655434771"/>
                    </a:ext>
                  </a:extLst>
                </a:gridCol>
              </a:tblGrid>
              <a:tr h="370840">
                <a:tc>
                  <a:txBody>
                    <a:bodyPr/>
                    <a:lstStyle/>
                    <a:p>
                      <a:r>
                        <a:rPr lang="en-US" dirty="0"/>
                        <a:t>Hidden meanings #1…</a:t>
                      </a:r>
                    </a:p>
                  </a:txBody>
                  <a:tcPr>
                    <a:solidFill>
                      <a:srgbClr val="FF3797"/>
                    </a:solidFill>
                  </a:tcPr>
                </a:tc>
                <a:extLst>
                  <a:ext uri="{0D108BD9-81ED-4DB2-BD59-A6C34878D82A}">
                    <a16:rowId xmlns:a16="http://schemas.microsoft.com/office/drawing/2014/main" val="2472038150"/>
                  </a:ext>
                </a:extLst>
              </a:tr>
              <a:tr h="370840">
                <a:tc>
                  <a:txBody>
                    <a:bodyPr/>
                    <a:lstStyle/>
                    <a:p>
                      <a:r>
                        <a:rPr lang="en-US" dirty="0"/>
                        <a:t>Why do you think those participating in the games are all dressed in green? What can the color green mean?</a:t>
                      </a:r>
                    </a:p>
                    <a:p>
                      <a:endParaRPr lang="en-US" dirty="0"/>
                    </a:p>
                    <a:p>
                      <a:r>
                        <a:rPr lang="en-US" dirty="0"/>
                        <a:t>Why are they all dressed the same?</a:t>
                      </a:r>
                    </a:p>
                  </a:txBody>
                  <a:tcPr>
                    <a:solidFill>
                      <a:schemeClr val="bg1"/>
                    </a:solidFill>
                  </a:tcPr>
                </a:tc>
                <a:extLst>
                  <a:ext uri="{0D108BD9-81ED-4DB2-BD59-A6C34878D82A}">
                    <a16:rowId xmlns:a16="http://schemas.microsoft.com/office/drawing/2014/main" val="1589352746"/>
                  </a:ext>
                </a:extLst>
              </a:tr>
            </a:tbl>
          </a:graphicData>
        </a:graphic>
      </p:graphicFrame>
      <p:graphicFrame>
        <p:nvGraphicFramePr>
          <p:cNvPr id="7" name="Table 6">
            <a:extLst>
              <a:ext uri="{FF2B5EF4-FFF2-40B4-BE49-F238E27FC236}">
                <a16:creationId xmlns:a16="http://schemas.microsoft.com/office/drawing/2014/main" id="{F7D09078-12AF-1745-A7DD-D6AECD167ABB}"/>
              </a:ext>
            </a:extLst>
          </p:cNvPr>
          <p:cNvGraphicFramePr>
            <a:graphicFrameLocks noGrp="1"/>
          </p:cNvGraphicFramePr>
          <p:nvPr>
            <p:extLst>
              <p:ext uri="{D42A27DB-BD31-4B8C-83A1-F6EECF244321}">
                <p14:modId xmlns:p14="http://schemas.microsoft.com/office/powerpoint/2010/main" val="952421136"/>
              </p:ext>
            </p:extLst>
          </p:nvPr>
        </p:nvGraphicFramePr>
        <p:xfrm>
          <a:off x="317100" y="5249224"/>
          <a:ext cx="6983110" cy="1285240"/>
        </p:xfrm>
        <a:graphic>
          <a:graphicData uri="http://schemas.openxmlformats.org/drawingml/2006/table">
            <a:tbl>
              <a:tblPr firstRow="1" bandRow="1">
                <a:tableStyleId>{5C22544A-7EE6-4342-B048-85BDC9FD1C3A}</a:tableStyleId>
              </a:tblPr>
              <a:tblGrid>
                <a:gridCol w="6983110">
                  <a:extLst>
                    <a:ext uri="{9D8B030D-6E8A-4147-A177-3AD203B41FA5}">
                      <a16:colId xmlns:a16="http://schemas.microsoft.com/office/drawing/2014/main" val="3655434771"/>
                    </a:ext>
                  </a:extLst>
                </a:gridCol>
              </a:tblGrid>
              <a:tr h="370840">
                <a:tc>
                  <a:txBody>
                    <a:bodyPr/>
                    <a:lstStyle/>
                    <a:p>
                      <a:r>
                        <a:rPr lang="en-US" dirty="0"/>
                        <a:t>Hidden meanings #2…</a:t>
                      </a:r>
                    </a:p>
                  </a:txBody>
                  <a:tcPr>
                    <a:solidFill>
                      <a:srgbClr val="84C095"/>
                    </a:solidFill>
                  </a:tcPr>
                </a:tc>
                <a:extLst>
                  <a:ext uri="{0D108BD9-81ED-4DB2-BD59-A6C34878D82A}">
                    <a16:rowId xmlns:a16="http://schemas.microsoft.com/office/drawing/2014/main" val="2472038150"/>
                  </a:ext>
                </a:extLst>
              </a:tr>
              <a:tr h="370840">
                <a:tc>
                  <a:txBody>
                    <a:bodyPr/>
                    <a:lstStyle/>
                    <a:p>
                      <a:r>
                        <a:rPr lang="en-US" dirty="0"/>
                        <a:t>Why do you think all of the participants have been given numbers? </a:t>
                      </a:r>
                      <a:br>
                        <a:rPr lang="en-US" dirty="0"/>
                      </a:br>
                      <a:endParaRPr lang="en-US" dirty="0"/>
                    </a:p>
                    <a:p>
                      <a:r>
                        <a:rPr lang="en-US" dirty="0"/>
                        <a:t>In what other situations are we assigned numbers?</a:t>
                      </a:r>
                    </a:p>
                  </a:txBody>
                  <a:tcPr>
                    <a:solidFill>
                      <a:schemeClr val="bg1"/>
                    </a:solidFill>
                  </a:tcPr>
                </a:tc>
                <a:extLst>
                  <a:ext uri="{0D108BD9-81ED-4DB2-BD59-A6C34878D82A}">
                    <a16:rowId xmlns:a16="http://schemas.microsoft.com/office/drawing/2014/main" val="1589352746"/>
                  </a:ext>
                </a:extLst>
              </a:tr>
            </a:tbl>
          </a:graphicData>
        </a:graphic>
      </p:graphicFrame>
      <p:pic>
        <p:nvPicPr>
          <p:cNvPr id="8" name="Picture 7">
            <a:extLst>
              <a:ext uri="{FF2B5EF4-FFF2-40B4-BE49-F238E27FC236}">
                <a16:creationId xmlns:a16="http://schemas.microsoft.com/office/drawing/2014/main" id="{72115F52-9240-8C46-A4C0-F71F7DFF75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9546" y="4110550"/>
            <a:ext cx="2446792" cy="2446792"/>
          </a:xfrm>
          <a:prstGeom prst="rect">
            <a:avLst/>
          </a:prstGeom>
        </p:spPr>
      </p:pic>
      <p:graphicFrame>
        <p:nvGraphicFramePr>
          <p:cNvPr id="9" name="Table 6">
            <a:extLst>
              <a:ext uri="{FF2B5EF4-FFF2-40B4-BE49-F238E27FC236}">
                <a16:creationId xmlns:a16="http://schemas.microsoft.com/office/drawing/2014/main" id="{11ABC116-F58C-6246-A0FC-8AD90B99257C}"/>
              </a:ext>
            </a:extLst>
          </p:cNvPr>
          <p:cNvGraphicFramePr>
            <a:graphicFrameLocks noGrp="1"/>
          </p:cNvGraphicFramePr>
          <p:nvPr>
            <p:extLst>
              <p:ext uri="{D42A27DB-BD31-4B8C-83A1-F6EECF244321}">
                <p14:modId xmlns:p14="http://schemas.microsoft.com/office/powerpoint/2010/main" val="1892768179"/>
              </p:ext>
            </p:extLst>
          </p:nvPr>
        </p:nvGraphicFramePr>
        <p:xfrm>
          <a:off x="9584992" y="4110550"/>
          <a:ext cx="2446792" cy="2446792"/>
        </p:xfrm>
        <a:graphic>
          <a:graphicData uri="http://schemas.openxmlformats.org/drawingml/2006/table">
            <a:tbl>
              <a:tblPr firstRow="1" bandRow="1">
                <a:tableStyleId>{5C22544A-7EE6-4342-B048-85BDC9FD1C3A}</a:tableStyleId>
              </a:tblPr>
              <a:tblGrid>
                <a:gridCol w="2446792">
                  <a:extLst>
                    <a:ext uri="{9D8B030D-6E8A-4147-A177-3AD203B41FA5}">
                      <a16:colId xmlns:a16="http://schemas.microsoft.com/office/drawing/2014/main" val="3655434771"/>
                    </a:ext>
                  </a:extLst>
                </a:gridCol>
              </a:tblGrid>
              <a:tr h="380844">
                <a:tc>
                  <a:txBody>
                    <a:bodyPr/>
                    <a:lstStyle/>
                    <a:p>
                      <a:r>
                        <a:rPr lang="en-US" dirty="0"/>
                        <a:t>Stretch and challenge…</a:t>
                      </a:r>
                    </a:p>
                  </a:txBody>
                  <a:tcPr>
                    <a:solidFill>
                      <a:srgbClr val="FF3797"/>
                    </a:solidFill>
                  </a:tcPr>
                </a:tc>
                <a:extLst>
                  <a:ext uri="{0D108BD9-81ED-4DB2-BD59-A6C34878D82A}">
                    <a16:rowId xmlns:a16="http://schemas.microsoft.com/office/drawing/2014/main" val="2472038150"/>
                  </a:ext>
                </a:extLst>
              </a:tr>
              <a:tr h="2065948">
                <a:tc>
                  <a:txBody>
                    <a:bodyPr/>
                    <a:lstStyle/>
                    <a:p>
                      <a:r>
                        <a:rPr lang="en-US" dirty="0"/>
                        <a:t>What are the connotations of the </a:t>
                      </a:r>
                      <a:r>
                        <a:rPr lang="en-US" dirty="0" err="1"/>
                        <a:t>colour</a:t>
                      </a:r>
                      <a:r>
                        <a:rPr lang="en-US" dirty="0"/>
                        <a:t> pink? Why are the guards dressed in this </a:t>
                      </a:r>
                      <a:r>
                        <a:rPr lang="en-US" dirty="0" err="1"/>
                        <a:t>colour</a:t>
                      </a:r>
                      <a:r>
                        <a:rPr lang="en-US" dirty="0"/>
                        <a:t>? Do the jumpsuits look casual, or formal? Why is this?</a:t>
                      </a:r>
                    </a:p>
                  </a:txBody>
                  <a:tcPr>
                    <a:solidFill>
                      <a:schemeClr val="bg1"/>
                    </a:solidFill>
                  </a:tcPr>
                </a:tc>
                <a:extLst>
                  <a:ext uri="{0D108BD9-81ED-4DB2-BD59-A6C34878D82A}">
                    <a16:rowId xmlns:a16="http://schemas.microsoft.com/office/drawing/2014/main" val="1589352746"/>
                  </a:ext>
                </a:extLst>
              </a:tr>
            </a:tbl>
          </a:graphicData>
        </a:graphic>
      </p:graphicFrame>
    </p:spTree>
    <p:extLst>
      <p:ext uri="{BB962C8B-B14F-4D97-AF65-F5344CB8AC3E}">
        <p14:creationId xmlns:p14="http://schemas.microsoft.com/office/powerpoint/2010/main" val="741591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EFAFCE-6BFB-5340-997D-0E31DE3367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2378" y="213629"/>
            <a:ext cx="3903809" cy="3903809"/>
          </a:xfrm>
          <a:prstGeom prst="rect">
            <a:avLst/>
          </a:prstGeom>
        </p:spPr>
      </p:pic>
      <p:pic>
        <p:nvPicPr>
          <p:cNvPr id="3" name="Picture 2">
            <a:extLst>
              <a:ext uri="{FF2B5EF4-FFF2-40B4-BE49-F238E27FC236}">
                <a16:creationId xmlns:a16="http://schemas.microsoft.com/office/drawing/2014/main" id="{60F0D2A5-2DE7-5D45-90CD-12ACD2FDF5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84564" y="4376892"/>
            <a:ext cx="3552734" cy="2267480"/>
          </a:xfrm>
          <a:prstGeom prst="rect">
            <a:avLst/>
          </a:prstGeom>
        </p:spPr>
      </p:pic>
      <p:pic>
        <p:nvPicPr>
          <p:cNvPr id="4" name="Picture 3">
            <a:extLst>
              <a:ext uri="{FF2B5EF4-FFF2-40B4-BE49-F238E27FC236}">
                <a16:creationId xmlns:a16="http://schemas.microsoft.com/office/drawing/2014/main" id="{57ACA2A4-901D-304D-B78F-EB1CC32021C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82666" y="213628"/>
            <a:ext cx="4054632" cy="3903809"/>
          </a:xfrm>
          <a:prstGeom prst="rect">
            <a:avLst/>
          </a:prstGeom>
        </p:spPr>
      </p:pic>
      <p:pic>
        <p:nvPicPr>
          <p:cNvPr id="5" name="Picture 4">
            <a:extLst>
              <a:ext uri="{FF2B5EF4-FFF2-40B4-BE49-F238E27FC236}">
                <a16:creationId xmlns:a16="http://schemas.microsoft.com/office/drawing/2014/main" id="{390F49CD-0DF2-1A4A-9A2C-7A994F9D24A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178976" y="213628"/>
            <a:ext cx="3390900" cy="3903809"/>
          </a:xfrm>
          <a:prstGeom prst="rect">
            <a:avLst/>
          </a:prstGeom>
        </p:spPr>
      </p:pic>
      <p:graphicFrame>
        <p:nvGraphicFramePr>
          <p:cNvPr id="6" name="Table 5">
            <a:extLst>
              <a:ext uri="{FF2B5EF4-FFF2-40B4-BE49-F238E27FC236}">
                <a16:creationId xmlns:a16="http://schemas.microsoft.com/office/drawing/2014/main" id="{648D5109-3C50-DC47-957E-4E9BBE965A9D}"/>
              </a:ext>
            </a:extLst>
          </p:cNvPr>
          <p:cNvGraphicFramePr>
            <a:graphicFrameLocks noGrp="1"/>
          </p:cNvGraphicFramePr>
          <p:nvPr>
            <p:extLst>
              <p:ext uri="{D42A27DB-BD31-4B8C-83A1-F6EECF244321}">
                <p14:modId xmlns:p14="http://schemas.microsoft.com/office/powerpoint/2010/main" val="2655172202"/>
              </p:ext>
            </p:extLst>
          </p:nvPr>
        </p:nvGraphicFramePr>
        <p:xfrm>
          <a:off x="162378" y="4376892"/>
          <a:ext cx="7785868" cy="876852"/>
        </p:xfrm>
        <a:graphic>
          <a:graphicData uri="http://schemas.openxmlformats.org/drawingml/2006/table">
            <a:tbl>
              <a:tblPr firstRow="1" bandRow="1">
                <a:tableStyleId>{5C22544A-7EE6-4342-B048-85BDC9FD1C3A}</a:tableStyleId>
              </a:tblPr>
              <a:tblGrid>
                <a:gridCol w="7785868">
                  <a:extLst>
                    <a:ext uri="{9D8B030D-6E8A-4147-A177-3AD203B41FA5}">
                      <a16:colId xmlns:a16="http://schemas.microsoft.com/office/drawing/2014/main" val="3655434771"/>
                    </a:ext>
                  </a:extLst>
                </a:gridCol>
              </a:tblGrid>
              <a:tr h="343583">
                <a:tc>
                  <a:txBody>
                    <a:bodyPr/>
                    <a:lstStyle/>
                    <a:p>
                      <a:r>
                        <a:rPr lang="en-US" dirty="0"/>
                        <a:t>Hidden meanings #3…</a:t>
                      </a:r>
                    </a:p>
                  </a:txBody>
                  <a:tcPr>
                    <a:solidFill>
                      <a:srgbClr val="FF3797"/>
                    </a:solidFill>
                  </a:tcPr>
                </a:tc>
                <a:extLst>
                  <a:ext uri="{0D108BD9-81ED-4DB2-BD59-A6C34878D82A}">
                    <a16:rowId xmlns:a16="http://schemas.microsoft.com/office/drawing/2014/main" val="2472038150"/>
                  </a:ext>
                </a:extLst>
              </a:tr>
              <a:tr h="511092">
                <a:tc>
                  <a:txBody>
                    <a:bodyPr/>
                    <a:lstStyle/>
                    <a:p>
                      <a:r>
                        <a:rPr lang="en-US" dirty="0"/>
                        <a:t>Have you seen these symbols before? If so, where?</a:t>
                      </a:r>
                    </a:p>
                  </a:txBody>
                  <a:tcPr>
                    <a:solidFill>
                      <a:schemeClr val="bg1"/>
                    </a:solidFill>
                  </a:tcPr>
                </a:tc>
                <a:extLst>
                  <a:ext uri="{0D108BD9-81ED-4DB2-BD59-A6C34878D82A}">
                    <a16:rowId xmlns:a16="http://schemas.microsoft.com/office/drawing/2014/main" val="1589352746"/>
                  </a:ext>
                </a:extLst>
              </a:tr>
            </a:tbl>
          </a:graphicData>
        </a:graphic>
      </p:graphicFrame>
      <p:graphicFrame>
        <p:nvGraphicFramePr>
          <p:cNvPr id="7" name="Table 6">
            <a:extLst>
              <a:ext uri="{FF2B5EF4-FFF2-40B4-BE49-F238E27FC236}">
                <a16:creationId xmlns:a16="http://schemas.microsoft.com/office/drawing/2014/main" id="{4E03EBD5-1830-5440-9EC0-961C9ECFC39F}"/>
              </a:ext>
            </a:extLst>
          </p:cNvPr>
          <p:cNvGraphicFramePr>
            <a:graphicFrameLocks noGrp="1"/>
          </p:cNvGraphicFramePr>
          <p:nvPr>
            <p:extLst>
              <p:ext uri="{D42A27DB-BD31-4B8C-83A1-F6EECF244321}">
                <p14:modId xmlns:p14="http://schemas.microsoft.com/office/powerpoint/2010/main" val="812296470"/>
              </p:ext>
            </p:extLst>
          </p:nvPr>
        </p:nvGraphicFramePr>
        <p:xfrm>
          <a:off x="173253" y="5497904"/>
          <a:ext cx="7785868" cy="1005840"/>
        </p:xfrm>
        <a:graphic>
          <a:graphicData uri="http://schemas.openxmlformats.org/drawingml/2006/table">
            <a:tbl>
              <a:tblPr firstRow="1" bandRow="1">
                <a:tableStyleId>{5C22544A-7EE6-4342-B048-85BDC9FD1C3A}</a:tableStyleId>
              </a:tblPr>
              <a:tblGrid>
                <a:gridCol w="7785868">
                  <a:extLst>
                    <a:ext uri="{9D8B030D-6E8A-4147-A177-3AD203B41FA5}">
                      <a16:colId xmlns:a16="http://schemas.microsoft.com/office/drawing/2014/main" val="3655434771"/>
                    </a:ext>
                  </a:extLst>
                </a:gridCol>
              </a:tblGrid>
              <a:tr h="343583">
                <a:tc>
                  <a:txBody>
                    <a:bodyPr/>
                    <a:lstStyle/>
                    <a:p>
                      <a:r>
                        <a:rPr lang="en-US" dirty="0"/>
                        <a:t>What do you think?</a:t>
                      </a:r>
                    </a:p>
                  </a:txBody>
                  <a:tcPr>
                    <a:solidFill>
                      <a:srgbClr val="84C095"/>
                    </a:solidFill>
                  </a:tcPr>
                </a:tc>
                <a:extLst>
                  <a:ext uri="{0D108BD9-81ED-4DB2-BD59-A6C34878D82A}">
                    <a16:rowId xmlns:a16="http://schemas.microsoft.com/office/drawing/2014/main" val="2472038150"/>
                  </a:ext>
                </a:extLst>
              </a:tr>
              <a:tr h="511092">
                <a:tc>
                  <a:txBody>
                    <a:bodyPr/>
                    <a:lstStyle/>
                    <a:p>
                      <a:r>
                        <a:rPr lang="en-US" dirty="0"/>
                        <a:t>Is it significant that these symbols on the guards’ helmets mirror the symbols on a PlayStation controller?</a:t>
                      </a:r>
                    </a:p>
                  </a:txBody>
                  <a:tcPr>
                    <a:solidFill>
                      <a:schemeClr val="bg1"/>
                    </a:solidFill>
                  </a:tcPr>
                </a:tc>
                <a:extLst>
                  <a:ext uri="{0D108BD9-81ED-4DB2-BD59-A6C34878D82A}">
                    <a16:rowId xmlns:a16="http://schemas.microsoft.com/office/drawing/2014/main" val="1589352746"/>
                  </a:ext>
                </a:extLst>
              </a:tr>
            </a:tbl>
          </a:graphicData>
        </a:graphic>
      </p:graphicFrame>
    </p:spTree>
    <p:extLst>
      <p:ext uri="{BB962C8B-B14F-4D97-AF65-F5344CB8AC3E}">
        <p14:creationId xmlns:p14="http://schemas.microsoft.com/office/powerpoint/2010/main" val="203677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F5AB2299-AC71-4E40-B421-C50CA38D80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155" y="326036"/>
            <a:ext cx="5853997" cy="2567066"/>
          </a:xfrm>
          <a:prstGeom prst="rect">
            <a:avLst/>
          </a:prstGeom>
        </p:spPr>
      </p:pic>
      <p:graphicFrame>
        <p:nvGraphicFramePr>
          <p:cNvPr id="6" name="Table 6">
            <a:extLst>
              <a:ext uri="{FF2B5EF4-FFF2-40B4-BE49-F238E27FC236}">
                <a16:creationId xmlns:a16="http://schemas.microsoft.com/office/drawing/2014/main" id="{715F7221-FA2C-B841-B698-DA656F95A536}"/>
              </a:ext>
            </a:extLst>
          </p:cNvPr>
          <p:cNvGraphicFramePr>
            <a:graphicFrameLocks noGrp="1"/>
          </p:cNvGraphicFramePr>
          <p:nvPr>
            <p:extLst>
              <p:ext uri="{D42A27DB-BD31-4B8C-83A1-F6EECF244321}">
                <p14:modId xmlns:p14="http://schemas.microsoft.com/office/powerpoint/2010/main" val="632892109"/>
              </p:ext>
            </p:extLst>
          </p:nvPr>
        </p:nvGraphicFramePr>
        <p:xfrm>
          <a:off x="301154" y="3091722"/>
          <a:ext cx="5794845" cy="1559560"/>
        </p:xfrm>
        <a:graphic>
          <a:graphicData uri="http://schemas.openxmlformats.org/drawingml/2006/table">
            <a:tbl>
              <a:tblPr firstRow="1" bandRow="1">
                <a:tableStyleId>{5C22544A-7EE6-4342-B048-85BDC9FD1C3A}</a:tableStyleId>
              </a:tblPr>
              <a:tblGrid>
                <a:gridCol w="5794845">
                  <a:extLst>
                    <a:ext uri="{9D8B030D-6E8A-4147-A177-3AD203B41FA5}">
                      <a16:colId xmlns:a16="http://schemas.microsoft.com/office/drawing/2014/main" val="3655434771"/>
                    </a:ext>
                  </a:extLst>
                </a:gridCol>
              </a:tblGrid>
              <a:tr h="370840">
                <a:tc>
                  <a:txBody>
                    <a:bodyPr/>
                    <a:lstStyle/>
                    <a:p>
                      <a:r>
                        <a:rPr lang="en-US" dirty="0"/>
                        <a:t>Predictions, Predictions, Predictions…</a:t>
                      </a:r>
                    </a:p>
                  </a:txBody>
                  <a:tcPr>
                    <a:solidFill>
                      <a:srgbClr val="84C095"/>
                    </a:solidFill>
                  </a:tcPr>
                </a:tc>
                <a:extLst>
                  <a:ext uri="{0D108BD9-81ED-4DB2-BD59-A6C34878D82A}">
                    <a16:rowId xmlns:a16="http://schemas.microsoft.com/office/drawing/2014/main" val="2472038150"/>
                  </a:ext>
                </a:extLst>
              </a:tr>
              <a:tr h="370840">
                <a:tc>
                  <a:txBody>
                    <a:bodyPr/>
                    <a:lstStyle/>
                    <a:p>
                      <a:r>
                        <a:rPr lang="en-US" dirty="0"/>
                        <a:t>What do you think the three biggest problems with Squid Game are?</a:t>
                      </a:r>
                      <a:br>
                        <a:rPr lang="en-US" dirty="0"/>
                      </a:br>
                      <a:br>
                        <a:rPr lang="en-US" dirty="0"/>
                      </a:br>
                      <a:r>
                        <a:rPr lang="en-US" dirty="0"/>
                        <a:t>What have you heard about it?</a:t>
                      </a:r>
                    </a:p>
                  </a:txBody>
                  <a:tcPr>
                    <a:solidFill>
                      <a:schemeClr val="bg1"/>
                    </a:solidFill>
                  </a:tcPr>
                </a:tc>
                <a:extLst>
                  <a:ext uri="{0D108BD9-81ED-4DB2-BD59-A6C34878D82A}">
                    <a16:rowId xmlns:a16="http://schemas.microsoft.com/office/drawing/2014/main" val="1589352746"/>
                  </a:ext>
                </a:extLst>
              </a:tr>
            </a:tbl>
          </a:graphicData>
        </a:graphic>
      </p:graphicFrame>
      <p:pic>
        <p:nvPicPr>
          <p:cNvPr id="7" name="Picture 6">
            <a:extLst>
              <a:ext uri="{FF2B5EF4-FFF2-40B4-BE49-F238E27FC236}">
                <a16:creationId xmlns:a16="http://schemas.microsoft.com/office/drawing/2014/main" id="{B3FABA24-5906-9F4C-AEA0-E633FCEC43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1154" y="4849902"/>
            <a:ext cx="3236525" cy="1817848"/>
          </a:xfrm>
          <a:prstGeom prst="rect">
            <a:avLst/>
          </a:prstGeom>
        </p:spPr>
      </p:pic>
      <p:pic>
        <p:nvPicPr>
          <p:cNvPr id="8" name="Picture 7">
            <a:extLst>
              <a:ext uri="{FF2B5EF4-FFF2-40B4-BE49-F238E27FC236}">
                <a16:creationId xmlns:a16="http://schemas.microsoft.com/office/drawing/2014/main" id="{79566B8D-75B6-CB49-BDCE-7E750B9584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41604" y="4842520"/>
            <a:ext cx="2728626" cy="1825230"/>
          </a:xfrm>
          <a:prstGeom prst="rect">
            <a:avLst/>
          </a:prstGeom>
        </p:spPr>
      </p:pic>
      <p:sp>
        <p:nvSpPr>
          <p:cNvPr id="9" name="TextBox 8">
            <a:extLst>
              <a:ext uri="{FF2B5EF4-FFF2-40B4-BE49-F238E27FC236}">
                <a16:creationId xmlns:a16="http://schemas.microsoft.com/office/drawing/2014/main" id="{A6EF6087-C9FF-5A4A-9D78-4D45E80EAEB0}"/>
              </a:ext>
            </a:extLst>
          </p:cNvPr>
          <p:cNvSpPr txBox="1"/>
          <p:nvPr/>
        </p:nvSpPr>
        <p:spPr>
          <a:xfrm>
            <a:off x="6610662" y="326036"/>
            <a:ext cx="5280183" cy="707886"/>
          </a:xfrm>
          <a:prstGeom prst="rect">
            <a:avLst/>
          </a:prstGeom>
          <a:solidFill>
            <a:srgbClr val="F2E4E5"/>
          </a:solidFill>
        </p:spPr>
        <p:txBody>
          <a:bodyPr wrap="square" rtlCol="0">
            <a:spAutoFit/>
          </a:bodyPr>
          <a:lstStyle/>
          <a:p>
            <a:r>
              <a:rPr lang="en-US" sz="2000" dirty="0"/>
              <a:t>Why do we, as a society, like watching series/films with violence in? Make a list.</a:t>
            </a:r>
          </a:p>
        </p:txBody>
      </p:sp>
      <p:sp>
        <p:nvSpPr>
          <p:cNvPr id="10" name="TextBox 9">
            <a:extLst>
              <a:ext uri="{FF2B5EF4-FFF2-40B4-BE49-F238E27FC236}">
                <a16:creationId xmlns:a16="http://schemas.microsoft.com/office/drawing/2014/main" id="{4F62813A-DEA1-7C47-9DE9-07EBEB74AF9B}"/>
              </a:ext>
            </a:extLst>
          </p:cNvPr>
          <p:cNvSpPr txBox="1"/>
          <p:nvPr/>
        </p:nvSpPr>
        <p:spPr>
          <a:xfrm>
            <a:off x="6610661" y="1244002"/>
            <a:ext cx="5280183" cy="1323439"/>
          </a:xfrm>
          <a:prstGeom prst="rect">
            <a:avLst/>
          </a:prstGeom>
          <a:solidFill>
            <a:srgbClr val="D6F1D3"/>
          </a:solidFill>
        </p:spPr>
        <p:txBody>
          <a:bodyPr wrap="square" rtlCol="0">
            <a:spAutoFit/>
          </a:bodyPr>
          <a:lstStyle/>
          <a:p>
            <a:r>
              <a:rPr lang="en-US" sz="2000" dirty="0"/>
              <a:t>How do you feel when watching scenes of violence? </a:t>
            </a:r>
            <a:br>
              <a:rPr lang="en-US" sz="2000" dirty="0"/>
            </a:br>
            <a:br>
              <a:rPr lang="en-US" sz="2000" dirty="0"/>
            </a:br>
            <a:r>
              <a:rPr lang="en-US" sz="2000" dirty="0"/>
              <a:t>Has violence become normal to us?</a:t>
            </a:r>
          </a:p>
        </p:txBody>
      </p:sp>
      <p:sp>
        <p:nvSpPr>
          <p:cNvPr id="11" name="TextBox 10">
            <a:extLst>
              <a:ext uri="{FF2B5EF4-FFF2-40B4-BE49-F238E27FC236}">
                <a16:creationId xmlns:a16="http://schemas.microsoft.com/office/drawing/2014/main" id="{D4CAF4D4-FB0B-3843-BA9C-D1329B57C4DB}"/>
              </a:ext>
            </a:extLst>
          </p:cNvPr>
          <p:cNvSpPr txBox="1"/>
          <p:nvPr/>
        </p:nvSpPr>
        <p:spPr>
          <a:xfrm>
            <a:off x="6610661" y="2802234"/>
            <a:ext cx="5280183" cy="707886"/>
          </a:xfrm>
          <a:prstGeom prst="rect">
            <a:avLst/>
          </a:prstGeom>
          <a:solidFill>
            <a:srgbClr val="F2E4E5"/>
          </a:solidFill>
        </p:spPr>
        <p:txBody>
          <a:bodyPr wrap="square" rtlCol="0">
            <a:spAutoFit/>
          </a:bodyPr>
          <a:lstStyle/>
          <a:p>
            <a:r>
              <a:rPr lang="en-US" sz="2000" dirty="0"/>
              <a:t>Should we stick to the suggested viewing age-limits on series and films? Why/why not?</a:t>
            </a:r>
          </a:p>
        </p:txBody>
      </p:sp>
      <p:pic>
        <p:nvPicPr>
          <p:cNvPr id="12" name="Picture 11">
            <a:extLst>
              <a:ext uri="{FF2B5EF4-FFF2-40B4-BE49-F238E27FC236}">
                <a16:creationId xmlns:a16="http://schemas.microsoft.com/office/drawing/2014/main" id="{E417B931-8050-1A4B-AAEB-DBD3D22DAB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49389" y="4847528"/>
            <a:ext cx="3236525" cy="1820222"/>
          </a:xfrm>
          <a:prstGeom prst="rect">
            <a:avLst/>
          </a:prstGeom>
        </p:spPr>
      </p:pic>
      <p:sp>
        <p:nvSpPr>
          <p:cNvPr id="14" name="TextBox 13">
            <a:extLst>
              <a:ext uri="{FF2B5EF4-FFF2-40B4-BE49-F238E27FC236}">
                <a16:creationId xmlns:a16="http://schemas.microsoft.com/office/drawing/2014/main" id="{1644A1F2-4DD8-DB40-BD62-292A646E7FF1}"/>
              </a:ext>
            </a:extLst>
          </p:cNvPr>
          <p:cNvSpPr txBox="1"/>
          <p:nvPr/>
        </p:nvSpPr>
        <p:spPr>
          <a:xfrm>
            <a:off x="6610660" y="3773800"/>
            <a:ext cx="5280183" cy="707886"/>
          </a:xfrm>
          <a:prstGeom prst="rect">
            <a:avLst/>
          </a:prstGeom>
          <a:solidFill>
            <a:srgbClr val="D6F1D3"/>
          </a:solidFill>
        </p:spPr>
        <p:txBody>
          <a:bodyPr wrap="square" rtlCol="0">
            <a:spAutoFit/>
          </a:bodyPr>
          <a:lstStyle/>
          <a:p>
            <a:r>
              <a:rPr lang="en-US" sz="2000" dirty="0"/>
              <a:t>Does watching scenes of violence make us more likely to be violent ourselves?</a:t>
            </a:r>
          </a:p>
        </p:txBody>
      </p:sp>
    </p:spTree>
    <p:extLst>
      <p:ext uri="{BB962C8B-B14F-4D97-AF65-F5344CB8AC3E}">
        <p14:creationId xmlns:p14="http://schemas.microsoft.com/office/powerpoint/2010/main" val="127915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5">
            <a:extLst>
              <a:ext uri="{FF2B5EF4-FFF2-40B4-BE49-F238E27FC236}">
                <a16:creationId xmlns:a16="http://schemas.microsoft.com/office/drawing/2014/main" id="{F4A1E3C8-4481-BE44-8FE5-A39C5E08BD77}"/>
              </a:ext>
            </a:extLst>
          </p:cNvPr>
          <p:cNvGraphicFramePr>
            <a:graphicFrameLocks noGrp="1"/>
          </p:cNvGraphicFramePr>
          <p:nvPr>
            <p:extLst>
              <p:ext uri="{D42A27DB-BD31-4B8C-83A1-F6EECF244321}">
                <p14:modId xmlns:p14="http://schemas.microsoft.com/office/powerpoint/2010/main" val="3362011354"/>
              </p:ext>
            </p:extLst>
          </p:nvPr>
        </p:nvGraphicFramePr>
        <p:xfrm>
          <a:off x="315203" y="255466"/>
          <a:ext cx="3664465" cy="1818423"/>
        </p:xfrm>
        <a:graphic>
          <a:graphicData uri="http://schemas.openxmlformats.org/drawingml/2006/table">
            <a:tbl>
              <a:tblPr firstRow="1" bandRow="1">
                <a:tableStyleId>{5940675A-B579-460E-94D1-54222C63F5DA}</a:tableStyleId>
              </a:tblPr>
              <a:tblGrid>
                <a:gridCol w="1558274">
                  <a:extLst>
                    <a:ext uri="{9D8B030D-6E8A-4147-A177-3AD203B41FA5}">
                      <a16:colId xmlns:a16="http://schemas.microsoft.com/office/drawing/2014/main" val="3804456243"/>
                    </a:ext>
                  </a:extLst>
                </a:gridCol>
                <a:gridCol w="2106191">
                  <a:extLst>
                    <a:ext uri="{9D8B030D-6E8A-4147-A177-3AD203B41FA5}">
                      <a16:colId xmlns:a16="http://schemas.microsoft.com/office/drawing/2014/main" val="165856241"/>
                    </a:ext>
                  </a:extLst>
                </a:gridCol>
              </a:tblGrid>
              <a:tr h="332142">
                <a:tc gridSpan="2">
                  <a:txBody>
                    <a:bodyPr/>
                    <a:lstStyle/>
                    <a:p>
                      <a:pPr algn="l"/>
                      <a:r>
                        <a:rPr lang="en-US" sz="2000" b="1" dirty="0">
                          <a:solidFill>
                            <a:schemeClr val="bg1"/>
                          </a:solidFill>
                        </a:rPr>
                        <a:t>Key Vocabulary</a:t>
                      </a:r>
                    </a:p>
                  </a:txBody>
                  <a:tcPr>
                    <a:solidFill>
                      <a:srgbClr val="92D050"/>
                    </a:solidFill>
                  </a:tcPr>
                </a:tc>
                <a:tc hMerge="1">
                  <a:txBody>
                    <a:bodyPr/>
                    <a:lstStyle/>
                    <a:p>
                      <a:pPr algn="ctr"/>
                      <a:r>
                        <a:rPr lang="en-US" sz="1600" dirty="0"/>
                        <a:t>Definition</a:t>
                      </a:r>
                    </a:p>
                  </a:txBody>
                  <a:tcPr>
                    <a:solidFill>
                      <a:srgbClr val="A9DFFE"/>
                    </a:solidFill>
                  </a:tcPr>
                </a:tc>
                <a:extLst>
                  <a:ext uri="{0D108BD9-81ED-4DB2-BD59-A6C34878D82A}">
                    <a16:rowId xmlns:a16="http://schemas.microsoft.com/office/drawing/2014/main" val="2454834053"/>
                  </a:ext>
                </a:extLst>
              </a:tr>
              <a:tr h="474061">
                <a:tc>
                  <a:txBody>
                    <a:bodyPr/>
                    <a:lstStyle/>
                    <a:p>
                      <a:r>
                        <a:rPr lang="en-US" sz="1600" b="1" dirty="0">
                          <a:solidFill>
                            <a:srgbClr val="FF0000"/>
                          </a:solidFill>
                        </a:rPr>
                        <a:t>Violent thriller</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977092047"/>
                  </a:ext>
                </a:extLst>
              </a:tr>
              <a:tr h="474061">
                <a:tc>
                  <a:txBody>
                    <a:bodyPr/>
                    <a:lstStyle/>
                    <a:p>
                      <a:r>
                        <a:rPr lang="en-US" sz="1600" b="1" dirty="0">
                          <a:solidFill>
                            <a:srgbClr val="00B050"/>
                          </a:solidFill>
                        </a:rPr>
                        <a:t>Parental locks</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870030829"/>
                  </a:ext>
                </a:extLst>
              </a:tr>
              <a:tr h="474061">
                <a:tc>
                  <a:txBody>
                    <a:bodyPr/>
                    <a:lstStyle/>
                    <a:p>
                      <a:r>
                        <a:rPr lang="en-US" sz="1600" b="1" dirty="0">
                          <a:solidFill>
                            <a:srgbClr val="00B0F0"/>
                          </a:solidFill>
                        </a:rPr>
                        <a:t>Masked</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3603473321"/>
                  </a:ext>
                </a:extLst>
              </a:tr>
            </a:tbl>
          </a:graphicData>
        </a:graphic>
      </p:graphicFrame>
      <p:pic>
        <p:nvPicPr>
          <p:cNvPr id="7" name="Picture 6" descr="Text&#10;&#10;Description automatically generated">
            <a:extLst>
              <a:ext uri="{FF2B5EF4-FFF2-40B4-BE49-F238E27FC236}">
                <a16:creationId xmlns:a16="http://schemas.microsoft.com/office/drawing/2014/main" id="{2EDB38AA-5A9D-AB41-81BD-CCA3D9067B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7266" y="255466"/>
            <a:ext cx="7709531" cy="1458297"/>
          </a:xfrm>
          <a:prstGeom prst="rect">
            <a:avLst/>
          </a:prstGeom>
        </p:spPr>
      </p:pic>
      <p:graphicFrame>
        <p:nvGraphicFramePr>
          <p:cNvPr id="10" name="Table 6">
            <a:extLst>
              <a:ext uri="{FF2B5EF4-FFF2-40B4-BE49-F238E27FC236}">
                <a16:creationId xmlns:a16="http://schemas.microsoft.com/office/drawing/2014/main" id="{2C1865EF-EB87-5546-A8E1-7C78AB160F44}"/>
              </a:ext>
            </a:extLst>
          </p:cNvPr>
          <p:cNvGraphicFramePr>
            <a:graphicFrameLocks noGrp="1"/>
          </p:cNvGraphicFramePr>
          <p:nvPr>
            <p:extLst>
              <p:ext uri="{D42A27DB-BD31-4B8C-83A1-F6EECF244321}">
                <p14:modId xmlns:p14="http://schemas.microsoft.com/office/powerpoint/2010/main" val="11123895"/>
              </p:ext>
            </p:extLst>
          </p:nvPr>
        </p:nvGraphicFramePr>
        <p:xfrm>
          <a:off x="315203" y="2188895"/>
          <a:ext cx="3664465" cy="1559560"/>
        </p:xfrm>
        <a:graphic>
          <a:graphicData uri="http://schemas.openxmlformats.org/drawingml/2006/table">
            <a:tbl>
              <a:tblPr firstRow="1" bandRow="1">
                <a:tableStyleId>{5C22544A-7EE6-4342-B048-85BDC9FD1C3A}</a:tableStyleId>
              </a:tblPr>
              <a:tblGrid>
                <a:gridCol w="3664465">
                  <a:extLst>
                    <a:ext uri="{9D8B030D-6E8A-4147-A177-3AD203B41FA5}">
                      <a16:colId xmlns:a16="http://schemas.microsoft.com/office/drawing/2014/main" val="3655434771"/>
                    </a:ext>
                  </a:extLst>
                </a:gridCol>
              </a:tblGrid>
              <a:tr h="370840">
                <a:tc>
                  <a:txBody>
                    <a:bodyPr/>
                    <a:lstStyle/>
                    <a:p>
                      <a:r>
                        <a:rPr lang="en-US" dirty="0"/>
                        <a:t>Does violence breed violence?</a:t>
                      </a:r>
                    </a:p>
                  </a:txBody>
                  <a:tcPr>
                    <a:solidFill>
                      <a:srgbClr val="FF3797"/>
                    </a:solidFill>
                  </a:tcPr>
                </a:tc>
                <a:extLst>
                  <a:ext uri="{0D108BD9-81ED-4DB2-BD59-A6C34878D82A}">
                    <a16:rowId xmlns:a16="http://schemas.microsoft.com/office/drawing/2014/main" val="24720381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F3F42"/>
                          </a:solidFill>
                          <a:effectLst/>
                          <a:latin typeface="ReithSans"/>
                        </a:rPr>
                        <a:t>Pupils as young as six have been acting out games from </a:t>
                      </a:r>
                      <a:r>
                        <a:rPr lang="en-GB" b="1" i="0" dirty="0">
                          <a:solidFill>
                            <a:srgbClr val="FF0000"/>
                          </a:solidFill>
                          <a:effectLst/>
                          <a:latin typeface="ReithSans"/>
                        </a:rPr>
                        <a:t>violent</a:t>
                      </a:r>
                      <a:r>
                        <a:rPr lang="en-GB" b="0" i="0" dirty="0">
                          <a:solidFill>
                            <a:srgbClr val="3F3F42"/>
                          </a:solidFill>
                          <a:effectLst/>
                          <a:latin typeface="ReithSans"/>
                        </a:rPr>
                        <a:t> Netflix </a:t>
                      </a:r>
                      <a:r>
                        <a:rPr lang="en-GB" b="1" i="0" dirty="0">
                          <a:solidFill>
                            <a:srgbClr val="FF0000"/>
                          </a:solidFill>
                          <a:effectLst/>
                          <a:latin typeface="ReithSans"/>
                        </a:rPr>
                        <a:t>thriller</a:t>
                      </a:r>
                      <a:r>
                        <a:rPr lang="en-GB" b="0" i="0" dirty="0">
                          <a:solidFill>
                            <a:srgbClr val="3F3F42"/>
                          </a:solidFill>
                          <a:effectLst/>
                          <a:latin typeface="ReithSans"/>
                        </a:rPr>
                        <a:t> Squid Game, teachers have warned.</a:t>
                      </a:r>
                      <a:endParaRPr lang="en-US" b="0" dirty="0"/>
                    </a:p>
                  </a:txBody>
                  <a:tcPr>
                    <a:solidFill>
                      <a:schemeClr val="bg1"/>
                    </a:solidFill>
                  </a:tcPr>
                </a:tc>
                <a:extLst>
                  <a:ext uri="{0D108BD9-81ED-4DB2-BD59-A6C34878D82A}">
                    <a16:rowId xmlns:a16="http://schemas.microsoft.com/office/drawing/2014/main" val="1589352746"/>
                  </a:ext>
                </a:extLst>
              </a:tr>
            </a:tbl>
          </a:graphicData>
        </a:graphic>
      </p:graphicFrame>
      <p:pic>
        <p:nvPicPr>
          <p:cNvPr id="11" name="Picture 10">
            <a:extLst>
              <a:ext uri="{FF2B5EF4-FFF2-40B4-BE49-F238E27FC236}">
                <a16:creationId xmlns:a16="http://schemas.microsoft.com/office/drawing/2014/main" id="{B4BB0660-B61B-0C48-9968-7049F05E6D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72399" y="1839578"/>
            <a:ext cx="4104397" cy="2726130"/>
          </a:xfrm>
          <a:prstGeom prst="rect">
            <a:avLst/>
          </a:prstGeom>
        </p:spPr>
      </p:pic>
      <p:pic>
        <p:nvPicPr>
          <p:cNvPr id="1026" name="Picture 2" descr="Electronic Arts shares dropped on Thursday after the company announced that it would be updating its outlook as well as its &quot;Battlefield V&quot; launch date.">
            <a:hlinkClick r:id="rId5"/>
            <a:extLst>
              <a:ext uri="{FF2B5EF4-FFF2-40B4-BE49-F238E27FC236}">
                <a16:creationId xmlns:a16="http://schemas.microsoft.com/office/drawing/2014/main" id="{9DF2C7C3-F121-7B47-B18C-04898C60292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5203" y="3897396"/>
            <a:ext cx="3664465" cy="20598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Table 6">
            <a:extLst>
              <a:ext uri="{FF2B5EF4-FFF2-40B4-BE49-F238E27FC236}">
                <a16:creationId xmlns:a16="http://schemas.microsoft.com/office/drawing/2014/main" id="{DAB2FB43-020B-2B42-B86D-F64AF82239F0}"/>
              </a:ext>
            </a:extLst>
          </p:cNvPr>
          <p:cNvGraphicFramePr>
            <a:graphicFrameLocks noGrp="1"/>
          </p:cNvGraphicFramePr>
          <p:nvPr>
            <p:extLst>
              <p:ext uri="{D42A27DB-BD31-4B8C-83A1-F6EECF244321}">
                <p14:modId xmlns:p14="http://schemas.microsoft.com/office/powerpoint/2010/main" val="266947522"/>
              </p:ext>
            </p:extLst>
          </p:nvPr>
        </p:nvGraphicFramePr>
        <p:xfrm>
          <a:off x="4167266" y="1869440"/>
          <a:ext cx="3417535" cy="1559560"/>
        </p:xfrm>
        <a:graphic>
          <a:graphicData uri="http://schemas.openxmlformats.org/drawingml/2006/table">
            <a:tbl>
              <a:tblPr firstRow="1" bandRow="1">
                <a:tableStyleId>{5C22544A-7EE6-4342-B048-85BDC9FD1C3A}</a:tableStyleId>
              </a:tblPr>
              <a:tblGrid>
                <a:gridCol w="3417535">
                  <a:extLst>
                    <a:ext uri="{9D8B030D-6E8A-4147-A177-3AD203B41FA5}">
                      <a16:colId xmlns:a16="http://schemas.microsoft.com/office/drawing/2014/main" val="3655434771"/>
                    </a:ext>
                  </a:extLst>
                </a:gridCol>
              </a:tblGrid>
              <a:tr h="370840">
                <a:tc>
                  <a:txBody>
                    <a:bodyPr/>
                    <a:lstStyle/>
                    <a:p>
                      <a:r>
                        <a:rPr lang="en-US" dirty="0"/>
                        <a:t>Solutions?</a:t>
                      </a:r>
                    </a:p>
                  </a:txBody>
                  <a:tcPr>
                    <a:solidFill>
                      <a:srgbClr val="84C095"/>
                    </a:solidFill>
                  </a:tcPr>
                </a:tc>
                <a:extLst>
                  <a:ext uri="{0D108BD9-81ED-4DB2-BD59-A6C34878D82A}">
                    <a16:rowId xmlns:a16="http://schemas.microsoft.com/office/drawing/2014/main" val="24720381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41414"/>
                          </a:solidFill>
                          <a:effectLst/>
                          <a:latin typeface="+mn-lt"/>
                        </a:rPr>
                        <a:t>Teachers are calling for parents to put </a:t>
                      </a:r>
                      <a:r>
                        <a:rPr lang="en-GB" b="1" i="0" dirty="0">
                          <a:solidFill>
                            <a:srgbClr val="00B050"/>
                          </a:solidFill>
                          <a:effectLst/>
                          <a:latin typeface="+mn-lt"/>
                        </a:rPr>
                        <a:t>parental locks </a:t>
                      </a:r>
                      <a:r>
                        <a:rPr lang="en-GB" b="0" i="0" dirty="0">
                          <a:solidFill>
                            <a:srgbClr val="141414"/>
                          </a:solidFill>
                          <a:effectLst/>
                          <a:latin typeface="+mn-lt"/>
                        </a:rPr>
                        <a:t>on devices to stop their children from watching the show.</a:t>
                      </a:r>
                      <a:endParaRPr lang="en-US" dirty="0">
                        <a:latin typeface="+mn-lt"/>
                      </a:endParaRPr>
                    </a:p>
                  </a:txBody>
                  <a:tcPr>
                    <a:solidFill>
                      <a:schemeClr val="bg1"/>
                    </a:solidFill>
                  </a:tcPr>
                </a:tc>
                <a:extLst>
                  <a:ext uri="{0D108BD9-81ED-4DB2-BD59-A6C34878D82A}">
                    <a16:rowId xmlns:a16="http://schemas.microsoft.com/office/drawing/2014/main" val="1589352746"/>
                  </a:ext>
                </a:extLst>
              </a:tr>
            </a:tbl>
          </a:graphicData>
        </a:graphic>
      </p:graphicFrame>
      <p:graphicFrame>
        <p:nvGraphicFramePr>
          <p:cNvPr id="18" name="Table 6">
            <a:extLst>
              <a:ext uri="{FF2B5EF4-FFF2-40B4-BE49-F238E27FC236}">
                <a16:creationId xmlns:a16="http://schemas.microsoft.com/office/drawing/2014/main" id="{66E5DA9E-A2C5-134F-BE32-827A2E5E38D2}"/>
              </a:ext>
            </a:extLst>
          </p:cNvPr>
          <p:cNvGraphicFramePr>
            <a:graphicFrameLocks noGrp="1"/>
          </p:cNvGraphicFramePr>
          <p:nvPr>
            <p:extLst>
              <p:ext uri="{D42A27DB-BD31-4B8C-83A1-F6EECF244321}">
                <p14:modId xmlns:p14="http://schemas.microsoft.com/office/powerpoint/2010/main" val="582012352"/>
              </p:ext>
            </p:extLst>
          </p:nvPr>
        </p:nvGraphicFramePr>
        <p:xfrm>
          <a:off x="5990488" y="4768654"/>
          <a:ext cx="5886308" cy="1833880"/>
        </p:xfrm>
        <a:graphic>
          <a:graphicData uri="http://schemas.openxmlformats.org/drawingml/2006/table">
            <a:tbl>
              <a:tblPr firstRow="1" bandRow="1">
                <a:tableStyleId>{5C22544A-7EE6-4342-B048-85BDC9FD1C3A}</a:tableStyleId>
              </a:tblPr>
              <a:tblGrid>
                <a:gridCol w="5886308">
                  <a:extLst>
                    <a:ext uri="{9D8B030D-6E8A-4147-A177-3AD203B41FA5}">
                      <a16:colId xmlns:a16="http://schemas.microsoft.com/office/drawing/2014/main" val="3655434771"/>
                    </a:ext>
                  </a:extLst>
                </a:gridCol>
              </a:tblGrid>
              <a:tr h="370840">
                <a:tc>
                  <a:txBody>
                    <a:bodyPr/>
                    <a:lstStyle/>
                    <a:p>
                      <a:r>
                        <a:rPr lang="en-US" dirty="0"/>
                        <a:t>Does violence breed violence?</a:t>
                      </a:r>
                    </a:p>
                  </a:txBody>
                  <a:tcPr>
                    <a:solidFill>
                      <a:srgbClr val="FF3797"/>
                    </a:solidFill>
                  </a:tcPr>
                </a:tc>
                <a:extLst>
                  <a:ext uri="{0D108BD9-81ED-4DB2-BD59-A6C34878D82A}">
                    <a16:rowId xmlns:a16="http://schemas.microsoft.com/office/drawing/2014/main" val="24720381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22222"/>
                          </a:solidFill>
                          <a:effectLst/>
                          <a:latin typeface="+mn-lt"/>
                        </a:rPr>
                        <a:t>Now, the </a:t>
                      </a:r>
                      <a:r>
                        <a:rPr lang="en-GB" b="0" i="0" u="none" strike="noStrike" dirty="0">
                          <a:solidFill>
                            <a:schemeClr val="tx1"/>
                          </a:solidFill>
                          <a:effectLst/>
                          <a:latin typeface="+mn-lt"/>
                        </a:rPr>
                        <a:t>South Korean</a:t>
                      </a:r>
                      <a:r>
                        <a:rPr lang="en-GB" b="0" i="0" dirty="0">
                          <a:solidFill>
                            <a:schemeClr val="tx1"/>
                          </a:solidFill>
                          <a:effectLst/>
                          <a:latin typeface="+mn-lt"/>
                        </a:rPr>
                        <a:t> </a:t>
                      </a:r>
                      <a:r>
                        <a:rPr lang="en-GB" b="0" i="0" dirty="0">
                          <a:solidFill>
                            <a:srgbClr val="222222"/>
                          </a:solidFill>
                          <a:effectLst/>
                          <a:latin typeface="+mn-lt"/>
                        </a:rPr>
                        <a:t>show that sees hundreds of debt-ridden people compete for a cash prize in a series of survival tasks</a:t>
                      </a:r>
                      <a:r>
                        <a:rPr lang="en-GB" b="1" i="0" dirty="0">
                          <a:solidFill>
                            <a:srgbClr val="00B0F0"/>
                          </a:solidFill>
                          <a:effectLst/>
                          <a:latin typeface="+mn-lt"/>
                        </a:rPr>
                        <a:t> masked </a:t>
                      </a:r>
                      <a:r>
                        <a:rPr lang="en-GB" b="0" i="0" dirty="0">
                          <a:solidFill>
                            <a:srgbClr val="222222"/>
                          </a:solidFill>
                          <a:effectLst/>
                          <a:latin typeface="+mn-lt"/>
                        </a:rPr>
                        <a:t>as playground games has come under fire among school teachers who have concerns that children are replicating some of the challenges.</a:t>
                      </a:r>
                      <a:endParaRPr lang="en-US" dirty="0">
                        <a:latin typeface="+mn-lt"/>
                      </a:endParaRPr>
                    </a:p>
                  </a:txBody>
                  <a:tcPr>
                    <a:solidFill>
                      <a:schemeClr val="bg1"/>
                    </a:solidFill>
                  </a:tcPr>
                </a:tc>
                <a:extLst>
                  <a:ext uri="{0D108BD9-81ED-4DB2-BD59-A6C34878D82A}">
                    <a16:rowId xmlns:a16="http://schemas.microsoft.com/office/drawing/2014/main" val="1589352746"/>
                  </a:ext>
                </a:extLst>
              </a:tr>
            </a:tbl>
          </a:graphicData>
        </a:graphic>
      </p:graphicFrame>
      <p:sp>
        <p:nvSpPr>
          <p:cNvPr id="19" name="Right Arrow 18">
            <a:extLst>
              <a:ext uri="{FF2B5EF4-FFF2-40B4-BE49-F238E27FC236}">
                <a16:creationId xmlns:a16="http://schemas.microsoft.com/office/drawing/2014/main" id="{1AFC2575-F6CC-F14A-8338-63F60EC21085}"/>
              </a:ext>
            </a:extLst>
          </p:cNvPr>
          <p:cNvSpPr/>
          <p:nvPr/>
        </p:nvSpPr>
        <p:spPr>
          <a:xfrm rot="20280697">
            <a:off x="5381551" y="6118143"/>
            <a:ext cx="775042" cy="562707"/>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8152445-E167-9F4D-B856-B788DE2AF321}"/>
              </a:ext>
            </a:extLst>
          </p:cNvPr>
          <p:cNvSpPr txBox="1"/>
          <p:nvPr/>
        </p:nvSpPr>
        <p:spPr>
          <a:xfrm>
            <a:off x="1066800" y="6076330"/>
            <a:ext cx="4483780" cy="646331"/>
          </a:xfrm>
          <a:prstGeom prst="rect">
            <a:avLst/>
          </a:prstGeom>
          <a:solidFill>
            <a:srgbClr val="F2E4E5"/>
          </a:solidFill>
        </p:spPr>
        <p:txBody>
          <a:bodyPr wrap="square" rtlCol="0">
            <a:spAutoFit/>
          </a:bodyPr>
          <a:lstStyle/>
          <a:p>
            <a:r>
              <a:rPr lang="en-US" dirty="0"/>
              <a:t>What does the phrase ‘under fire’ mean? Why has the writer chosen to use it here?</a:t>
            </a:r>
          </a:p>
        </p:txBody>
      </p:sp>
      <p:sp>
        <p:nvSpPr>
          <p:cNvPr id="20" name="Oval 19">
            <a:extLst>
              <a:ext uri="{FF2B5EF4-FFF2-40B4-BE49-F238E27FC236}">
                <a16:creationId xmlns:a16="http://schemas.microsoft.com/office/drawing/2014/main" id="{B3B6D8EA-0C68-B249-9FE4-2E1C274CC76C}"/>
              </a:ext>
            </a:extLst>
          </p:cNvPr>
          <p:cNvSpPr/>
          <p:nvPr/>
        </p:nvSpPr>
        <p:spPr>
          <a:xfrm>
            <a:off x="1676400" y="4431323"/>
            <a:ext cx="949569" cy="949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3C005464-5D94-0B4A-A283-86B7CCE13985}"/>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41537" y="3979007"/>
            <a:ext cx="1854200" cy="1854200"/>
          </a:xfrm>
          <a:prstGeom prst="rect">
            <a:avLst/>
          </a:prstGeom>
        </p:spPr>
      </p:pic>
      <p:sp>
        <p:nvSpPr>
          <p:cNvPr id="23" name="TextBox 22">
            <a:extLst>
              <a:ext uri="{FF2B5EF4-FFF2-40B4-BE49-F238E27FC236}">
                <a16:creationId xmlns:a16="http://schemas.microsoft.com/office/drawing/2014/main" id="{79044D71-46BE-D34D-840B-C5A0EB72643F}"/>
              </a:ext>
            </a:extLst>
          </p:cNvPr>
          <p:cNvSpPr txBox="1"/>
          <p:nvPr/>
        </p:nvSpPr>
        <p:spPr>
          <a:xfrm>
            <a:off x="4167266" y="3737674"/>
            <a:ext cx="1585376" cy="2031325"/>
          </a:xfrm>
          <a:prstGeom prst="rect">
            <a:avLst/>
          </a:prstGeom>
          <a:solidFill>
            <a:schemeClr val="bg1"/>
          </a:solidFill>
          <a:ln w="57150">
            <a:solidFill>
              <a:srgbClr val="FF3797"/>
            </a:solidFill>
          </a:ln>
        </p:spPr>
        <p:txBody>
          <a:bodyPr wrap="square" rtlCol="0">
            <a:spAutoFit/>
          </a:bodyPr>
          <a:lstStyle/>
          <a:p>
            <a:r>
              <a:rPr lang="en-US" b="1" dirty="0"/>
              <a:t>Watch the 60 second video: </a:t>
            </a:r>
            <a:r>
              <a:rPr lang="en-US" dirty="0"/>
              <a:t>what do you think? Does violence make us more violent?</a:t>
            </a:r>
          </a:p>
        </p:txBody>
      </p:sp>
      <p:sp>
        <p:nvSpPr>
          <p:cNvPr id="25" name="TextBox 24">
            <a:extLst>
              <a:ext uri="{FF2B5EF4-FFF2-40B4-BE49-F238E27FC236}">
                <a16:creationId xmlns:a16="http://schemas.microsoft.com/office/drawing/2014/main" id="{B0A12170-5549-6941-80B5-EEDE769840F6}"/>
              </a:ext>
            </a:extLst>
          </p:cNvPr>
          <p:cNvSpPr txBox="1"/>
          <p:nvPr/>
        </p:nvSpPr>
        <p:spPr>
          <a:xfrm>
            <a:off x="5940240" y="3584677"/>
            <a:ext cx="2676222" cy="923330"/>
          </a:xfrm>
          <a:prstGeom prst="rect">
            <a:avLst/>
          </a:prstGeom>
          <a:solidFill>
            <a:schemeClr val="bg1"/>
          </a:solidFill>
          <a:ln w="57150">
            <a:solidFill>
              <a:srgbClr val="B176AB"/>
            </a:solidFill>
          </a:ln>
        </p:spPr>
        <p:txBody>
          <a:bodyPr wrap="square" rtlCol="0">
            <a:spAutoFit/>
          </a:bodyPr>
          <a:lstStyle/>
          <a:p>
            <a:r>
              <a:rPr lang="en-US" dirty="0"/>
              <a:t>What are the possible other causes of violence in the real world?</a:t>
            </a:r>
          </a:p>
        </p:txBody>
      </p:sp>
      <p:sp>
        <p:nvSpPr>
          <p:cNvPr id="26" name="TextBox 25">
            <a:extLst>
              <a:ext uri="{FF2B5EF4-FFF2-40B4-BE49-F238E27FC236}">
                <a16:creationId xmlns:a16="http://schemas.microsoft.com/office/drawing/2014/main" id="{410F231C-ED32-AB40-A042-9B76A6B856E0}"/>
              </a:ext>
            </a:extLst>
          </p:cNvPr>
          <p:cNvSpPr txBox="1"/>
          <p:nvPr/>
        </p:nvSpPr>
        <p:spPr>
          <a:xfrm>
            <a:off x="9016725" y="3584677"/>
            <a:ext cx="2676222" cy="923330"/>
          </a:xfrm>
          <a:prstGeom prst="rect">
            <a:avLst/>
          </a:prstGeom>
          <a:solidFill>
            <a:schemeClr val="bg1"/>
          </a:solidFill>
          <a:ln w="57150">
            <a:solidFill>
              <a:srgbClr val="B176AB"/>
            </a:solidFill>
          </a:ln>
        </p:spPr>
        <p:txBody>
          <a:bodyPr wrap="square" rtlCol="0">
            <a:spAutoFit/>
          </a:bodyPr>
          <a:lstStyle/>
          <a:p>
            <a:r>
              <a:rPr lang="en-US" dirty="0"/>
              <a:t>What would happen if we stopped making violent shows and films?</a:t>
            </a:r>
          </a:p>
        </p:txBody>
      </p:sp>
      <p:sp>
        <p:nvSpPr>
          <p:cNvPr id="27" name="Right Arrow 26">
            <a:extLst>
              <a:ext uri="{FF2B5EF4-FFF2-40B4-BE49-F238E27FC236}">
                <a16:creationId xmlns:a16="http://schemas.microsoft.com/office/drawing/2014/main" id="{6EB8C8C9-3F04-1B40-AFCE-97E71B6AF371}"/>
              </a:ext>
            </a:extLst>
          </p:cNvPr>
          <p:cNvSpPr/>
          <p:nvPr/>
        </p:nvSpPr>
        <p:spPr>
          <a:xfrm rot="10800000">
            <a:off x="3350654" y="4226653"/>
            <a:ext cx="775042" cy="562707"/>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118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6ED559-6407-A140-8C85-D2D314172F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7308" y="260583"/>
            <a:ext cx="4087334" cy="1450986"/>
          </a:xfrm>
          <a:prstGeom prst="rect">
            <a:avLst/>
          </a:prstGeom>
        </p:spPr>
      </p:pic>
      <p:pic>
        <p:nvPicPr>
          <p:cNvPr id="3" name="Picture 2">
            <a:extLst>
              <a:ext uri="{FF2B5EF4-FFF2-40B4-BE49-F238E27FC236}">
                <a16:creationId xmlns:a16="http://schemas.microsoft.com/office/drawing/2014/main" id="{37B55A25-44A0-8741-92A5-F2D5FEB280B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77506" y="2473270"/>
            <a:ext cx="7327167" cy="4124147"/>
          </a:xfrm>
          <a:prstGeom prst="rect">
            <a:avLst/>
          </a:prstGeom>
        </p:spPr>
      </p:pic>
      <p:graphicFrame>
        <p:nvGraphicFramePr>
          <p:cNvPr id="5" name="Table 6">
            <a:extLst>
              <a:ext uri="{FF2B5EF4-FFF2-40B4-BE49-F238E27FC236}">
                <a16:creationId xmlns:a16="http://schemas.microsoft.com/office/drawing/2014/main" id="{1502FD7C-30B9-BD41-AE07-06150E23D85F}"/>
              </a:ext>
            </a:extLst>
          </p:cNvPr>
          <p:cNvGraphicFramePr>
            <a:graphicFrameLocks noGrp="1"/>
          </p:cNvGraphicFramePr>
          <p:nvPr>
            <p:extLst>
              <p:ext uri="{D42A27DB-BD31-4B8C-83A1-F6EECF244321}">
                <p14:modId xmlns:p14="http://schemas.microsoft.com/office/powerpoint/2010/main" val="716469188"/>
              </p:ext>
            </p:extLst>
          </p:nvPr>
        </p:nvGraphicFramePr>
        <p:xfrm>
          <a:off x="327309" y="1887832"/>
          <a:ext cx="4087334" cy="2931160"/>
        </p:xfrm>
        <a:graphic>
          <a:graphicData uri="http://schemas.openxmlformats.org/drawingml/2006/table">
            <a:tbl>
              <a:tblPr firstRow="1" bandRow="1">
                <a:tableStyleId>{5C22544A-7EE6-4342-B048-85BDC9FD1C3A}</a:tableStyleId>
              </a:tblPr>
              <a:tblGrid>
                <a:gridCol w="4087334">
                  <a:extLst>
                    <a:ext uri="{9D8B030D-6E8A-4147-A177-3AD203B41FA5}">
                      <a16:colId xmlns:a16="http://schemas.microsoft.com/office/drawing/2014/main" val="3655434771"/>
                    </a:ext>
                  </a:extLst>
                </a:gridCol>
              </a:tblGrid>
              <a:tr h="370840">
                <a:tc>
                  <a:txBody>
                    <a:bodyPr/>
                    <a:lstStyle/>
                    <a:p>
                      <a:r>
                        <a:rPr lang="en-US" dirty="0"/>
                        <a:t>The United Kingdom…</a:t>
                      </a:r>
                    </a:p>
                  </a:txBody>
                  <a:tcPr>
                    <a:solidFill>
                      <a:srgbClr val="FF3797"/>
                    </a:solidFill>
                  </a:tcPr>
                </a:tc>
                <a:extLst>
                  <a:ext uri="{0D108BD9-81ED-4DB2-BD59-A6C34878D82A}">
                    <a16:rowId xmlns:a16="http://schemas.microsoft.com/office/drawing/2014/main" val="2472038150"/>
                  </a:ext>
                </a:extLst>
              </a:tr>
              <a:tr h="370840">
                <a:tc>
                  <a:txBody>
                    <a:bodyPr/>
                    <a:lstStyle/>
                    <a:p>
                      <a:pPr algn="l"/>
                      <a:r>
                        <a:rPr lang="en-GB" b="0" i="0" dirty="0">
                          <a:solidFill>
                            <a:srgbClr val="222222"/>
                          </a:solidFill>
                          <a:effectLst/>
                          <a:latin typeface="Indy Serif"/>
                        </a:rPr>
                        <a:t>“Also please explicitly share that pretending to shoot one another is not appropriate - nor acceptable. Please support us in keeping your children safe.”</a:t>
                      </a:r>
                      <a:br>
                        <a:rPr lang="en-GB" b="0" i="0" dirty="0">
                          <a:solidFill>
                            <a:srgbClr val="222222"/>
                          </a:solidFill>
                          <a:effectLst/>
                          <a:latin typeface="Indy Serif"/>
                        </a:rPr>
                      </a:br>
                      <a:endParaRPr lang="en-GB" b="0" i="0" dirty="0">
                        <a:solidFill>
                          <a:srgbClr val="222222"/>
                        </a:solidFill>
                        <a:effectLst/>
                        <a:latin typeface="Indy Serif"/>
                      </a:endParaRPr>
                    </a:p>
                    <a:p>
                      <a:pPr algn="l"/>
                      <a:r>
                        <a:rPr lang="en-GB" b="0" i="0" dirty="0">
                          <a:solidFill>
                            <a:srgbClr val="222222"/>
                          </a:solidFill>
                          <a:effectLst/>
                          <a:latin typeface="Indy Serif"/>
                        </a:rPr>
                        <a:t>Meanwhile, another school in Kent, Sandown, has started offering extra lessons on violence and online harm in response to the programme’s popularity.</a:t>
                      </a:r>
                    </a:p>
                  </a:txBody>
                  <a:tcPr>
                    <a:solidFill>
                      <a:schemeClr val="bg1"/>
                    </a:solidFill>
                  </a:tcPr>
                </a:tc>
                <a:extLst>
                  <a:ext uri="{0D108BD9-81ED-4DB2-BD59-A6C34878D82A}">
                    <a16:rowId xmlns:a16="http://schemas.microsoft.com/office/drawing/2014/main" val="1589352746"/>
                  </a:ext>
                </a:extLst>
              </a:tr>
            </a:tbl>
          </a:graphicData>
        </a:graphic>
      </p:graphicFrame>
      <p:sp>
        <p:nvSpPr>
          <p:cNvPr id="7" name="TextBox 6">
            <a:extLst>
              <a:ext uri="{FF2B5EF4-FFF2-40B4-BE49-F238E27FC236}">
                <a16:creationId xmlns:a16="http://schemas.microsoft.com/office/drawing/2014/main" id="{D93ECD72-A0F2-5D4E-A41B-70FD3A3643E9}"/>
              </a:ext>
            </a:extLst>
          </p:cNvPr>
          <p:cNvSpPr txBox="1"/>
          <p:nvPr/>
        </p:nvSpPr>
        <p:spPr>
          <a:xfrm>
            <a:off x="4677506" y="260583"/>
            <a:ext cx="7327167" cy="2031325"/>
          </a:xfrm>
          <a:prstGeom prst="rect">
            <a:avLst/>
          </a:prstGeom>
          <a:solidFill>
            <a:schemeClr val="bg1"/>
          </a:solidFill>
          <a:ln w="57150">
            <a:solidFill>
              <a:srgbClr val="FF9300"/>
            </a:solidFill>
          </a:ln>
        </p:spPr>
        <p:txBody>
          <a:bodyPr wrap="square">
            <a:spAutoFit/>
          </a:bodyPr>
          <a:lstStyle/>
          <a:p>
            <a:r>
              <a:rPr lang="en-GB" b="0" i="0" dirty="0">
                <a:solidFill>
                  <a:srgbClr val="1C1E1C"/>
                </a:solidFill>
                <a:effectLst/>
                <a:latin typeface="FreightTextProBook"/>
              </a:rPr>
              <a:t>Primary schools in the US, Australia, Asia, and Europe have all issued warnings to parents about the Netflix series, asking parents to make sure their kids don’t watch </a:t>
            </a:r>
            <a:r>
              <a:rPr lang="en-GB" b="0" i="1" dirty="0">
                <a:solidFill>
                  <a:srgbClr val="1C1E1C"/>
                </a:solidFill>
                <a:effectLst/>
                <a:latin typeface="FreightTextProBookItalic"/>
              </a:rPr>
              <a:t>Squid Game</a:t>
            </a:r>
            <a:r>
              <a:rPr lang="en-GB" b="0" i="0" dirty="0">
                <a:solidFill>
                  <a:srgbClr val="1C1E1C"/>
                </a:solidFill>
                <a:effectLst/>
                <a:latin typeface="FreightTextProBook"/>
              </a:rPr>
              <a:t>. The South Korean show depicts “extreme violence and gore,” following adults riddled with debt playing scary life-or-death versions of popular playground games. It’s an interesting show for adults and has some meanings behind it other than shock factor violence, but that’s not a nuance most kids will pick up on.</a:t>
            </a:r>
            <a:endParaRPr lang="en-US" dirty="0"/>
          </a:p>
        </p:txBody>
      </p:sp>
      <p:sp>
        <p:nvSpPr>
          <p:cNvPr id="9" name="TextBox 8">
            <a:extLst>
              <a:ext uri="{FF2B5EF4-FFF2-40B4-BE49-F238E27FC236}">
                <a16:creationId xmlns:a16="http://schemas.microsoft.com/office/drawing/2014/main" id="{0A57EBB3-D1FA-3846-A8C3-97A804635D6E}"/>
              </a:ext>
            </a:extLst>
          </p:cNvPr>
          <p:cNvSpPr txBox="1"/>
          <p:nvPr/>
        </p:nvSpPr>
        <p:spPr>
          <a:xfrm>
            <a:off x="327307" y="4970859"/>
            <a:ext cx="4087333" cy="1754326"/>
          </a:xfrm>
          <a:prstGeom prst="rect">
            <a:avLst/>
          </a:prstGeom>
          <a:solidFill>
            <a:schemeClr val="bg1"/>
          </a:solidFill>
          <a:ln w="57150">
            <a:solidFill>
              <a:srgbClr val="FF8AD8"/>
            </a:solidFill>
          </a:ln>
        </p:spPr>
        <p:txBody>
          <a:bodyPr wrap="square">
            <a:spAutoFit/>
          </a:bodyPr>
          <a:lstStyle/>
          <a:p>
            <a:r>
              <a:rPr lang="en-GB" b="0" i="0" dirty="0">
                <a:solidFill>
                  <a:srgbClr val="1C1E1C"/>
                </a:solidFill>
                <a:effectLst/>
                <a:latin typeface="FreightTextProBook"/>
              </a:rPr>
              <a:t>A school in Belgium sent a warning to parents on social media, too. The notification said students were found playing </a:t>
            </a:r>
            <a:r>
              <a:rPr lang="en-GB" b="0" i="1" dirty="0">
                <a:solidFill>
                  <a:srgbClr val="1C1E1C"/>
                </a:solidFill>
                <a:effectLst/>
                <a:latin typeface="FreightTextProBookItalic"/>
              </a:rPr>
              <a:t>Squid Game</a:t>
            </a:r>
            <a:r>
              <a:rPr lang="en-GB" b="0" i="0" dirty="0">
                <a:solidFill>
                  <a:srgbClr val="1C1E1C"/>
                </a:solidFill>
                <a:effectLst/>
                <a:latin typeface="FreightTextProBook"/>
              </a:rPr>
              <a:t>-style games on the playground where the consequences of losing resulted in getting punched.</a:t>
            </a:r>
            <a:endParaRPr lang="en-US" dirty="0"/>
          </a:p>
        </p:txBody>
      </p:sp>
      <p:sp>
        <p:nvSpPr>
          <p:cNvPr id="11" name="TextBox 10">
            <a:extLst>
              <a:ext uri="{FF2B5EF4-FFF2-40B4-BE49-F238E27FC236}">
                <a16:creationId xmlns:a16="http://schemas.microsoft.com/office/drawing/2014/main" id="{6B8553E3-6EE9-5040-9809-6141E807232D}"/>
              </a:ext>
            </a:extLst>
          </p:cNvPr>
          <p:cNvSpPr txBox="1"/>
          <p:nvPr/>
        </p:nvSpPr>
        <p:spPr>
          <a:xfrm>
            <a:off x="4900247" y="4437884"/>
            <a:ext cx="4521088" cy="2031325"/>
          </a:xfrm>
          <a:prstGeom prst="rect">
            <a:avLst/>
          </a:prstGeom>
          <a:solidFill>
            <a:schemeClr val="bg1"/>
          </a:solidFill>
          <a:ln w="57150">
            <a:solidFill>
              <a:srgbClr val="9437FF"/>
            </a:solidFill>
          </a:ln>
        </p:spPr>
        <p:txBody>
          <a:bodyPr wrap="square">
            <a:spAutoFit/>
          </a:bodyPr>
          <a:lstStyle/>
          <a:p>
            <a:r>
              <a:rPr lang="en-GB" b="0" i="0" dirty="0">
                <a:solidFill>
                  <a:srgbClr val="1C1E1C"/>
                </a:solidFill>
                <a:effectLst/>
                <a:latin typeface="FreightTextProBook"/>
              </a:rPr>
              <a:t>“Violent language and aggressive behaviours may be easily mimicked by children, particularly outside the confines of your home and in the wider space of a school playground,” Wickham said.</a:t>
            </a:r>
          </a:p>
          <a:p>
            <a:endParaRPr lang="en-GB" dirty="0">
              <a:solidFill>
                <a:srgbClr val="1C1E1C"/>
              </a:solidFill>
              <a:latin typeface="FreightTextProBook"/>
            </a:endParaRPr>
          </a:p>
          <a:p>
            <a:r>
              <a:rPr lang="en-GB" b="1" dirty="0">
                <a:solidFill>
                  <a:srgbClr val="1C1E1C"/>
                </a:solidFill>
                <a:latin typeface="FreightTextProBook"/>
              </a:rPr>
              <a:t>Do you agree? Why/why not?</a:t>
            </a:r>
            <a:endParaRPr lang="en-US" b="1" dirty="0"/>
          </a:p>
        </p:txBody>
      </p:sp>
      <p:sp>
        <p:nvSpPr>
          <p:cNvPr id="13" name="TextBox 12">
            <a:extLst>
              <a:ext uri="{FF2B5EF4-FFF2-40B4-BE49-F238E27FC236}">
                <a16:creationId xmlns:a16="http://schemas.microsoft.com/office/drawing/2014/main" id="{697C6166-748E-7942-9084-1A181D169CBD}"/>
              </a:ext>
            </a:extLst>
          </p:cNvPr>
          <p:cNvSpPr txBox="1"/>
          <p:nvPr/>
        </p:nvSpPr>
        <p:spPr>
          <a:xfrm>
            <a:off x="9421335" y="2967335"/>
            <a:ext cx="2443356" cy="1015663"/>
          </a:xfrm>
          <a:prstGeom prst="rect">
            <a:avLst/>
          </a:prstGeom>
          <a:solidFill>
            <a:srgbClr val="F2E4E5"/>
          </a:solidFill>
          <a:ln w="57150">
            <a:solidFill>
              <a:srgbClr val="FF8AD8"/>
            </a:solidFill>
          </a:ln>
        </p:spPr>
        <p:txBody>
          <a:bodyPr wrap="square">
            <a:spAutoFit/>
          </a:bodyPr>
          <a:lstStyle/>
          <a:p>
            <a:r>
              <a:rPr lang="en-US" sz="2000" b="1" dirty="0"/>
              <a:t>Is Squid Game a problem? Why/why not?</a:t>
            </a:r>
          </a:p>
        </p:txBody>
      </p:sp>
    </p:spTree>
    <p:extLst>
      <p:ext uri="{BB962C8B-B14F-4D97-AF65-F5344CB8AC3E}">
        <p14:creationId xmlns:p14="http://schemas.microsoft.com/office/powerpoint/2010/main" val="1782769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8BAEBF-3DA3-1C4B-82A1-3DE93B2FAA84}"/>
              </a:ext>
            </a:extLst>
          </p:cNvPr>
          <p:cNvSpPr txBox="1"/>
          <p:nvPr/>
        </p:nvSpPr>
        <p:spPr>
          <a:xfrm>
            <a:off x="325546" y="182645"/>
            <a:ext cx="4782064" cy="369332"/>
          </a:xfrm>
          <a:prstGeom prst="rect">
            <a:avLst/>
          </a:prstGeom>
          <a:solidFill>
            <a:srgbClr val="FF3797"/>
          </a:solidFill>
        </p:spPr>
        <p:txBody>
          <a:bodyPr wrap="square" rtlCol="0">
            <a:spAutoFit/>
          </a:bodyPr>
          <a:lstStyle/>
          <a:p>
            <a:pPr algn="ctr"/>
            <a:r>
              <a:rPr lang="en-US" b="1" dirty="0">
                <a:solidFill>
                  <a:schemeClr val="bg1"/>
                </a:solidFill>
              </a:rPr>
              <a:t>Capitalism…</a:t>
            </a:r>
          </a:p>
        </p:txBody>
      </p:sp>
      <p:sp>
        <p:nvSpPr>
          <p:cNvPr id="4" name="TextBox 3">
            <a:extLst>
              <a:ext uri="{FF2B5EF4-FFF2-40B4-BE49-F238E27FC236}">
                <a16:creationId xmlns:a16="http://schemas.microsoft.com/office/drawing/2014/main" id="{C54DE8E0-810B-5246-B80D-BCC74671B84F}"/>
              </a:ext>
            </a:extLst>
          </p:cNvPr>
          <p:cNvSpPr txBox="1"/>
          <p:nvPr/>
        </p:nvSpPr>
        <p:spPr>
          <a:xfrm>
            <a:off x="4103296" y="4324405"/>
            <a:ext cx="3664465" cy="923330"/>
          </a:xfrm>
          <a:prstGeom prst="rect">
            <a:avLst/>
          </a:prstGeom>
          <a:solidFill>
            <a:schemeClr val="bg1"/>
          </a:solidFill>
          <a:ln w="57150">
            <a:solidFill>
              <a:srgbClr val="9437FF"/>
            </a:solidFill>
          </a:ln>
        </p:spPr>
        <p:txBody>
          <a:bodyPr wrap="square">
            <a:spAutoFit/>
          </a:bodyPr>
          <a:lstStyle/>
          <a:p>
            <a:r>
              <a:rPr lang="en-GB" b="0" i="0" dirty="0">
                <a:effectLst/>
              </a:rPr>
              <a:t>And, according to North Korea, it's also proof that capitalism doesn't work.</a:t>
            </a:r>
            <a:endParaRPr lang="en-US" dirty="0"/>
          </a:p>
        </p:txBody>
      </p:sp>
      <p:sp>
        <p:nvSpPr>
          <p:cNvPr id="6" name="TextBox 5">
            <a:extLst>
              <a:ext uri="{FF2B5EF4-FFF2-40B4-BE49-F238E27FC236}">
                <a16:creationId xmlns:a16="http://schemas.microsoft.com/office/drawing/2014/main" id="{0A7722F7-5F63-6649-8EDD-4E4434096468}"/>
              </a:ext>
            </a:extLst>
          </p:cNvPr>
          <p:cNvSpPr txBox="1"/>
          <p:nvPr/>
        </p:nvSpPr>
        <p:spPr>
          <a:xfrm>
            <a:off x="9061170" y="182645"/>
            <a:ext cx="2805283" cy="2585323"/>
          </a:xfrm>
          <a:prstGeom prst="rect">
            <a:avLst/>
          </a:prstGeom>
          <a:solidFill>
            <a:srgbClr val="F2E4E5"/>
          </a:solidFill>
        </p:spPr>
        <p:txBody>
          <a:bodyPr wrap="square">
            <a:spAutoFit/>
          </a:bodyPr>
          <a:lstStyle/>
          <a:p>
            <a:r>
              <a:rPr lang="en-GB" b="0" i="0" dirty="0">
                <a:solidFill>
                  <a:srgbClr val="000000"/>
                </a:solidFill>
                <a:effectLst/>
              </a:rPr>
              <a:t>"It is said that [Squid Game] makes people realize the sad reality of the beastly South Korean society in which human beings are driven into extreme competition and their humanity is being wiped out”.</a:t>
            </a:r>
            <a:endParaRPr lang="en-US" dirty="0"/>
          </a:p>
        </p:txBody>
      </p:sp>
      <p:graphicFrame>
        <p:nvGraphicFramePr>
          <p:cNvPr id="9" name="Table 6">
            <a:extLst>
              <a:ext uri="{FF2B5EF4-FFF2-40B4-BE49-F238E27FC236}">
                <a16:creationId xmlns:a16="http://schemas.microsoft.com/office/drawing/2014/main" id="{FB238FC3-7B07-6544-BEED-B9037C0E5CA3}"/>
              </a:ext>
            </a:extLst>
          </p:cNvPr>
          <p:cNvGraphicFramePr>
            <a:graphicFrameLocks noGrp="1"/>
          </p:cNvGraphicFramePr>
          <p:nvPr>
            <p:extLst>
              <p:ext uri="{D42A27DB-BD31-4B8C-83A1-F6EECF244321}">
                <p14:modId xmlns:p14="http://schemas.microsoft.com/office/powerpoint/2010/main" val="1720376395"/>
              </p:ext>
            </p:extLst>
          </p:nvPr>
        </p:nvGraphicFramePr>
        <p:xfrm>
          <a:off x="325546" y="4018515"/>
          <a:ext cx="3664465" cy="2656840"/>
        </p:xfrm>
        <a:graphic>
          <a:graphicData uri="http://schemas.openxmlformats.org/drawingml/2006/table">
            <a:tbl>
              <a:tblPr firstRow="1" bandRow="1">
                <a:tableStyleId>{5C22544A-7EE6-4342-B048-85BDC9FD1C3A}</a:tableStyleId>
              </a:tblPr>
              <a:tblGrid>
                <a:gridCol w="3664465">
                  <a:extLst>
                    <a:ext uri="{9D8B030D-6E8A-4147-A177-3AD203B41FA5}">
                      <a16:colId xmlns:a16="http://schemas.microsoft.com/office/drawing/2014/main" val="3655434771"/>
                    </a:ext>
                  </a:extLst>
                </a:gridCol>
              </a:tblGrid>
              <a:tr h="370840">
                <a:tc>
                  <a:txBody>
                    <a:bodyPr/>
                    <a:lstStyle/>
                    <a:p>
                      <a:r>
                        <a:rPr lang="en-US" dirty="0"/>
                        <a:t>Main themes…</a:t>
                      </a:r>
                    </a:p>
                  </a:txBody>
                  <a:tcPr>
                    <a:solidFill>
                      <a:srgbClr val="FF3797"/>
                    </a:solidFill>
                  </a:tcPr>
                </a:tc>
                <a:extLst>
                  <a:ext uri="{0D108BD9-81ED-4DB2-BD59-A6C34878D82A}">
                    <a16:rowId xmlns:a16="http://schemas.microsoft.com/office/drawing/2014/main" val="24720381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mn-lt"/>
                        </a:rPr>
                        <a:t>Beyond the games themselves, this is a show about poverty, inequality and desperation—and the</a:t>
                      </a:r>
                      <a:r>
                        <a:rPr lang="en-GB" b="1" i="0" dirty="0">
                          <a:solidFill>
                            <a:srgbClr val="9437FF"/>
                          </a:solidFill>
                          <a:effectLst/>
                          <a:latin typeface="+mn-lt"/>
                        </a:rPr>
                        <a:t> insidious </a:t>
                      </a:r>
                      <a:r>
                        <a:rPr lang="en-GB" b="0" i="0" dirty="0">
                          <a:solidFill>
                            <a:srgbClr val="333333"/>
                          </a:solidFill>
                          <a:effectLst/>
                          <a:latin typeface="+mn-lt"/>
                        </a:rPr>
                        <a:t>ways money can turn us against one another. Greed and power make the world go ‘round, but </a:t>
                      </a:r>
                      <a:r>
                        <a:rPr lang="en-GB" b="0" i="1" dirty="0">
                          <a:solidFill>
                            <a:srgbClr val="333333"/>
                          </a:solidFill>
                          <a:effectLst/>
                          <a:latin typeface="+mn-lt"/>
                        </a:rPr>
                        <a:t>Squid Game </a:t>
                      </a:r>
                      <a:r>
                        <a:rPr lang="en-GB" b="0" i="0" dirty="0">
                          <a:solidFill>
                            <a:srgbClr val="333333"/>
                          </a:solidFill>
                          <a:effectLst/>
                          <a:latin typeface="+mn-lt"/>
                        </a:rPr>
                        <a:t>shows that even so, good can still </a:t>
                      </a:r>
                      <a:r>
                        <a:rPr lang="en-GB" b="1" i="0" dirty="0">
                          <a:solidFill>
                            <a:srgbClr val="E2ACE6"/>
                          </a:solidFill>
                          <a:effectLst/>
                          <a:latin typeface="+mn-lt"/>
                        </a:rPr>
                        <a:t>triumph</a:t>
                      </a:r>
                      <a:r>
                        <a:rPr lang="en-GB" b="0" i="0" dirty="0">
                          <a:solidFill>
                            <a:srgbClr val="333333"/>
                          </a:solidFill>
                          <a:effectLst/>
                          <a:latin typeface="+mn-lt"/>
                        </a:rPr>
                        <a:t> over evil. At a cost.</a:t>
                      </a:r>
                      <a:endParaRPr lang="en-US" dirty="0">
                        <a:latin typeface="+mn-lt"/>
                      </a:endParaRPr>
                    </a:p>
                  </a:txBody>
                  <a:tcPr>
                    <a:solidFill>
                      <a:schemeClr val="bg1"/>
                    </a:solidFill>
                  </a:tcPr>
                </a:tc>
                <a:extLst>
                  <a:ext uri="{0D108BD9-81ED-4DB2-BD59-A6C34878D82A}">
                    <a16:rowId xmlns:a16="http://schemas.microsoft.com/office/drawing/2014/main" val="1589352746"/>
                  </a:ext>
                </a:extLst>
              </a:tr>
            </a:tbl>
          </a:graphicData>
        </a:graphic>
      </p:graphicFrame>
      <p:graphicFrame>
        <p:nvGraphicFramePr>
          <p:cNvPr id="12" name="Table 6">
            <a:extLst>
              <a:ext uri="{FF2B5EF4-FFF2-40B4-BE49-F238E27FC236}">
                <a16:creationId xmlns:a16="http://schemas.microsoft.com/office/drawing/2014/main" id="{12912551-8AD6-D243-8D75-926BEE158284}"/>
              </a:ext>
            </a:extLst>
          </p:cNvPr>
          <p:cNvGraphicFramePr>
            <a:graphicFrameLocks noGrp="1"/>
          </p:cNvGraphicFramePr>
          <p:nvPr>
            <p:extLst>
              <p:ext uri="{D42A27DB-BD31-4B8C-83A1-F6EECF244321}">
                <p14:modId xmlns:p14="http://schemas.microsoft.com/office/powerpoint/2010/main" val="2074979519"/>
              </p:ext>
            </p:extLst>
          </p:nvPr>
        </p:nvGraphicFramePr>
        <p:xfrm>
          <a:off x="325547" y="689814"/>
          <a:ext cx="4782064" cy="2656840"/>
        </p:xfrm>
        <a:graphic>
          <a:graphicData uri="http://schemas.openxmlformats.org/drawingml/2006/table">
            <a:tbl>
              <a:tblPr firstRow="1" bandRow="1">
                <a:tableStyleId>{5C22544A-7EE6-4342-B048-85BDC9FD1C3A}</a:tableStyleId>
              </a:tblPr>
              <a:tblGrid>
                <a:gridCol w="4782064">
                  <a:extLst>
                    <a:ext uri="{9D8B030D-6E8A-4147-A177-3AD203B41FA5}">
                      <a16:colId xmlns:a16="http://schemas.microsoft.com/office/drawing/2014/main" val="3655434771"/>
                    </a:ext>
                  </a:extLst>
                </a:gridCol>
              </a:tblGrid>
              <a:tr h="370840">
                <a:tc>
                  <a:txBody>
                    <a:bodyPr/>
                    <a:lstStyle/>
                    <a:p>
                      <a:r>
                        <a:rPr lang="en-US" dirty="0"/>
                        <a:t>A definition…</a:t>
                      </a:r>
                    </a:p>
                  </a:txBody>
                  <a:tcPr>
                    <a:solidFill>
                      <a:srgbClr val="84C095"/>
                    </a:solidFill>
                  </a:tcPr>
                </a:tc>
                <a:extLst>
                  <a:ext uri="{0D108BD9-81ED-4DB2-BD59-A6C34878D82A}">
                    <a16:rowId xmlns:a16="http://schemas.microsoft.com/office/drawing/2014/main" val="24720381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An economic system in which the means of </a:t>
                      </a:r>
                      <a:r>
                        <a:rPr lang="en-GB" sz="1800" b="1" i="0" kern="1200" dirty="0">
                          <a:solidFill>
                            <a:srgbClr val="FF0000"/>
                          </a:solidFill>
                          <a:effectLst/>
                          <a:latin typeface="+mn-lt"/>
                          <a:ea typeface="+mn-ea"/>
                          <a:cs typeface="+mn-cs"/>
                        </a:rPr>
                        <a:t>production</a:t>
                      </a:r>
                      <a:r>
                        <a:rPr lang="en-GB" sz="1800" b="0" i="0" kern="1200" dirty="0">
                          <a:solidFill>
                            <a:schemeClr val="dk1"/>
                          </a:solidFill>
                          <a:effectLst/>
                          <a:latin typeface="+mn-lt"/>
                          <a:ea typeface="+mn-ea"/>
                          <a:cs typeface="+mn-cs"/>
                        </a:rPr>
                        <a:t> and </a:t>
                      </a:r>
                      <a:r>
                        <a:rPr lang="en-GB" sz="1800" b="1" i="0" kern="1200" dirty="0">
                          <a:solidFill>
                            <a:srgbClr val="00B050"/>
                          </a:solidFill>
                          <a:effectLst/>
                          <a:latin typeface="+mn-lt"/>
                          <a:ea typeface="+mn-ea"/>
                          <a:cs typeface="+mn-cs"/>
                        </a:rPr>
                        <a:t>distribution</a:t>
                      </a:r>
                      <a:r>
                        <a:rPr lang="en-GB" sz="1800" b="0" i="0" kern="1200" dirty="0">
                          <a:solidFill>
                            <a:schemeClr val="dk1"/>
                          </a:solidFill>
                          <a:effectLst/>
                          <a:latin typeface="+mn-lt"/>
                          <a:ea typeface="+mn-ea"/>
                          <a:cs typeface="+mn-cs"/>
                        </a:rPr>
                        <a:t> are owned and controlled mostly by private individuals and businesses for profit, thus what is produced, and the quantities thereof are </a:t>
                      </a:r>
                      <a:r>
                        <a:rPr lang="en-GB" sz="1800" b="1" i="0" kern="1200" dirty="0">
                          <a:solidFill>
                            <a:srgbClr val="00B0F0"/>
                          </a:solidFill>
                          <a:effectLst/>
                          <a:latin typeface="+mn-lt"/>
                          <a:ea typeface="+mn-ea"/>
                          <a:cs typeface="+mn-cs"/>
                        </a:rPr>
                        <a:t>determined</a:t>
                      </a:r>
                      <a:r>
                        <a:rPr lang="en-GB" sz="1800" b="0" i="0" kern="1200" dirty="0">
                          <a:solidFill>
                            <a:schemeClr val="dk1"/>
                          </a:solidFill>
                          <a:effectLst/>
                          <a:latin typeface="+mn-lt"/>
                          <a:ea typeface="+mn-ea"/>
                          <a:cs typeface="+mn-cs"/>
                        </a:rPr>
                        <a:t> by consumer demand and competition. </a:t>
                      </a:r>
                      <a:r>
                        <a:rPr lang="en-GB" b="0" i="0" dirty="0">
                          <a:solidFill>
                            <a:srgbClr val="202124"/>
                          </a:solidFill>
                          <a:effectLst/>
                          <a:latin typeface="+mn-lt"/>
                        </a:rPr>
                        <a:t>The </a:t>
                      </a:r>
                      <a:r>
                        <a:rPr lang="en-GB" b="1" i="0" dirty="0">
                          <a:solidFill>
                            <a:srgbClr val="7030A0"/>
                          </a:solidFill>
                          <a:effectLst/>
                          <a:latin typeface="+mn-lt"/>
                        </a:rPr>
                        <a:t>essential</a:t>
                      </a:r>
                      <a:r>
                        <a:rPr lang="en-GB" b="0" i="0" dirty="0">
                          <a:solidFill>
                            <a:srgbClr val="202124"/>
                          </a:solidFill>
                          <a:effectLst/>
                          <a:latin typeface="+mn-lt"/>
                        </a:rPr>
                        <a:t> feature of capitalism is the </a:t>
                      </a:r>
                      <a:r>
                        <a:rPr lang="en-GB" b="1" i="0" dirty="0">
                          <a:solidFill>
                            <a:srgbClr val="FF9300"/>
                          </a:solidFill>
                          <a:effectLst/>
                          <a:latin typeface="+mn-lt"/>
                        </a:rPr>
                        <a:t>motive</a:t>
                      </a:r>
                      <a:r>
                        <a:rPr lang="en-GB" b="0" i="0" dirty="0">
                          <a:solidFill>
                            <a:srgbClr val="202124"/>
                          </a:solidFill>
                          <a:effectLst/>
                          <a:latin typeface="+mn-lt"/>
                        </a:rPr>
                        <a:t> to make a </a:t>
                      </a:r>
                      <a:r>
                        <a:rPr lang="en-GB" b="1" i="0" dirty="0">
                          <a:solidFill>
                            <a:srgbClr val="FF3797"/>
                          </a:solidFill>
                          <a:effectLst/>
                          <a:latin typeface="+mn-lt"/>
                        </a:rPr>
                        <a:t>profit</a:t>
                      </a:r>
                      <a:r>
                        <a:rPr lang="en-GB" b="0" i="0" dirty="0">
                          <a:solidFill>
                            <a:srgbClr val="202124"/>
                          </a:solidFill>
                          <a:effectLst/>
                          <a:latin typeface="+mn-lt"/>
                        </a:rPr>
                        <a:t>.</a:t>
                      </a:r>
                      <a:endParaRPr lang="en-US" b="0" dirty="0">
                        <a:latin typeface="+mn-lt"/>
                      </a:endParaRPr>
                    </a:p>
                  </a:txBody>
                  <a:tcPr>
                    <a:solidFill>
                      <a:schemeClr val="bg1"/>
                    </a:solidFill>
                  </a:tcPr>
                </a:tc>
                <a:extLst>
                  <a:ext uri="{0D108BD9-81ED-4DB2-BD59-A6C34878D82A}">
                    <a16:rowId xmlns:a16="http://schemas.microsoft.com/office/drawing/2014/main" val="1589352746"/>
                  </a:ext>
                </a:extLst>
              </a:tr>
            </a:tbl>
          </a:graphicData>
        </a:graphic>
      </p:graphicFrame>
      <p:graphicFrame>
        <p:nvGraphicFramePr>
          <p:cNvPr id="13" name="Table 5">
            <a:extLst>
              <a:ext uri="{FF2B5EF4-FFF2-40B4-BE49-F238E27FC236}">
                <a16:creationId xmlns:a16="http://schemas.microsoft.com/office/drawing/2014/main" id="{DD666EB6-0D24-1543-A0E4-A67C250D70FF}"/>
              </a:ext>
            </a:extLst>
          </p:cNvPr>
          <p:cNvGraphicFramePr>
            <a:graphicFrameLocks noGrp="1"/>
          </p:cNvGraphicFramePr>
          <p:nvPr>
            <p:extLst>
              <p:ext uri="{D42A27DB-BD31-4B8C-83A1-F6EECF244321}">
                <p14:modId xmlns:p14="http://schemas.microsoft.com/office/powerpoint/2010/main" val="1106514687"/>
              </p:ext>
            </p:extLst>
          </p:nvPr>
        </p:nvGraphicFramePr>
        <p:xfrm>
          <a:off x="5252158" y="182645"/>
          <a:ext cx="3664465" cy="3083748"/>
        </p:xfrm>
        <a:graphic>
          <a:graphicData uri="http://schemas.openxmlformats.org/drawingml/2006/table">
            <a:tbl>
              <a:tblPr firstRow="1" bandRow="1">
                <a:tableStyleId>{5940675A-B579-460E-94D1-54222C63F5DA}</a:tableStyleId>
              </a:tblPr>
              <a:tblGrid>
                <a:gridCol w="1558274">
                  <a:extLst>
                    <a:ext uri="{9D8B030D-6E8A-4147-A177-3AD203B41FA5}">
                      <a16:colId xmlns:a16="http://schemas.microsoft.com/office/drawing/2014/main" val="3804456243"/>
                    </a:ext>
                  </a:extLst>
                </a:gridCol>
                <a:gridCol w="2106191">
                  <a:extLst>
                    <a:ext uri="{9D8B030D-6E8A-4147-A177-3AD203B41FA5}">
                      <a16:colId xmlns:a16="http://schemas.microsoft.com/office/drawing/2014/main" val="165856241"/>
                    </a:ext>
                  </a:extLst>
                </a:gridCol>
              </a:tblGrid>
              <a:tr h="374388">
                <a:tc gridSpan="2">
                  <a:txBody>
                    <a:bodyPr/>
                    <a:lstStyle/>
                    <a:p>
                      <a:pPr algn="l"/>
                      <a:r>
                        <a:rPr lang="en-US" sz="2000" b="1" dirty="0">
                          <a:solidFill>
                            <a:schemeClr val="bg1"/>
                          </a:solidFill>
                        </a:rPr>
                        <a:t>Key Vocabulary</a:t>
                      </a:r>
                    </a:p>
                  </a:txBody>
                  <a:tcPr>
                    <a:solidFill>
                      <a:srgbClr val="92D050"/>
                    </a:solidFill>
                  </a:tcPr>
                </a:tc>
                <a:tc hMerge="1">
                  <a:txBody>
                    <a:bodyPr/>
                    <a:lstStyle/>
                    <a:p>
                      <a:pPr algn="ctr"/>
                      <a:r>
                        <a:rPr lang="en-US" sz="1600" dirty="0"/>
                        <a:t>Definition</a:t>
                      </a:r>
                    </a:p>
                  </a:txBody>
                  <a:tcPr>
                    <a:solidFill>
                      <a:srgbClr val="A9DFFE"/>
                    </a:solidFill>
                  </a:tcPr>
                </a:tc>
                <a:extLst>
                  <a:ext uri="{0D108BD9-81ED-4DB2-BD59-A6C34878D82A}">
                    <a16:rowId xmlns:a16="http://schemas.microsoft.com/office/drawing/2014/main" val="2454834053"/>
                  </a:ext>
                </a:extLst>
              </a:tr>
              <a:tr h="447918">
                <a:tc>
                  <a:txBody>
                    <a:bodyPr/>
                    <a:lstStyle/>
                    <a:p>
                      <a:r>
                        <a:rPr lang="en-US" sz="1600" b="1" dirty="0">
                          <a:solidFill>
                            <a:srgbClr val="FF0000"/>
                          </a:solidFill>
                        </a:rPr>
                        <a:t>Production</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977092047"/>
                  </a:ext>
                </a:extLst>
              </a:tr>
              <a:tr h="447918">
                <a:tc>
                  <a:txBody>
                    <a:bodyPr/>
                    <a:lstStyle/>
                    <a:p>
                      <a:r>
                        <a:rPr lang="en-US" sz="1600" b="1" dirty="0">
                          <a:solidFill>
                            <a:srgbClr val="00B050"/>
                          </a:solidFill>
                        </a:rPr>
                        <a:t>Distribution</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870030829"/>
                  </a:ext>
                </a:extLst>
              </a:tr>
              <a:tr h="447918">
                <a:tc>
                  <a:txBody>
                    <a:bodyPr/>
                    <a:lstStyle/>
                    <a:p>
                      <a:r>
                        <a:rPr lang="en-US" sz="1600" b="1" dirty="0">
                          <a:solidFill>
                            <a:srgbClr val="00B0F0"/>
                          </a:solidFill>
                        </a:rPr>
                        <a:t>Determined</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3603473321"/>
                  </a:ext>
                </a:extLst>
              </a:tr>
              <a:tr h="447918">
                <a:tc>
                  <a:txBody>
                    <a:bodyPr/>
                    <a:lstStyle/>
                    <a:p>
                      <a:r>
                        <a:rPr lang="en-US" sz="1600" b="1" dirty="0">
                          <a:solidFill>
                            <a:srgbClr val="7030A0"/>
                          </a:solidFill>
                        </a:rPr>
                        <a:t>Essential</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360466279"/>
                  </a:ext>
                </a:extLst>
              </a:tr>
              <a:tr h="447918">
                <a:tc>
                  <a:txBody>
                    <a:bodyPr/>
                    <a:lstStyle/>
                    <a:p>
                      <a:r>
                        <a:rPr lang="en-US" sz="1600" b="1" dirty="0">
                          <a:solidFill>
                            <a:srgbClr val="FF9300"/>
                          </a:solidFill>
                        </a:rPr>
                        <a:t>Motive</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90005202"/>
                  </a:ext>
                </a:extLst>
              </a:tr>
              <a:tr h="447918">
                <a:tc>
                  <a:txBody>
                    <a:bodyPr/>
                    <a:lstStyle/>
                    <a:p>
                      <a:r>
                        <a:rPr lang="en-US" sz="1600" b="1" dirty="0">
                          <a:solidFill>
                            <a:srgbClr val="FF3797"/>
                          </a:solidFill>
                        </a:rPr>
                        <a:t>Profit</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4280115986"/>
                  </a:ext>
                </a:extLst>
              </a:tr>
            </a:tbl>
          </a:graphicData>
        </a:graphic>
      </p:graphicFrame>
      <p:graphicFrame>
        <p:nvGraphicFramePr>
          <p:cNvPr id="14" name="Table 5">
            <a:extLst>
              <a:ext uri="{FF2B5EF4-FFF2-40B4-BE49-F238E27FC236}">
                <a16:creationId xmlns:a16="http://schemas.microsoft.com/office/drawing/2014/main" id="{B8BE46D2-B3BE-104E-BE5E-E514D3381685}"/>
              </a:ext>
            </a:extLst>
          </p:cNvPr>
          <p:cNvGraphicFramePr>
            <a:graphicFrameLocks noGrp="1"/>
          </p:cNvGraphicFramePr>
          <p:nvPr>
            <p:extLst>
              <p:ext uri="{D42A27DB-BD31-4B8C-83A1-F6EECF244321}">
                <p14:modId xmlns:p14="http://schemas.microsoft.com/office/powerpoint/2010/main" val="4181400417"/>
              </p:ext>
            </p:extLst>
          </p:nvPr>
        </p:nvGraphicFramePr>
        <p:xfrm>
          <a:off x="4103296" y="5330993"/>
          <a:ext cx="3664465" cy="1344362"/>
        </p:xfrm>
        <a:graphic>
          <a:graphicData uri="http://schemas.openxmlformats.org/drawingml/2006/table">
            <a:tbl>
              <a:tblPr firstRow="1" bandRow="1">
                <a:tableStyleId>{5940675A-B579-460E-94D1-54222C63F5DA}</a:tableStyleId>
              </a:tblPr>
              <a:tblGrid>
                <a:gridCol w="1558274">
                  <a:extLst>
                    <a:ext uri="{9D8B030D-6E8A-4147-A177-3AD203B41FA5}">
                      <a16:colId xmlns:a16="http://schemas.microsoft.com/office/drawing/2014/main" val="3804456243"/>
                    </a:ext>
                  </a:extLst>
                </a:gridCol>
                <a:gridCol w="2106191">
                  <a:extLst>
                    <a:ext uri="{9D8B030D-6E8A-4147-A177-3AD203B41FA5}">
                      <a16:colId xmlns:a16="http://schemas.microsoft.com/office/drawing/2014/main" val="165856241"/>
                    </a:ext>
                  </a:extLst>
                </a:gridCol>
              </a:tblGrid>
              <a:tr h="332142">
                <a:tc gridSpan="2">
                  <a:txBody>
                    <a:bodyPr/>
                    <a:lstStyle/>
                    <a:p>
                      <a:pPr algn="l"/>
                      <a:r>
                        <a:rPr lang="en-US" sz="2000" b="1" dirty="0">
                          <a:solidFill>
                            <a:schemeClr val="bg1"/>
                          </a:solidFill>
                        </a:rPr>
                        <a:t>Key Vocabulary</a:t>
                      </a:r>
                    </a:p>
                  </a:txBody>
                  <a:tcPr>
                    <a:solidFill>
                      <a:srgbClr val="92D050"/>
                    </a:solidFill>
                  </a:tcPr>
                </a:tc>
                <a:tc hMerge="1">
                  <a:txBody>
                    <a:bodyPr/>
                    <a:lstStyle/>
                    <a:p>
                      <a:pPr algn="ctr"/>
                      <a:r>
                        <a:rPr lang="en-US" sz="1600" dirty="0"/>
                        <a:t>Definition</a:t>
                      </a:r>
                    </a:p>
                  </a:txBody>
                  <a:tcPr>
                    <a:solidFill>
                      <a:srgbClr val="A9DFFE"/>
                    </a:solidFill>
                  </a:tcPr>
                </a:tc>
                <a:extLst>
                  <a:ext uri="{0D108BD9-81ED-4DB2-BD59-A6C34878D82A}">
                    <a16:rowId xmlns:a16="http://schemas.microsoft.com/office/drawing/2014/main" val="2454834053"/>
                  </a:ext>
                </a:extLst>
              </a:tr>
              <a:tr h="474061">
                <a:tc>
                  <a:txBody>
                    <a:bodyPr/>
                    <a:lstStyle/>
                    <a:p>
                      <a:r>
                        <a:rPr lang="en-US" sz="1600" b="1" dirty="0">
                          <a:solidFill>
                            <a:srgbClr val="9437FF"/>
                          </a:solidFill>
                        </a:rPr>
                        <a:t>Insidious</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977092047"/>
                  </a:ext>
                </a:extLst>
              </a:tr>
              <a:tr h="474061">
                <a:tc>
                  <a:txBody>
                    <a:bodyPr/>
                    <a:lstStyle/>
                    <a:p>
                      <a:r>
                        <a:rPr lang="en-US" sz="1600" b="1" dirty="0">
                          <a:solidFill>
                            <a:srgbClr val="E2ACE6"/>
                          </a:solidFill>
                        </a:rPr>
                        <a:t>Triumph</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870030829"/>
                  </a:ext>
                </a:extLst>
              </a:tr>
            </a:tbl>
          </a:graphicData>
        </a:graphic>
      </p:graphicFrame>
      <p:sp>
        <p:nvSpPr>
          <p:cNvPr id="17" name="TextBox 16">
            <a:extLst>
              <a:ext uri="{FF2B5EF4-FFF2-40B4-BE49-F238E27FC236}">
                <a16:creationId xmlns:a16="http://schemas.microsoft.com/office/drawing/2014/main" id="{770458F9-E306-5641-B99D-3B9F09AE92A9}"/>
              </a:ext>
            </a:extLst>
          </p:cNvPr>
          <p:cNvSpPr txBox="1"/>
          <p:nvPr/>
        </p:nvSpPr>
        <p:spPr>
          <a:xfrm>
            <a:off x="7881046" y="6003174"/>
            <a:ext cx="4146832" cy="646331"/>
          </a:xfrm>
          <a:prstGeom prst="rect">
            <a:avLst/>
          </a:prstGeom>
          <a:solidFill>
            <a:schemeClr val="bg1"/>
          </a:solidFill>
          <a:ln w="57150">
            <a:solidFill>
              <a:srgbClr val="FF3797"/>
            </a:solidFill>
          </a:ln>
        </p:spPr>
        <p:txBody>
          <a:bodyPr wrap="square" rtlCol="0">
            <a:spAutoFit/>
          </a:bodyPr>
          <a:lstStyle/>
          <a:p>
            <a:r>
              <a:rPr lang="en-US" dirty="0"/>
              <a:t>How else could we run countries? Are there better systems than capitalism?</a:t>
            </a:r>
          </a:p>
        </p:txBody>
      </p:sp>
      <p:sp>
        <p:nvSpPr>
          <p:cNvPr id="18" name="TextBox 17">
            <a:extLst>
              <a:ext uri="{FF2B5EF4-FFF2-40B4-BE49-F238E27FC236}">
                <a16:creationId xmlns:a16="http://schemas.microsoft.com/office/drawing/2014/main" id="{5A5ECE92-18DC-6140-8C4B-8B43AEC0FCC6}"/>
              </a:ext>
            </a:extLst>
          </p:cNvPr>
          <p:cNvSpPr txBox="1"/>
          <p:nvPr/>
        </p:nvSpPr>
        <p:spPr>
          <a:xfrm>
            <a:off x="7881046" y="4375743"/>
            <a:ext cx="4146832" cy="1477328"/>
          </a:xfrm>
          <a:prstGeom prst="rect">
            <a:avLst/>
          </a:prstGeom>
          <a:solidFill>
            <a:srgbClr val="D6F1D3"/>
          </a:solidFill>
        </p:spPr>
        <p:txBody>
          <a:bodyPr wrap="square" rtlCol="0">
            <a:spAutoFit/>
          </a:bodyPr>
          <a:lstStyle/>
          <a:p>
            <a:r>
              <a:rPr lang="en-US" dirty="0"/>
              <a:t>How are commas used in these paragraphs? There might be more than one use. Can you write a sentence about an aspect of Squid Games using commas in the same way?</a:t>
            </a:r>
          </a:p>
        </p:txBody>
      </p:sp>
      <p:sp>
        <p:nvSpPr>
          <p:cNvPr id="19" name="TextBox 18">
            <a:extLst>
              <a:ext uri="{FF2B5EF4-FFF2-40B4-BE49-F238E27FC236}">
                <a16:creationId xmlns:a16="http://schemas.microsoft.com/office/drawing/2014/main" id="{8B68B3A4-464C-5D45-AECA-E243966240B7}"/>
              </a:ext>
            </a:extLst>
          </p:cNvPr>
          <p:cNvSpPr txBox="1"/>
          <p:nvPr/>
        </p:nvSpPr>
        <p:spPr>
          <a:xfrm>
            <a:off x="9061169" y="3095185"/>
            <a:ext cx="2805283" cy="923330"/>
          </a:xfrm>
          <a:prstGeom prst="rect">
            <a:avLst/>
          </a:prstGeom>
          <a:solidFill>
            <a:srgbClr val="FF3797"/>
          </a:solidFill>
        </p:spPr>
        <p:txBody>
          <a:bodyPr wrap="square" rtlCol="0">
            <a:spAutoFit/>
          </a:bodyPr>
          <a:lstStyle/>
          <a:p>
            <a:r>
              <a:rPr lang="en-US" dirty="0">
                <a:solidFill>
                  <a:schemeClr val="bg1"/>
                </a:solidFill>
              </a:rPr>
              <a:t>What type of word is ‘beastly’? Why is South Korea described as Beastly?</a:t>
            </a:r>
          </a:p>
        </p:txBody>
      </p:sp>
      <p:pic>
        <p:nvPicPr>
          <p:cNvPr id="20" name="Picture 19">
            <a:extLst>
              <a:ext uri="{FF2B5EF4-FFF2-40B4-BE49-F238E27FC236}">
                <a16:creationId xmlns:a16="http://schemas.microsoft.com/office/drawing/2014/main" id="{726AEB4F-5D73-5C4D-AF5A-F70E7D6D9451}"/>
              </a:ext>
            </a:extLst>
          </p:cNvPr>
          <p:cNvPicPr>
            <a:picLocks noChangeAspect="1"/>
          </p:cNvPicPr>
          <p:nvPr/>
        </p:nvPicPr>
        <p:blipFill>
          <a:blip r:embed="rId3" cstate="screen">
            <a:clrChange>
              <a:clrFrom>
                <a:srgbClr val="EFEFEF"/>
              </a:clrFrom>
              <a:clrTo>
                <a:srgbClr val="EFEFEF">
                  <a:alpha val="0"/>
                </a:srgbClr>
              </a:clrTo>
            </a:clrChange>
            <a:extLst>
              <a:ext uri="{28A0092B-C50C-407E-A947-70E740481C1C}">
                <a14:useLocalDpi xmlns:a14="http://schemas.microsoft.com/office/drawing/2010/main"/>
              </a:ext>
            </a:extLst>
          </a:blip>
          <a:stretch>
            <a:fillRect/>
          </a:stretch>
        </p:blipFill>
        <p:spPr>
          <a:xfrm>
            <a:off x="1854375" y="2362595"/>
            <a:ext cx="2297504" cy="2297504"/>
          </a:xfrm>
          <a:prstGeom prst="rect">
            <a:avLst/>
          </a:prstGeom>
        </p:spPr>
      </p:pic>
      <p:sp>
        <p:nvSpPr>
          <p:cNvPr id="21" name="TextBox 20">
            <a:extLst>
              <a:ext uri="{FF2B5EF4-FFF2-40B4-BE49-F238E27FC236}">
                <a16:creationId xmlns:a16="http://schemas.microsoft.com/office/drawing/2014/main" id="{F75AC94A-B946-DA41-9161-B3DF82BEAB0F}"/>
              </a:ext>
            </a:extLst>
          </p:cNvPr>
          <p:cNvSpPr txBox="1"/>
          <p:nvPr/>
        </p:nvSpPr>
        <p:spPr>
          <a:xfrm>
            <a:off x="4103296" y="3394643"/>
            <a:ext cx="4634138" cy="830997"/>
          </a:xfrm>
          <a:prstGeom prst="rect">
            <a:avLst/>
          </a:prstGeom>
          <a:solidFill>
            <a:srgbClr val="FF3797"/>
          </a:solidFill>
        </p:spPr>
        <p:txBody>
          <a:bodyPr wrap="square" rtlCol="0">
            <a:spAutoFit/>
          </a:bodyPr>
          <a:lstStyle/>
          <a:p>
            <a:r>
              <a:rPr lang="en-US" sz="1600" dirty="0">
                <a:solidFill>
                  <a:schemeClr val="bg1"/>
                </a:solidFill>
              </a:rPr>
              <a:t>What kinds of people would be those so disadvantaged that they would need to be involved in Squid Game?</a:t>
            </a:r>
          </a:p>
        </p:txBody>
      </p:sp>
    </p:spTree>
    <p:extLst>
      <p:ext uri="{BB962C8B-B14F-4D97-AF65-F5344CB8AC3E}">
        <p14:creationId xmlns:p14="http://schemas.microsoft.com/office/powerpoint/2010/main" val="481551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2261</Words>
  <Application>Microsoft Office PowerPoint</Application>
  <PresentationFormat>Widescreen</PresentationFormat>
  <Paragraphs>155</Paragraphs>
  <Slides>10</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Arial</vt:lpstr>
      <vt:lpstr>Calibri</vt:lpstr>
      <vt:lpstr>Calibri Light</vt:lpstr>
      <vt:lpstr>Century Gothic</vt:lpstr>
      <vt:lpstr>Comic Sans MS</vt:lpstr>
      <vt:lpstr>FreightTextProBook</vt:lpstr>
      <vt:lpstr>FreightTextProBookItalic</vt:lpstr>
      <vt:lpstr>Indy Serif</vt:lpstr>
      <vt:lpstr>ReithSans</vt:lpstr>
      <vt:lpstr>Office Theme</vt:lpstr>
      <vt:lpstr>1_Office Theme</vt:lpstr>
      <vt:lpstr>L1-2 Functional Skills English Squid Game and on-screen violence    Reading, research &amp; discussion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Gilford</dc:creator>
  <cp:lastModifiedBy>Maggie Harnew</cp:lastModifiedBy>
  <cp:revision>15</cp:revision>
  <dcterms:created xsi:type="dcterms:W3CDTF">2021-10-16T11:05:00Z</dcterms:created>
  <dcterms:modified xsi:type="dcterms:W3CDTF">2021-12-16T12:11:39Z</dcterms:modified>
</cp:coreProperties>
</file>