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84" r:id="rId3"/>
    <p:sldId id="256" r:id="rId4"/>
    <p:sldId id="261" r:id="rId5"/>
    <p:sldId id="262" r:id="rId6"/>
    <p:sldId id="260" r:id="rId7"/>
    <p:sldId id="263" r:id="rId8"/>
    <p:sldId id="259" r:id="rId9"/>
    <p:sldId id="258" r:id="rId10"/>
    <p:sldId id="257" r:id="rId11"/>
    <p:sldId id="264" r:id="rId1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92553" autoAdjust="0"/>
  </p:normalViewPr>
  <p:slideViewPr>
    <p:cSldViewPr snapToGrid="0">
      <p:cViewPr varScale="1">
        <p:scale>
          <a:sx n="98" d="100"/>
          <a:sy n="98" d="100"/>
        </p:scale>
        <p:origin x="10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gie Harnew" userId="42570aec05d0668c" providerId="LiveId" clId="{5A8A0FF2-BC5A-46F3-88BB-6E699609BF0B}"/>
    <pc:docChg chg="undo custSel addSld delSld modSld sldOrd">
      <pc:chgData name="Maggie Harnew" userId="42570aec05d0668c" providerId="LiveId" clId="{5A8A0FF2-BC5A-46F3-88BB-6E699609BF0B}" dt="2023-02-07T20:02:00.694" v="725" actId="14100"/>
      <pc:docMkLst>
        <pc:docMk/>
      </pc:docMkLst>
      <pc:sldChg chg="modNotesTx">
        <pc:chgData name="Maggie Harnew" userId="42570aec05d0668c" providerId="LiveId" clId="{5A8A0FF2-BC5A-46F3-88BB-6E699609BF0B}" dt="2023-02-06T18:05:30.748" v="655"/>
        <pc:sldMkLst>
          <pc:docMk/>
          <pc:sldMk cId="109857222" sldId="256"/>
        </pc:sldMkLst>
      </pc:sldChg>
      <pc:sldChg chg="modNotesTx">
        <pc:chgData name="Maggie Harnew" userId="42570aec05d0668c" providerId="LiveId" clId="{5A8A0FF2-BC5A-46F3-88BB-6E699609BF0B}" dt="2023-02-06T18:05:53.844" v="662"/>
        <pc:sldMkLst>
          <pc:docMk/>
          <pc:sldMk cId="3850747689" sldId="257"/>
        </pc:sldMkLst>
      </pc:sldChg>
      <pc:sldChg chg="modSp mod modNotesTx">
        <pc:chgData name="Maggie Harnew" userId="42570aec05d0668c" providerId="LiveId" clId="{5A8A0FF2-BC5A-46F3-88BB-6E699609BF0B}" dt="2023-02-06T18:05:51.103" v="661"/>
        <pc:sldMkLst>
          <pc:docMk/>
          <pc:sldMk cId="4165805067" sldId="258"/>
        </pc:sldMkLst>
        <pc:spChg chg="mod">
          <ac:chgData name="Maggie Harnew" userId="42570aec05d0668c" providerId="LiveId" clId="{5A8A0FF2-BC5A-46F3-88BB-6E699609BF0B}" dt="2023-02-06T16:24:36.393" v="174" actId="20577"/>
          <ac:spMkLst>
            <pc:docMk/>
            <pc:sldMk cId="4165805067" sldId="258"/>
            <ac:spMk id="3" creationId="{7095E203-21C6-20CF-A5C5-62A574E17ED3}"/>
          </ac:spMkLst>
        </pc:spChg>
      </pc:sldChg>
      <pc:sldChg chg="modNotesTx">
        <pc:chgData name="Maggie Harnew" userId="42570aec05d0668c" providerId="LiveId" clId="{5A8A0FF2-BC5A-46F3-88BB-6E699609BF0B}" dt="2023-02-06T18:05:48.571" v="660"/>
        <pc:sldMkLst>
          <pc:docMk/>
          <pc:sldMk cId="1201790464" sldId="259"/>
        </pc:sldMkLst>
      </pc:sldChg>
      <pc:sldChg chg="delSp mod modNotesTx">
        <pc:chgData name="Maggie Harnew" userId="42570aec05d0668c" providerId="LiveId" clId="{5A8A0FF2-BC5A-46F3-88BB-6E699609BF0B}" dt="2023-02-06T18:05:41.550" v="658"/>
        <pc:sldMkLst>
          <pc:docMk/>
          <pc:sldMk cId="2593980640" sldId="260"/>
        </pc:sldMkLst>
        <pc:spChg chg="del">
          <ac:chgData name="Maggie Harnew" userId="42570aec05d0668c" providerId="LiveId" clId="{5A8A0FF2-BC5A-46F3-88BB-6E699609BF0B}" dt="2023-02-06T16:25:05.805" v="175" actId="478"/>
          <ac:spMkLst>
            <pc:docMk/>
            <pc:sldMk cId="2593980640" sldId="260"/>
            <ac:spMk id="3" creationId="{A00B30CD-15D2-7902-5697-622F72C21D33}"/>
          </ac:spMkLst>
        </pc:spChg>
      </pc:sldChg>
      <pc:sldChg chg="addSp delSp modSp mod modNotesTx">
        <pc:chgData name="Maggie Harnew" userId="42570aec05d0668c" providerId="LiveId" clId="{5A8A0FF2-BC5A-46F3-88BB-6E699609BF0B}" dt="2023-02-06T18:05:34.458" v="656"/>
        <pc:sldMkLst>
          <pc:docMk/>
          <pc:sldMk cId="3803972750" sldId="261"/>
        </pc:sldMkLst>
        <pc:spChg chg="add del mod">
          <ac:chgData name="Maggie Harnew" userId="42570aec05d0668c" providerId="LiveId" clId="{5A8A0FF2-BC5A-46F3-88BB-6E699609BF0B}" dt="2023-02-06T15:16:33.241" v="163" actId="478"/>
          <ac:spMkLst>
            <pc:docMk/>
            <pc:sldMk cId="3803972750" sldId="261"/>
            <ac:spMk id="5" creationId="{C3D97074-4352-BCBB-471B-37F8E9F973D8}"/>
          </ac:spMkLst>
        </pc:spChg>
        <pc:picChg chg="del">
          <ac:chgData name="Maggie Harnew" userId="42570aec05d0668c" providerId="LiveId" clId="{5A8A0FF2-BC5A-46F3-88BB-6E699609BF0B}" dt="2023-02-06T15:16:29.525" v="162" actId="478"/>
          <ac:picMkLst>
            <pc:docMk/>
            <pc:sldMk cId="3803972750" sldId="261"/>
            <ac:picMk id="4" creationId="{13166F04-3C22-F442-3244-858CB026788A}"/>
          </ac:picMkLst>
        </pc:picChg>
        <pc:picChg chg="add mod">
          <ac:chgData name="Maggie Harnew" userId="42570aec05d0668c" providerId="LiveId" clId="{5A8A0FF2-BC5A-46F3-88BB-6E699609BF0B}" dt="2023-02-06T15:16:46.310" v="166" actId="1076"/>
          <ac:picMkLst>
            <pc:docMk/>
            <pc:sldMk cId="3803972750" sldId="261"/>
            <ac:picMk id="6" creationId="{5449A478-5AD5-D88D-E532-49DC5688E642}"/>
          </ac:picMkLst>
        </pc:picChg>
      </pc:sldChg>
      <pc:sldChg chg="addSp delSp modSp mod modNotesTx">
        <pc:chgData name="Maggie Harnew" userId="42570aec05d0668c" providerId="LiveId" clId="{5A8A0FF2-BC5A-46F3-88BB-6E699609BF0B}" dt="2023-02-07T20:02:00.694" v="725" actId="14100"/>
        <pc:sldMkLst>
          <pc:docMk/>
          <pc:sldMk cId="618845679" sldId="262"/>
        </pc:sldMkLst>
        <pc:spChg chg="mod">
          <ac:chgData name="Maggie Harnew" userId="42570aec05d0668c" providerId="LiveId" clId="{5A8A0FF2-BC5A-46F3-88BB-6E699609BF0B}" dt="2023-02-07T20:02:00.694" v="725" actId="14100"/>
          <ac:spMkLst>
            <pc:docMk/>
            <pc:sldMk cId="618845679" sldId="262"/>
            <ac:spMk id="2" creationId="{5F9EC523-8914-0E67-2B92-50CFA99B7BF3}"/>
          </ac:spMkLst>
        </pc:spChg>
        <pc:spChg chg="add del mod">
          <ac:chgData name="Maggie Harnew" userId="42570aec05d0668c" providerId="LiveId" clId="{5A8A0FF2-BC5A-46F3-88BB-6E699609BF0B}" dt="2023-02-06T15:14:38.840" v="132" actId="478"/>
          <ac:spMkLst>
            <pc:docMk/>
            <pc:sldMk cId="618845679" sldId="262"/>
            <ac:spMk id="7" creationId="{0E2227FF-D225-2673-25FF-529DF954DB0C}"/>
          </ac:spMkLst>
        </pc:spChg>
        <pc:picChg chg="del">
          <ac:chgData name="Maggie Harnew" userId="42570aec05d0668c" providerId="LiveId" clId="{5A8A0FF2-BC5A-46F3-88BB-6E699609BF0B}" dt="2023-02-06T15:14:35.555" v="131" actId="478"/>
          <ac:picMkLst>
            <pc:docMk/>
            <pc:sldMk cId="618845679" sldId="262"/>
            <ac:picMk id="4" creationId="{13166F04-3C22-F442-3244-858CB026788A}"/>
          </ac:picMkLst>
        </pc:picChg>
        <pc:picChg chg="add mod">
          <ac:chgData name="Maggie Harnew" userId="42570aec05d0668c" providerId="LiveId" clId="{5A8A0FF2-BC5A-46F3-88BB-6E699609BF0B}" dt="2023-02-06T15:15:53.511" v="161" actId="1076"/>
          <ac:picMkLst>
            <pc:docMk/>
            <pc:sldMk cId="618845679" sldId="262"/>
            <ac:picMk id="5" creationId="{92ADD38A-E88E-279A-0123-E41F8387C0A9}"/>
          </ac:picMkLst>
        </pc:picChg>
      </pc:sldChg>
      <pc:sldChg chg="modSp mod modNotesTx">
        <pc:chgData name="Maggie Harnew" userId="42570aec05d0668c" providerId="LiveId" clId="{5A8A0FF2-BC5A-46F3-88BB-6E699609BF0B}" dt="2023-02-07T18:19:26.201" v="665" actId="20577"/>
        <pc:sldMkLst>
          <pc:docMk/>
          <pc:sldMk cId="3564219576" sldId="263"/>
        </pc:sldMkLst>
        <pc:spChg chg="mod">
          <ac:chgData name="Maggie Harnew" userId="42570aec05d0668c" providerId="LiveId" clId="{5A8A0FF2-BC5A-46F3-88BB-6E699609BF0B}" dt="2023-02-07T18:19:26.201" v="665" actId="20577"/>
          <ac:spMkLst>
            <pc:docMk/>
            <pc:sldMk cId="3564219576" sldId="263"/>
            <ac:spMk id="3" creationId="{A00B30CD-15D2-7902-5697-622F72C21D33}"/>
          </ac:spMkLst>
        </pc:spChg>
      </pc:sldChg>
      <pc:sldChg chg="modNotesTx">
        <pc:chgData name="Maggie Harnew" userId="42570aec05d0668c" providerId="LiveId" clId="{5A8A0FF2-BC5A-46F3-88BB-6E699609BF0B}" dt="2023-02-06T18:05:58.050" v="663"/>
        <pc:sldMkLst>
          <pc:docMk/>
          <pc:sldMk cId="1389747766" sldId="264"/>
        </pc:sldMkLst>
      </pc:sldChg>
      <pc:sldChg chg="modSp mod ord modNotes modNotesTx">
        <pc:chgData name="Maggie Harnew" userId="42570aec05d0668c" providerId="LiveId" clId="{5A8A0FF2-BC5A-46F3-88BB-6E699609BF0B}" dt="2023-02-07T19:29:20.446" v="724" actId="14734"/>
        <pc:sldMkLst>
          <pc:docMk/>
          <pc:sldMk cId="0" sldId="284"/>
        </pc:sldMkLst>
        <pc:spChg chg="mod">
          <ac:chgData name="Maggie Harnew" userId="42570aec05d0668c" providerId="LiveId" clId="{5A8A0FF2-BC5A-46F3-88BB-6E699609BF0B}" dt="2023-02-07T19:28:33.692" v="714" actId="1076"/>
          <ac:spMkLst>
            <pc:docMk/>
            <pc:sldMk cId="0" sldId="284"/>
            <ac:spMk id="9" creationId="{EE3148DB-4863-4BE2-A187-DD0E34715FAA}"/>
          </ac:spMkLst>
        </pc:spChg>
        <pc:spChg chg="mod">
          <ac:chgData name="Maggie Harnew" userId="42570aec05d0668c" providerId="LiveId" clId="{5A8A0FF2-BC5A-46F3-88BB-6E699609BF0B}" dt="2023-02-06T16:41:44.238" v="634" actId="1076"/>
          <ac:spMkLst>
            <pc:docMk/>
            <pc:sldMk cId="0" sldId="284"/>
            <ac:spMk id="60" creationId="{00000000-0000-0000-0000-000000000000}"/>
          </ac:spMkLst>
        </pc:spChg>
        <pc:spChg chg="mod">
          <ac:chgData name="Maggie Harnew" userId="42570aec05d0668c" providerId="LiveId" clId="{5A8A0FF2-BC5A-46F3-88BB-6E699609BF0B}" dt="2023-02-07T19:28:28.636" v="713" actId="1076"/>
          <ac:spMkLst>
            <pc:docMk/>
            <pc:sldMk cId="0" sldId="284"/>
            <ac:spMk id="64" creationId="{00000000-0000-0000-0000-000000000000}"/>
          </ac:spMkLst>
        </pc:spChg>
        <pc:graphicFrameChg chg="mod modGraphic">
          <ac:chgData name="Maggie Harnew" userId="42570aec05d0668c" providerId="LiveId" clId="{5A8A0FF2-BC5A-46F3-88BB-6E699609BF0B}" dt="2023-02-07T19:29:20.446" v="724" actId="14734"/>
          <ac:graphicFrameMkLst>
            <pc:docMk/>
            <pc:sldMk cId="0" sldId="284"/>
            <ac:graphicFrameMk id="3" creationId="{726C5D44-B1EF-4EEE-87B3-40B2EB94AF3D}"/>
          </ac:graphicFrameMkLst>
        </pc:graphicFrameChg>
        <pc:picChg chg="mod">
          <ac:chgData name="Maggie Harnew" userId="42570aec05d0668c" providerId="LiveId" clId="{5A8A0FF2-BC5A-46F3-88BB-6E699609BF0B}" dt="2023-02-06T16:41:38.751" v="633" actId="1076"/>
          <ac:picMkLst>
            <pc:docMk/>
            <pc:sldMk cId="0" sldId="284"/>
            <ac:picMk id="62" creationId="{00000000-0000-0000-0000-000000000000}"/>
          </ac:picMkLst>
        </pc:picChg>
      </pc:sldChg>
      <pc:sldChg chg="new del">
        <pc:chgData name="Maggie Harnew" userId="42570aec05d0668c" providerId="LiveId" clId="{5A8A0FF2-BC5A-46F3-88BB-6E699609BF0B}" dt="2023-02-06T15:41:38.559" v="170" actId="680"/>
        <pc:sldMkLst>
          <pc:docMk/>
          <pc:sldMk cId="2401281460" sldId="285"/>
        </pc:sldMkLst>
      </pc:sldChg>
      <pc:sldChg chg="new del">
        <pc:chgData name="Maggie Harnew" userId="42570aec05d0668c" providerId="LiveId" clId="{5A8A0FF2-BC5A-46F3-88BB-6E699609BF0B}" dt="2023-02-06T15:41:37.605" v="169" actId="680"/>
        <pc:sldMkLst>
          <pc:docMk/>
          <pc:sldMk cId="2003579785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B3360-7FD6-45EE-BB1C-9703F56B962E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D669B-0211-4EEE-8C36-30AE16510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41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6fe1f69d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Google Shape;57;g76fe1f69d1_1_0:notes"/>
          <p:cNvSpPr txBox="1">
            <a:spLocks noGrp="1"/>
          </p:cNvSpPr>
          <p:nvPr>
            <p:ph type="body" idx="1"/>
          </p:nvPr>
        </p:nvSpPr>
        <p:spPr>
          <a:xfrm>
            <a:off x="685800" y="4343985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None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February 2023.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Matt Lunt, The City of Liverpool College</a:t>
            </a:r>
            <a:endParaRPr dirty="0"/>
          </a:p>
        </p:txBody>
      </p:sp>
      <p:sp>
        <p:nvSpPr>
          <p:cNvPr id="58" name="Google Shape;58;g76fe1f69d1_1_0:notes"/>
          <p:cNvSpPr txBox="1"/>
          <p:nvPr/>
        </p:nvSpPr>
        <p:spPr>
          <a:xfrm>
            <a:off x="3884064" y="868504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February 2023.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Matt Lunt, The City of Liverpool College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D669B-0211-4EEE-8C36-30AE165106E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413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February 2023.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Matt Lunt, The City of Liverpool College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D669B-0211-4EEE-8C36-30AE165106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08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February 2023.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Matt Lunt, The City of Liverpool College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D669B-0211-4EEE-8C36-30AE165106E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16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February 2023.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Matt Lunt, The City of Liverpool College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D669B-0211-4EEE-8C36-30AE165106E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7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February 2023.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Matt Lunt, The City of Liverpool College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D669B-0211-4EEE-8C36-30AE165106E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298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February 2023.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Matt Lunt, The City of Liverpool College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D669B-0211-4EEE-8C36-30AE165106E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786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February 2023.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Matt Lunt, The City of Liverpool College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D669B-0211-4EEE-8C36-30AE165106E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819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February 2023.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Matt Lunt, The City of Liverpool College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D669B-0211-4EEE-8C36-30AE165106E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489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February 2023. Kindly contributed to </a:t>
            </a:r>
            <a:r>
              <a:rPr lang="en-GB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www.skillsworkshop.org </a:t>
            </a:r>
            <a:r>
              <a:rPr lang="en-GB" dirty="0"/>
              <a:t>by Matt Lunt, The City of Liverpool College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D669B-0211-4EEE-8C36-30AE165106E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98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llsworkshop.org/" TargetMode="External"/><Relationship Id="rId7" Type="http://schemas.openxmlformats.org/officeDocument/2006/relationships/hyperlink" Target="https://www.gov.uk/government/publications/functional-skills-subject-content-englis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xcellencegateway.org.uk/content/etf1194" TargetMode="External"/><Relationship Id="rId5" Type="http://schemas.openxmlformats.org/officeDocument/2006/relationships/hyperlink" Target="https://www.skillsworkshop.org/resources/speedo_mick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in.bio/speedomic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bbc.co.uk/news/uk-england-merseyside-6410874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760000" y="219686"/>
            <a:ext cx="7172551" cy="12008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l">
              <a:buClr>
                <a:schemeClr val="dk2"/>
              </a:buClr>
              <a:buSzPts val="3000"/>
            </a:pPr>
            <a:r>
              <a:rPr lang="en-GB" sz="3000" dirty="0">
                <a:latin typeface="Century Gothic"/>
                <a:ea typeface="Century Gothic"/>
                <a:cs typeface="Century Gothic"/>
                <a:sym typeface="Century Gothic"/>
              </a:rPr>
              <a:t>L1-2 ESOL and Functional Skills English </a:t>
            </a:r>
            <a:br>
              <a:rPr lang="en-GB" sz="3000" b="1" dirty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4000" b="1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Speedo Mick</a:t>
            </a:r>
            <a:endParaRPr sz="1500" dirty="0">
              <a:solidFill>
                <a:schemeClr val="accent1"/>
              </a:solidFill>
              <a:latin typeface="Century Gothic"/>
            </a:endParaRPr>
          </a:p>
        </p:txBody>
      </p:sp>
      <p:pic>
        <p:nvPicPr>
          <p:cNvPr id="62" name="Google Shape;62;p14" descr="Description: swlogo">
            <a:hlinkClick r:id="rId3"/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5784" y="128909"/>
            <a:ext cx="1346216" cy="96304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428015" y="1351252"/>
            <a:ext cx="11335968" cy="2077748"/>
          </a:xfrm>
          <a:custGeom>
            <a:avLst/>
            <a:gdLst/>
            <a:ahLst/>
            <a:cxnLst/>
            <a:rect l="l" t="t" r="r" b="b"/>
            <a:pathLst>
              <a:path w="8434289" h="1254825" extrusionOk="0">
                <a:moveTo>
                  <a:pt x="0" y="209142"/>
                </a:moveTo>
                <a:cubicBezTo>
                  <a:pt x="0" y="93636"/>
                  <a:pt x="93636" y="0"/>
                  <a:pt x="209142" y="0"/>
                </a:cubicBezTo>
                <a:lnTo>
                  <a:pt x="8225147" y="0"/>
                </a:lnTo>
                <a:cubicBezTo>
                  <a:pt x="8340653" y="0"/>
                  <a:pt x="8434289" y="93636"/>
                  <a:pt x="8434289" y="209142"/>
                </a:cubicBezTo>
                <a:lnTo>
                  <a:pt x="8434289" y="1045683"/>
                </a:lnTo>
                <a:cubicBezTo>
                  <a:pt x="8434289" y="1161189"/>
                  <a:pt x="8340653" y="1254825"/>
                  <a:pt x="8225147" y="1254825"/>
                </a:cubicBezTo>
                <a:lnTo>
                  <a:pt x="209142" y="1254825"/>
                </a:lnTo>
                <a:cubicBezTo>
                  <a:pt x="93636" y="1254825"/>
                  <a:pt x="0" y="1161189"/>
                  <a:pt x="0" y="1045683"/>
                </a:cubicBezTo>
                <a:lnTo>
                  <a:pt x="0" y="209142"/>
                </a:lnTo>
                <a:close/>
              </a:path>
            </a:pathLst>
          </a:custGeom>
          <a:gradFill>
            <a:gsLst>
              <a:gs pos="0">
                <a:srgbClr val="7373D1"/>
              </a:gs>
              <a:gs pos="31000">
                <a:srgbClr val="E3F2F3"/>
              </a:gs>
              <a:gs pos="73000">
                <a:srgbClr val="D5ECED"/>
              </a:gs>
              <a:gs pos="100000">
                <a:srgbClr val="CCCCCC"/>
              </a:gs>
            </a:gsLst>
            <a:lin ang="2700006" scaled="0"/>
          </a:gradFill>
          <a:ln>
            <a:noFill/>
          </a:ln>
        </p:spPr>
        <p:txBody>
          <a:bodyPr spcFirstLastPara="1" wrap="square" lIns="148800" tIns="148800" rIns="148800" bIns="148800" anchor="ctr" anchorCtr="0">
            <a:noAutofit/>
          </a:bodyPr>
          <a:lstStyle/>
          <a:p>
            <a:pPr defTabSz="914378">
              <a:buClr>
                <a:srgbClr val="000000"/>
              </a:buClr>
              <a:buSzPts val="1200"/>
            </a:pPr>
            <a:r>
              <a:rPr lang="en-GB" sz="1400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February 2023. Kindly contributed by </a:t>
            </a:r>
            <a:r>
              <a:rPr lang="en-GB" sz="1400" b="1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Matt Lunt</a:t>
            </a:r>
            <a:r>
              <a:rPr lang="en-GB" sz="1400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The City of Liverpool College.</a:t>
            </a:r>
            <a:endParaRPr lang="en-GB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378">
              <a:buClr>
                <a:srgbClr val="000000"/>
              </a:buClr>
              <a:buSzPts val="1200"/>
            </a:pPr>
            <a:r>
              <a:rPr lang="en-GB" sz="1400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Search for Matt on </a:t>
            </a:r>
            <a:r>
              <a:rPr lang="en-GB" sz="1400" u="sng" kern="0" dirty="0">
                <a:solidFill>
                  <a:srgbClr val="DB4437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www.skillsworkshop.org</a:t>
            </a:r>
            <a:r>
              <a:rPr lang="en-GB" sz="1400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defTabSz="914378">
              <a:buClr>
                <a:srgbClr val="000000"/>
              </a:buClr>
              <a:buSzPts val="1200"/>
            </a:pPr>
            <a:endParaRPr lang="en-GB" sz="800" kern="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914378">
              <a:buClr>
                <a:srgbClr val="000000"/>
              </a:buClr>
              <a:buSzPts val="1200"/>
            </a:pPr>
            <a:r>
              <a:rPr lang="en-GB" sz="1400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refer to the download page for this resource on skillsworkshop for detailed curriculum links and two related resources: teacher notes / lesson plan and a worksheet which includes a text, comprehension questions and discussion / role play ideas. </a:t>
            </a:r>
          </a:p>
          <a:p>
            <a:pPr defTabSz="914378">
              <a:buClr>
                <a:srgbClr val="000000"/>
              </a:buClr>
              <a:buSzPts val="1200"/>
            </a:pPr>
            <a:r>
              <a:rPr lang="en-GB" sz="1400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https://www.skillsworkshop.org/resources/speedo_mick</a:t>
            </a:r>
            <a:r>
              <a:rPr lang="en-GB" sz="1400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defTabSz="914378">
              <a:buClr>
                <a:srgbClr val="000000"/>
              </a:buClr>
              <a:buSzPts val="1200"/>
            </a:pPr>
            <a:r>
              <a:rPr lang="en-GB" sz="1400" b="1" kern="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Important: </a:t>
            </a:r>
            <a:r>
              <a:rPr lang="en-GB" sz="1400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video part of the lesson is optional. See teacher notes and </a:t>
            </a:r>
            <a:r>
              <a:rPr lang="en-GB" sz="1400" b="1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your professional judgement.</a:t>
            </a:r>
          </a:p>
          <a:p>
            <a:pPr defTabSz="914378">
              <a:buClr>
                <a:srgbClr val="000000"/>
              </a:buClr>
              <a:buSzPts val="1200"/>
            </a:pPr>
            <a:endParaRPr lang="en-GB" sz="800" b="1" kern="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 defTabSz="914378">
              <a:buClr>
                <a:srgbClr val="000000"/>
              </a:buClr>
              <a:buSzPts val="1200"/>
            </a:pPr>
            <a:r>
              <a:rPr lang="en-GB" sz="1200" b="1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full use of hyperlinks and other features, this presentation should be run in full screen mode.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26C5D44-B1EF-4EEE-87B3-40B2EB94A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143395"/>
              </p:ext>
            </p:extLst>
          </p:nvPr>
        </p:nvGraphicFramePr>
        <p:xfrm>
          <a:off x="278859" y="3760506"/>
          <a:ext cx="11634281" cy="3011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98205">
                  <a:extLst>
                    <a:ext uri="{9D8B030D-6E8A-4147-A177-3AD203B41FA5}">
                      <a16:colId xmlns:a16="http://schemas.microsoft.com/office/drawing/2014/main" val="2496599719"/>
                    </a:ext>
                  </a:extLst>
                </a:gridCol>
                <a:gridCol w="5736076">
                  <a:extLst>
                    <a:ext uri="{9D8B030D-6E8A-4147-A177-3AD203B41FA5}">
                      <a16:colId xmlns:a16="http://schemas.microsoft.com/office/drawing/2014/main" val="784385186"/>
                    </a:ext>
                  </a:extLst>
                </a:gridCol>
              </a:tblGrid>
              <a:tr h="2939700">
                <a:tc>
                  <a:txBody>
                    <a:bodyPr/>
                    <a:lstStyle/>
                    <a:p>
                      <a:pPr defTabSz="1219170">
                        <a:lnSpc>
                          <a:spcPct val="115000"/>
                        </a:lnSpc>
                        <a:buClr>
                          <a:srgbClr val="00FDC8"/>
                        </a:buClr>
                        <a:buSzPts val="1400"/>
                      </a:pPr>
                      <a:r>
                        <a:rPr lang="en-GB" sz="1200" b="1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ESOL: 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DC8"/>
                        </a:buClr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en-GB" sz="105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ESOL Rt/L1.3a Understand how main points and specific detail are presented and linked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DC8"/>
                        </a:buClr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en-GB" sz="105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ESOL Rt/L1.5a Use skimming, scanning and detailed reading in different ways for different purposes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DC8"/>
                        </a:buClr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en-GB" sz="105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ESOL Rt/L2.3a Identify the main points &amp; specific detail in different types of text of varying lengths &amp; detail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DC8"/>
                        </a:buClr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en-GB" sz="105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ESOL Rt/L2.7a Use different reading strategies to find and obtain information, e.g. skimming, scanning, detailed reading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DC8"/>
                        </a:buClr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en-GB" sz="105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ESOL Lr/L1.1a Extract information from texts of varying genre, e.g. radio, TV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DC8"/>
                        </a:buClr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en-GB" sz="105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ESOL Lr/L1.5a Respond to questions on a range of topics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DC8"/>
                        </a:buClr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en-GB" sz="105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ESOL Lr/L2.1a Extract information from extended texts in a non-face-to-face context, e.g. radio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DC8"/>
                        </a:buClr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en-GB" sz="105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ESOL Lr/L2.3a Respond to detailed or extended questions on a range of topics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DC8"/>
                        </a:buClr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en-GB" sz="105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ESOL Sd/L1.2a Express views and opinions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DC8"/>
                        </a:buClr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en-GB" sz="105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ESOL Sd/L1.1c Express likes, dislikes, feelings, hopes, etc.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DC8"/>
                        </a:buClr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en-GB" sz="105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ESOL Sd/L2.2c Express views, opinions, feelings, wishes</a:t>
                      </a:r>
                      <a:endParaRPr lang="fr-FR" sz="1050" b="0" kern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DC8"/>
                        </a:buClr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fr-FR" sz="1000" b="1" kern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Adult</a:t>
                      </a:r>
                      <a:r>
                        <a:rPr lang="fr-FR" sz="1000" b="1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ESOL Core Curriculum (DfES, 2001) </a:t>
                      </a:r>
                      <a:r>
                        <a:rPr lang="en-GB" sz="100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  <a:hlinkClick r:id="rId6"/>
                        </a:rPr>
                        <a:t>https://www.excellencegateway.org.uk/content/etf1194</a:t>
                      </a:r>
                      <a:r>
                        <a:rPr lang="en-GB" sz="100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DC8"/>
                        </a:buClr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en-GB" sz="100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Sc = Speak to communicate Sd = Engage in discussion Lr = Listen &amp; respond Rt = Reading (text level)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DC8"/>
                        </a:buClr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en-GB" sz="1200" b="1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Functional Skills English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DC8"/>
                        </a:buClr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en-GB" sz="105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ESOL Rt/L1.3a Understand how main points and specific detail are presented and linked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DC8"/>
                        </a:buClr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en-GB" sz="105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ESOL Rt/L1.5a Use skimming, scanning and detailed reading in different ways for different purposes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DC8"/>
                        </a:buClr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en-GB" sz="105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ESOL Rt/L2.3a Identify main points and specific detail in different types of text of varying lengths &amp; detail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DC8"/>
                        </a:buClr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en-GB" sz="105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ESOL Rt/L2.7a Use different reading strategies to find and obtain information, e.g. skimming, scanning, detailed reading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DC8"/>
                        </a:buClr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en-GB" sz="105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ESOL Lr/L1.1a Extract information from texts of varying genre, e.g. radio, TV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DC8"/>
                        </a:buClr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en-GB" sz="105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ESOL Lr/L1.5a Respond to questions on a range of topics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DC8"/>
                        </a:buClr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en-GB" sz="105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ESOL Lr/L2.1a Extract information from extended texts in a non-face-to-face context, e.g. radio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DC8"/>
                        </a:buClr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en-GB" sz="105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ESOL Lr/L2.3a Respond to detailed or extended questions on a range of topics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DC8"/>
                        </a:buClr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en-GB" sz="105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ESOL Sd/L1.2a Express views and opinions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DC8"/>
                        </a:buClr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en-GB" sz="105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ESOL Sd/L1.1c Express likes, dislikes, feelings, hopes, etc.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DC8"/>
                        </a:buClr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en-GB" sz="105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ESOL Sd/L2.2c Express views, opinions, feelings, wishes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DC8"/>
                        </a:buClr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en-GB" sz="1000" b="1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Subject content [reformed] functional skills: English (DfE, Feb 2018) </a:t>
                      </a:r>
                      <a:r>
                        <a:rPr lang="en-GB" sz="100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  <a:hlinkClick r:id="rId7"/>
                        </a:rPr>
                        <a:t>https://www.gov.uk/government/publications/functional-skills-subject-content-english</a:t>
                      </a:r>
                      <a:r>
                        <a:rPr lang="en-GB" sz="1000" b="0" kern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500599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E3148DB-4863-4BE2-A187-DD0E34715FAA}"/>
              </a:ext>
            </a:extLst>
          </p:cNvPr>
          <p:cNvSpPr txBox="1"/>
          <p:nvPr/>
        </p:nvSpPr>
        <p:spPr>
          <a:xfrm>
            <a:off x="278859" y="3489402"/>
            <a:ext cx="75257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/>
              <a:t>Covers many ESOL and Functional Skills English ICT criteria, including: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70766-C8C5-0194-9209-1639FA4DA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 with Mick on Social Media!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33ED9-17C9-3AE8-4013-03A40D638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-apple-system"/>
                <a:hlinkClick r:id="rId3" tooltip="https://linkin.bio/speedomick"/>
              </a:rPr>
              <a:t>https://linkin.bio/speedomick</a:t>
            </a:r>
            <a:r>
              <a:rPr lang="en-GB" b="0" i="0" dirty="0">
                <a:effectLst/>
                <a:latin typeface="-apple-system"/>
              </a:rPr>
              <a:t> 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74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Speedo Mick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ESOL Level 1/2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9EC523-8914-0E67-2B92-50CFA99B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What can you see in this picture? 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49A478-5AD5-D88D-E532-49DC5688E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30" y="1234154"/>
            <a:ext cx="6977063" cy="417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7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9EC523-8914-0E67-2B92-50CFA99B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1898" y="618681"/>
            <a:ext cx="2845470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"Speedo Mick set to start final fundraising walk"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DD38A-E88E-279A-0123-E41F8387C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30" y="1257157"/>
            <a:ext cx="6977063" cy="417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4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A3CCB-EBB8-760A-3DE3-6FE3133C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What other activities do people do for fundraising?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980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A3CCB-EBB8-760A-3DE3-6FE3133C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What other activities do people do for fundraising?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B30CD-15D2-7902-5697-622F72C21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cs typeface="Calibri"/>
              </a:rPr>
              <a:t>A sale (clothes, cakes, meals) </a:t>
            </a:r>
          </a:p>
          <a:p>
            <a:r>
              <a:rPr lang="en-GB" dirty="0">
                <a:cs typeface="Calibri"/>
              </a:rPr>
              <a:t>A party. A charity 'do'</a:t>
            </a:r>
          </a:p>
          <a:p>
            <a:r>
              <a:rPr lang="en-GB" dirty="0">
                <a:cs typeface="Calibri"/>
              </a:rPr>
              <a:t>Writing letters to big companies/organisations</a:t>
            </a:r>
          </a:p>
          <a:p>
            <a:r>
              <a:rPr lang="en-GB" dirty="0">
                <a:cs typeface="Calibri"/>
              </a:rPr>
              <a:t>Auctioning/</a:t>
            </a:r>
            <a:r>
              <a:rPr lang="en-GB" dirty="0" err="1">
                <a:cs typeface="Calibri"/>
              </a:rPr>
              <a:t>raffleing</a:t>
            </a:r>
            <a:r>
              <a:rPr lang="en-GB" dirty="0">
                <a:cs typeface="Calibri"/>
              </a:rPr>
              <a:t> signed shirts/photos/pictures</a:t>
            </a:r>
          </a:p>
          <a:p>
            <a:r>
              <a:rPr lang="en-GB" dirty="0">
                <a:cs typeface="Calibri"/>
              </a:rPr>
              <a:t>Talent show</a:t>
            </a:r>
          </a:p>
          <a:p>
            <a:r>
              <a:rPr lang="en-GB" dirty="0">
                <a:cs typeface="Calibri"/>
              </a:rPr>
              <a:t>Marathon</a:t>
            </a:r>
          </a:p>
          <a:p>
            <a:r>
              <a:rPr lang="en-GB" dirty="0">
                <a:cs typeface="Calibri"/>
              </a:rPr>
              <a:t>Sponsoring animals </a:t>
            </a:r>
          </a:p>
          <a:p>
            <a:r>
              <a:rPr lang="en-GB" dirty="0">
                <a:cs typeface="Calibri"/>
              </a:rPr>
              <a:t>Charity race</a:t>
            </a:r>
          </a:p>
          <a:p>
            <a:r>
              <a:rPr lang="en-GB" dirty="0">
                <a:cs typeface="Calibri"/>
              </a:rPr>
              <a:t>Charity football match </a:t>
            </a:r>
          </a:p>
        </p:txBody>
      </p:sp>
    </p:spTree>
    <p:extLst>
      <p:ext uri="{BB962C8B-B14F-4D97-AF65-F5344CB8AC3E}">
        <p14:creationId xmlns:p14="http://schemas.microsoft.com/office/powerpoint/2010/main" val="3564219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93E41DF-1A95-AB12-A126-02BDC43B1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EFAEF-C265-DEB0-1E5C-1073E8443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https://www.bbc.co.uk/news/uk-england-merseyside-64108745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790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01946-9708-D529-2590-2CE885B2F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Video questions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5E203-21C6-20CF-A5C5-62A574E1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GB" dirty="0">
                <a:cs typeface="Calibri" panose="020F0502020204030204"/>
              </a:rPr>
              <a:t>What happened to Mick during the Coronavirus lockdown? </a:t>
            </a:r>
          </a:p>
          <a:p>
            <a:pPr marL="514350" indent="-514350">
              <a:buAutoNum type="arabicPeriod"/>
            </a:pPr>
            <a:r>
              <a:rPr lang="en-GB" dirty="0">
                <a:cs typeface="Calibri" panose="020F0502020204030204"/>
              </a:rPr>
              <a:t>What did he do to help himself? </a:t>
            </a:r>
          </a:p>
          <a:p>
            <a:pPr marL="514350" indent="-514350">
              <a:buAutoNum type="arabicPeriod"/>
            </a:pPr>
            <a:r>
              <a:rPr lang="en-GB" dirty="0">
                <a:cs typeface="Calibri" panose="020F0502020204030204"/>
              </a:rPr>
              <a:t>What important advice does Mick give to people who are suffering?</a:t>
            </a:r>
          </a:p>
          <a:p>
            <a:pPr marL="514350" indent="-514350">
              <a:buAutoNum type="arabicPeriod"/>
            </a:pPr>
            <a:r>
              <a:rPr lang="en-GB" dirty="0">
                <a:cs typeface="Calibri" panose="020F0502020204030204"/>
              </a:rPr>
              <a:t>What is the main reason for his fundraising? </a:t>
            </a:r>
          </a:p>
          <a:p>
            <a:pPr marL="514350" indent="-514350">
              <a:buAutoNum type="arabicPeriod"/>
            </a:pPr>
            <a:r>
              <a:rPr lang="en-GB" dirty="0">
                <a:cs typeface="Calibri" panose="020F0502020204030204"/>
              </a:rPr>
              <a:t>How does Mick manage his own mental health? </a:t>
            </a:r>
          </a:p>
          <a:p>
            <a:pPr marL="0" indent="0">
              <a:buNone/>
            </a:pPr>
            <a:endParaRPr lang="en-GB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5805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B6166-841B-5625-0131-DEAC6A02E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/>
              </a:rPr>
              <a:t>Discussion questions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4647F-AF8D-9504-40D9-C2FF98189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GB" dirty="0">
                <a:ea typeface="+mn-lt"/>
                <a:cs typeface="+mn-lt"/>
              </a:rPr>
              <a:t>How would you describe Mick as a person? </a:t>
            </a:r>
            <a:endParaRPr lang="en-GB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GB" dirty="0">
                <a:ea typeface="+mn-lt"/>
                <a:cs typeface="+mn-lt"/>
              </a:rPr>
              <a:t>How would you describe Mick physically? </a:t>
            </a:r>
            <a:endParaRPr lang="en-GB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GB" dirty="0">
                <a:ea typeface="+mn-lt"/>
                <a:cs typeface="+mn-lt"/>
              </a:rPr>
              <a:t>What kind of things do you think he likes and dislikes? </a:t>
            </a:r>
            <a:endParaRPr lang="en-GB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GB" dirty="0">
                <a:ea typeface="+mn-lt"/>
                <a:cs typeface="+mn-lt"/>
              </a:rPr>
              <a:t>What and who does he care or worry about? </a:t>
            </a:r>
            <a:endParaRPr lang="en-GB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GB" dirty="0">
                <a:ea typeface="+mn-lt"/>
                <a:cs typeface="+mn-lt"/>
              </a:rPr>
              <a:t>What do you think he believes in? </a:t>
            </a:r>
            <a:endParaRPr lang="en-GB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GB" dirty="0">
                <a:ea typeface="+mn-lt"/>
                <a:cs typeface="+mn-lt"/>
              </a:rPr>
              <a:t>In what ways are you and Mick similar and different? </a:t>
            </a:r>
            <a:endParaRPr lang="en-GB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GB" dirty="0">
                <a:ea typeface="+mn-lt"/>
                <a:cs typeface="+mn-lt"/>
              </a:rPr>
              <a:t>What questions would you like to ask Mick if you had the chance? </a:t>
            </a:r>
            <a:endParaRPr lang="en-GB">
              <a:cs typeface="Calibri" panose="020F0502020204030204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0747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1790</TotalTime>
  <Words>1011</Words>
  <Application>Microsoft Office PowerPoint</Application>
  <PresentationFormat>Widescreen</PresentationFormat>
  <Paragraphs>89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-apple-system</vt:lpstr>
      <vt:lpstr>Arial</vt:lpstr>
      <vt:lpstr>Calibri</vt:lpstr>
      <vt:lpstr>Calibri Light</vt:lpstr>
      <vt:lpstr>Century Gothic</vt:lpstr>
      <vt:lpstr>Comic Sans MS</vt:lpstr>
      <vt:lpstr>office theme</vt:lpstr>
      <vt:lpstr>office theme</vt:lpstr>
      <vt:lpstr>L1-2 ESOL and Functional Skills English  Speedo Mick</vt:lpstr>
      <vt:lpstr>Speedo Mick</vt:lpstr>
      <vt:lpstr>What can you see in this picture? </vt:lpstr>
      <vt:lpstr>"Speedo Mick set to start final fundraising walk"</vt:lpstr>
      <vt:lpstr>What other activities do people do for fundraising?</vt:lpstr>
      <vt:lpstr>What other activities do people do for fundraising?</vt:lpstr>
      <vt:lpstr>https://www.bbc.co.uk/news/uk-england-merseyside-64108745 </vt:lpstr>
      <vt:lpstr>Video questions</vt:lpstr>
      <vt:lpstr>Discussion questions</vt:lpstr>
      <vt:lpstr>Connect with Mick on Social Media!</vt:lpstr>
    </vt:vector>
  </TitlesOfParts>
  <Manager>Contributed to skillsworkshop.org February 2023</Manager>
  <Company>www.skillsworkshop.org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Speedo Mick</dc:title>
  <dc:subject>L1-L2 ESOL and Functional SKills English</dc:subject>
  <dc:creator>Matt Lunt - Feb 2023</dc:creator>
  <cp:lastModifiedBy>Maggie Harnew</cp:lastModifiedBy>
  <cp:revision>7</cp:revision>
  <dcterms:created xsi:type="dcterms:W3CDTF">2023-01-20T14:14:52Z</dcterms:created>
  <dcterms:modified xsi:type="dcterms:W3CDTF">2023-02-07T20:31:29Z</dcterms:modified>
</cp:coreProperties>
</file>