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5" r:id="rId2"/>
    <p:sldId id="258" r:id="rId3"/>
    <p:sldId id="263" r:id="rId4"/>
    <p:sldId id="262"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843C0C"/>
    <a:srgbClr val="FFC000"/>
    <a:srgbClr val="FF0000"/>
    <a:srgbClr val="FFFF00"/>
    <a:srgbClr val="00B0F0"/>
    <a:srgbClr val="FF99CC"/>
    <a:srgbClr val="7B93BD"/>
    <a:srgbClr val="C8621C"/>
    <a:srgbClr val="FFCC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75" autoAdjust="0"/>
    <p:restoredTop sz="90957" autoAdjust="0"/>
  </p:normalViewPr>
  <p:slideViewPr>
    <p:cSldViewPr snapToGrid="0">
      <p:cViewPr varScale="1">
        <p:scale>
          <a:sx n="114" d="100"/>
          <a:sy n="114" d="100"/>
        </p:scale>
        <p:origin x="9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2FF69F-BAE4-46E4-9553-066B09A994EF}" type="datetimeFigureOut">
              <a:rPr lang="en-GB" smtClean="0"/>
              <a:t>13/07/2021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DC30B-BDA1-4463-B03D-F4979F81BF7B}" type="slidenum">
              <a:rPr lang="en-GB" smtClean="0"/>
              <a:t>‹#›</a:t>
            </a:fld>
            <a:endParaRPr lang="en-GB"/>
          </a:p>
        </p:txBody>
      </p:sp>
    </p:spTree>
    <p:extLst>
      <p:ext uri="{BB962C8B-B14F-4D97-AF65-F5344CB8AC3E}">
        <p14:creationId xmlns:p14="http://schemas.microsoft.com/office/powerpoint/2010/main" val="2199042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76fe1f69d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7" name="Google Shape;57;g76fe1f69d1_1_0:notes"/>
          <p:cNvSpPr txBox="1">
            <a:spLocks noGrp="1"/>
          </p:cNvSpPr>
          <p:nvPr>
            <p:ph type="body" idx="1"/>
          </p:nvPr>
        </p:nvSpPr>
        <p:spPr>
          <a:xfrm>
            <a:off x="685800" y="4343985"/>
            <a:ext cx="5486400" cy="41145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ts val="1800"/>
              <a:buFont typeface="Comic Sans MS"/>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pPr marL="0" lvl="0" indent="0" algn="l" rtl="0">
              <a:spcBef>
                <a:spcPts val="0"/>
              </a:spcBef>
              <a:spcAft>
                <a:spcPts val="0"/>
              </a:spcAft>
              <a:buSzPts val="1800"/>
              <a:buFont typeface="Comic Sans MS"/>
              <a:buNone/>
            </a:pPr>
            <a:endParaRPr dirty="0"/>
          </a:p>
        </p:txBody>
      </p:sp>
      <p:sp>
        <p:nvSpPr>
          <p:cNvPr id="58" name="Google Shape;58;g76fe1f69d1_1_0:notes"/>
          <p:cNvSpPr txBox="1"/>
          <p:nvPr/>
        </p:nvSpPr>
        <p:spPr>
          <a:xfrm>
            <a:off x="3884064" y="8685046"/>
            <a:ext cx="2972400" cy="4575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7EDDC30B-BDA1-4463-B03D-F4979F81BF7B}" type="slidenum">
              <a:rPr lang="en-GB" smtClean="0"/>
              <a:t>2</a:t>
            </a:fld>
            <a:endParaRPr lang="en-GB"/>
          </a:p>
        </p:txBody>
      </p:sp>
    </p:spTree>
    <p:extLst>
      <p:ext uri="{BB962C8B-B14F-4D97-AF65-F5344CB8AC3E}">
        <p14:creationId xmlns:p14="http://schemas.microsoft.com/office/powerpoint/2010/main" val="2176124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7EDDC30B-BDA1-4463-B03D-F4979F81BF7B}" type="slidenum">
              <a:rPr lang="en-GB" smtClean="0"/>
              <a:t>3</a:t>
            </a:fld>
            <a:endParaRPr lang="en-GB"/>
          </a:p>
        </p:txBody>
      </p:sp>
    </p:spTree>
    <p:extLst>
      <p:ext uri="{BB962C8B-B14F-4D97-AF65-F5344CB8AC3E}">
        <p14:creationId xmlns:p14="http://schemas.microsoft.com/office/powerpoint/2010/main" val="4042492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7EDDC30B-BDA1-4463-B03D-F4979F81BF7B}" type="slidenum">
              <a:rPr lang="en-GB" smtClean="0"/>
              <a:t>4</a:t>
            </a:fld>
            <a:endParaRPr lang="en-GB"/>
          </a:p>
        </p:txBody>
      </p:sp>
    </p:spTree>
    <p:extLst>
      <p:ext uri="{BB962C8B-B14F-4D97-AF65-F5344CB8AC3E}">
        <p14:creationId xmlns:p14="http://schemas.microsoft.com/office/powerpoint/2010/main" val="1470016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7EDDC30B-BDA1-4463-B03D-F4979F81BF7B}" type="slidenum">
              <a:rPr lang="en-GB" smtClean="0"/>
              <a:t>5</a:t>
            </a:fld>
            <a:endParaRPr lang="en-GB"/>
          </a:p>
        </p:txBody>
      </p:sp>
    </p:spTree>
    <p:extLst>
      <p:ext uri="{BB962C8B-B14F-4D97-AF65-F5344CB8AC3E}">
        <p14:creationId xmlns:p14="http://schemas.microsoft.com/office/powerpoint/2010/main" val="1518802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7EDDC30B-BDA1-4463-B03D-F4979F81BF7B}" type="slidenum">
              <a:rPr lang="en-GB" smtClean="0"/>
              <a:t>6</a:t>
            </a:fld>
            <a:endParaRPr lang="en-GB"/>
          </a:p>
        </p:txBody>
      </p:sp>
    </p:spTree>
    <p:extLst>
      <p:ext uri="{BB962C8B-B14F-4D97-AF65-F5344CB8AC3E}">
        <p14:creationId xmlns:p14="http://schemas.microsoft.com/office/powerpoint/2010/main" val="270338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7EDDC30B-BDA1-4463-B03D-F4979F81BF7B}" type="slidenum">
              <a:rPr lang="en-GB" smtClean="0"/>
              <a:t>7</a:t>
            </a:fld>
            <a:endParaRPr lang="en-GB"/>
          </a:p>
        </p:txBody>
      </p:sp>
    </p:spTree>
    <p:extLst>
      <p:ext uri="{BB962C8B-B14F-4D97-AF65-F5344CB8AC3E}">
        <p14:creationId xmlns:p14="http://schemas.microsoft.com/office/powerpoint/2010/main" val="3910098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7EDDC30B-BDA1-4463-B03D-F4979F81BF7B}" type="slidenum">
              <a:rPr lang="en-GB" smtClean="0"/>
              <a:t>8</a:t>
            </a:fld>
            <a:endParaRPr lang="en-GB"/>
          </a:p>
        </p:txBody>
      </p:sp>
    </p:spTree>
    <p:extLst>
      <p:ext uri="{BB962C8B-B14F-4D97-AF65-F5344CB8AC3E}">
        <p14:creationId xmlns:p14="http://schemas.microsoft.com/office/powerpoint/2010/main" val="152950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F097-B466-4E4F-8C05-C28C99A41D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601F6E-6671-4C33-ABCC-05B341DC0A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07ADF8-9FB7-4560-ADBE-E14373E1BF55}"/>
              </a:ext>
            </a:extLst>
          </p:cNvPr>
          <p:cNvSpPr>
            <a:spLocks noGrp="1"/>
          </p:cNvSpPr>
          <p:nvPr>
            <p:ph type="dt" sz="half" idx="10"/>
          </p:nvPr>
        </p:nvSpPr>
        <p:spPr/>
        <p:txBody>
          <a:bodyPr/>
          <a:lstStyle/>
          <a:p>
            <a:fld id="{7FB6924F-8596-44F6-90CD-C33A43BE0525}" type="datetimeFigureOut">
              <a:rPr lang="en-GB" smtClean="0"/>
              <a:t>13/07/2021</a:t>
            </a:fld>
            <a:endParaRPr lang="en-GB"/>
          </a:p>
        </p:txBody>
      </p:sp>
      <p:sp>
        <p:nvSpPr>
          <p:cNvPr id="5" name="Footer Placeholder 4">
            <a:extLst>
              <a:ext uri="{FF2B5EF4-FFF2-40B4-BE49-F238E27FC236}">
                <a16:creationId xmlns:a16="http://schemas.microsoft.com/office/drawing/2014/main" id="{875E97D6-B5EC-49B8-A3AD-BBF3CD6163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1D1EEA-DF5D-42CE-8854-CDDC1427BF9A}"/>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220938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21DB8-92C2-41CD-AB0D-40EF86A7C8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019A93-15E9-4F77-AD0F-2856B8BD0B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A17616-24FC-4334-B1E8-659F052EA8E0}"/>
              </a:ext>
            </a:extLst>
          </p:cNvPr>
          <p:cNvSpPr>
            <a:spLocks noGrp="1"/>
          </p:cNvSpPr>
          <p:nvPr>
            <p:ph type="dt" sz="half" idx="10"/>
          </p:nvPr>
        </p:nvSpPr>
        <p:spPr/>
        <p:txBody>
          <a:bodyPr/>
          <a:lstStyle/>
          <a:p>
            <a:fld id="{7FB6924F-8596-44F6-90CD-C33A43BE0525}" type="datetimeFigureOut">
              <a:rPr lang="en-GB" smtClean="0"/>
              <a:t>13/07/2021</a:t>
            </a:fld>
            <a:endParaRPr lang="en-GB"/>
          </a:p>
        </p:txBody>
      </p:sp>
      <p:sp>
        <p:nvSpPr>
          <p:cNvPr id="5" name="Footer Placeholder 4">
            <a:extLst>
              <a:ext uri="{FF2B5EF4-FFF2-40B4-BE49-F238E27FC236}">
                <a16:creationId xmlns:a16="http://schemas.microsoft.com/office/drawing/2014/main" id="{80481F58-C7BF-4D7F-9113-6677C4566C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EE0F15-DFFF-4B72-9D07-4F99583BA908}"/>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421981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99027B-3A75-4599-ACD0-1D66B972E1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456210-59C7-4189-9DAE-01E165F671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974DEE-2A07-4BE8-8103-2DB1A4DBA43E}"/>
              </a:ext>
            </a:extLst>
          </p:cNvPr>
          <p:cNvSpPr>
            <a:spLocks noGrp="1"/>
          </p:cNvSpPr>
          <p:nvPr>
            <p:ph type="dt" sz="half" idx="10"/>
          </p:nvPr>
        </p:nvSpPr>
        <p:spPr/>
        <p:txBody>
          <a:bodyPr/>
          <a:lstStyle/>
          <a:p>
            <a:fld id="{7FB6924F-8596-44F6-90CD-C33A43BE0525}" type="datetimeFigureOut">
              <a:rPr lang="en-GB" smtClean="0"/>
              <a:t>13/07/2021</a:t>
            </a:fld>
            <a:endParaRPr lang="en-GB"/>
          </a:p>
        </p:txBody>
      </p:sp>
      <p:sp>
        <p:nvSpPr>
          <p:cNvPr id="5" name="Footer Placeholder 4">
            <a:extLst>
              <a:ext uri="{FF2B5EF4-FFF2-40B4-BE49-F238E27FC236}">
                <a16:creationId xmlns:a16="http://schemas.microsoft.com/office/drawing/2014/main" id="{7A3F5DEF-C195-488A-A6BF-35737136C5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F4BE44-A98B-4C7D-BE4A-5E034130AFAB}"/>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171784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13C9-F4B2-4274-881F-464F120CCB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0A6C7B-25A3-4333-B01B-2C0F6CC778D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37C15E-99EE-4E42-89A7-941CB002BC1A}"/>
              </a:ext>
            </a:extLst>
          </p:cNvPr>
          <p:cNvSpPr>
            <a:spLocks noGrp="1"/>
          </p:cNvSpPr>
          <p:nvPr>
            <p:ph type="dt" sz="half" idx="10"/>
          </p:nvPr>
        </p:nvSpPr>
        <p:spPr/>
        <p:txBody>
          <a:bodyPr/>
          <a:lstStyle/>
          <a:p>
            <a:fld id="{7FB6924F-8596-44F6-90CD-C33A43BE0525}" type="datetimeFigureOut">
              <a:rPr lang="en-GB" smtClean="0"/>
              <a:t>13/07/2021</a:t>
            </a:fld>
            <a:endParaRPr lang="en-GB"/>
          </a:p>
        </p:txBody>
      </p:sp>
      <p:sp>
        <p:nvSpPr>
          <p:cNvPr id="5" name="Footer Placeholder 4">
            <a:extLst>
              <a:ext uri="{FF2B5EF4-FFF2-40B4-BE49-F238E27FC236}">
                <a16:creationId xmlns:a16="http://schemas.microsoft.com/office/drawing/2014/main" id="{7D38E5CA-624D-4E6A-B691-7762021D0F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187DC1-FCD6-4A1B-B1DB-C0816DEFCC23}"/>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419561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E899F-59FA-4881-B289-0CF99C1674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0FC96D-0715-4DDF-B7D7-4D2598BE48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26BBE0-FC38-41BD-A9E1-BC419CC11978}"/>
              </a:ext>
            </a:extLst>
          </p:cNvPr>
          <p:cNvSpPr>
            <a:spLocks noGrp="1"/>
          </p:cNvSpPr>
          <p:nvPr>
            <p:ph type="dt" sz="half" idx="10"/>
          </p:nvPr>
        </p:nvSpPr>
        <p:spPr/>
        <p:txBody>
          <a:bodyPr/>
          <a:lstStyle/>
          <a:p>
            <a:fld id="{7FB6924F-8596-44F6-90CD-C33A43BE0525}" type="datetimeFigureOut">
              <a:rPr lang="en-GB" smtClean="0"/>
              <a:t>13/07/2021</a:t>
            </a:fld>
            <a:endParaRPr lang="en-GB"/>
          </a:p>
        </p:txBody>
      </p:sp>
      <p:sp>
        <p:nvSpPr>
          <p:cNvPr id="5" name="Footer Placeholder 4">
            <a:extLst>
              <a:ext uri="{FF2B5EF4-FFF2-40B4-BE49-F238E27FC236}">
                <a16:creationId xmlns:a16="http://schemas.microsoft.com/office/drawing/2014/main" id="{37FFEB9C-B2F5-4690-A3FC-D0169E71B5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81B2CB-CACC-4981-8362-943013B82194}"/>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67671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403A-1A2D-4E1B-98D5-B339BA1D61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93EDBF-873F-4A97-99AF-48BEACCD47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131BDB-834D-4D5E-AA8E-B2CBB0AD6E8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10137E-A314-4115-8EBD-0A776713A89C}"/>
              </a:ext>
            </a:extLst>
          </p:cNvPr>
          <p:cNvSpPr>
            <a:spLocks noGrp="1"/>
          </p:cNvSpPr>
          <p:nvPr>
            <p:ph type="dt" sz="half" idx="10"/>
          </p:nvPr>
        </p:nvSpPr>
        <p:spPr/>
        <p:txBody>
          <a:bodyPr/>
          <a:lstStyle/>
          <a:p>
            <a:fld id="{7FB6924F-8596-44F6-90CD-C33A43BE0525}" type="datetimeFigureOut">
              <a:rPr lang="en-GB" smtClean="0"/>
              <a:t>13/07/2021</a:t>
            </a:fld>
            <a:endParaRPr lang="en-GB"/>
          </a:p>
        </p:txBody>
      </p:sp>
      <p:sp>
        <p:nvSpPr>
          <p:cNvPr id="6" name="Footer Placeholder 5">
            <a:extLst>
              <a:ext uri="{FF2B5EF4-FFF2-40B4-BE49-F238E27FC236}">
                <a16:creationId xmlns:a16="http://schemas.microsoft.com/office/drawing/2014/main" id="{5ECFB3B0-6021-43E4-8FC9-663AACDDE1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E0F3A6-B72F-466E-8E8C-58E66E9DB1B2}"/>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316740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CC79D-1030-47AA-B28C-075C904045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40CC8D-F50D-45A7-90DF-2C0AB75DE6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5067A60-E7B1-4B6B-B4E2-EC8E79A26F3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1ECFB7-561A-4293-94BE-DD4A50C331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910A9E-F6C6-4C9A-82F0-BCE215EAF74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F13A68C-29FC-41FE-976A-B71214AD3994}"/>
              </a:ext>
            </a:extLst>
          </p:cNvPr>
          <p:cNvSpPr>
            <a:spLocks noGrp="1"/>
          </p:cNvSpPr>
          <p:nvPr>
            <p:ph type="dt" sz="half" idx="10"/>
          </p:nvPr>
        </p:nvSpPr>
        <p:spPr/>
        <p:txBody>
          <a:bodyPr/>
          <a:lstStyle/>
          <a:p>
            <a:fld id="{7FB6924F-8596-44F6-90CD-C33A43BE0525}" type="datetimeFigureOut">
              <a:rPr lang="en-GB" smtClean="0"/>
              <a:t>13/07/2021</a:t>
            </a:fld>
            <a:endParaRPr lang="en-GB"/>
          </a:p>
        </p:txBody>
      </p:sp>
      <p:sp>
        <p:nvSpPr>
          <p:cNvPr id="8" name="Footer Placeholder 7">
            <a:extLst>
              <a:ext uri="{FF2B5EF4-FFF2-40B4-BE49-F238E27FC236}">
                <a16:creationId xmlns:a16="http://schemas.microsoft.com/office/drawing/2014/main" id="{6B89BD87-0996-4B06-B463-8C01550AF7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E12B38C-1E3F-4100-B537-CC4A0A5B417B}"/>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338178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B2E68-B260-483B-8F6C-619432EAC9B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649CE6-E87E-48BD-8F52-AF6B246B7E4B}"/>
              </a:ext>
            </a:extLst>
          </p:cNvPr>
          <p:cNvSpPr>
            <a:spLocks noGrp="1"/>
          </p:cNvSpPr>
          <p:nvPr>
            <p:ph type="dt" sz="half" idx="10"/>
          </p:nvPr>
        </p:nvSpPr>
        <p:spPr/>
        <p:txBody>
          <a:bodyPr/>
          <a:lstStyle/>
          <a:p>
            <a:fld id="{7FB6924F-8596-44F6-90CD-C33A43BE0525}" type="datetimeFigureOut">
              <a:rPr lang="en-GB" smtClean="0"/>
              <a:t>13/07/2021</a:t>
            </a:fld>
            <a:endParaRPr lang="en-GB"/>
          </a:p>
        </p:txBody>
      </p:sp>
      <p:sp>
        <p:nvSpPr>
          <p:cNvPr id="4" name="Footer Placeholder 3">
            <a:extLst>
              <a:ext uri="{FF2B5EF4-FFF2-40B4-BE49-F238E27FC236}">
                <a16:creationId xmlns:a16="http://schemas.microsoft.com/office/drawing/2014/main" id="{F128CAAA-B844-4CD8-A9DB-596D4095E9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6E5D929-A157-4E37-9D4A-5E6803AB034B}"/>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82920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EE7D18-91F4-49FA-9DBE-1264FA9F6F5A}"/>
              </a:ext>
            </a:extLst>
          </p:cNvPr>
          <p:cNvSpPr>
            <a:spLocks noGrp="1"/>
          </p:cNvSpPr>
          <p:nvPr>
            <p:ph type="dt" sz="half" idx="10"/>
          </p:nvPr>
        </p:nvSpPr>
        <p:spPr/>
        <p:txBody>
          <a:bodyPr/>
          <a:lstStyle/>
          <a:p>
            <a:fld id="{7FB6924F-8596-44F6-90CD-C33A43BE0525}" type="datetimeFigureOut">
              <a:rPr lang="en-GB" smtClean="0"/>
              <a:t>13/07/2021</a:t>
            </a:fld>
            <a:endParaRPr lang="en-GB"/>
          </a:p>
        </p:txBody>
      </p:sp>
      <p:sp>
        <p:nvSpPr>
          <p:cNvPr id="3" name="Footer Placeholder 2">
            <a:extLst>
              <a:ext uri="{FF2B5EF4-FFF2-40B4-BE49-F238E27FC236}">
                <a16:creationId xmlns:a16="http://schemas.microsoft.com/office/drawing/2014/main" id="{0BADC504-7CCE-42BD-8A1F-9334B7EAA67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B2F1074-D19C-4304-BAC6-1E2ED4B2744F}"/>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2053518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E218E-8BC2-4823-B250-CB3A58103D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099DA4-F859-49A7-8B65-E57F7510BB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0A0796-5965-40A8-92BA-B37F532B1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9FECE8-C3B6-420C-A5EE-CC037EA315EE}"/>
              </a:ext>
            </a:extLst>
          </p:cNvPr>
          <p:cNvSpPr>
            <a:spLocks noGrp="1"/>
          </p:cNvSpPr>
          <p:nvPr>
            <p:ph type="dt" sz="half" idx="10"/>
          </p:nvPr>
        </p:nvSpPr>
        <p:spPr/>
        <p:txBody>
          <a:bodyPr/>
          <a:lstStyle/>
          <a:p>
            <a:fld id="{7FB6924F-8596-44F6-90CD-C33A43BE0525}" type="datetimeFigureOut">
              <a:rPr lang="en-GB" smtClean="0"/>
              <a:t>13/07/2021</a:t>
            </a:fld>
            <a:endParaRPr lang="en-GB"/>
          </a:p>
        </p:txBody>
      </p:sp>
      <p:sp>
        <p:nvSpPr>
          <p:cNvPr id="6" name="Footer Placeholder 5">
            <a:extLst>
              <a:ext uri="{FF2B5EF4-FFF2-40B4-BE49-F238E27FC236}">
                <a16:creationId xmlns:a16="http://schemas.microsoft.com/office/drawing/2014/main" id="{8F477E6B-C620-4DAD-A077-932FB2C9E3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F374A4-B118-4764-9449-ED0C064F9E8F}"/>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3147717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B2072-3688-4C4E-9B88-416A6742A1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53635E2-2443-47F9-8D87-1029F5D86A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0B5405-704B-415E-A572-37824B1EE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9716F0-EEA3-439D-ACE3-F46C76B1AE9D}"/>
              </a:ext>
            </a:extLst>
          </p:cNvPr>
          <p:cNvSpPr>
            <a:spLocks noGrp="1"/>
          </p:cNvSpPr>
          <p:nvPr>
            <p:ph type="dt" sz="half" idx="10"/>
          </p:nvPr>
        </p:nvSpPr>
        <p:spPr/>
        <p:txBody>
          <a:bodyPr/>
          <a:lstStyle/>
          <a:p>
            <a:fld id="{7FB6924F-8596-44F6-90CD-C33A43BE0525}" type="datetimeFigureOut">
              <a:rPr lang="en-GB" smtClean="0"/>
              <a:t>13/07/2021</a:t>
            </a:fld>
            <a:endParaRPr lang="en-GB"/>
          </a:p>
        </p:txBody>
      </p:sp>
      <p:sp>
        <p:nvSpPr>
          <p:cNvPr id="6" name="Footer Placeholder 5">
            <a:extLst>
              <a:ext uri="{FF2B5EF4-FFF2-40B4-BE49-F238E27FC236}">
                <a16:creationId xmlns:a16="http://schemas.microsoft.com/office/drawing/2014/main" id="{B823FE4C-A8FC-4A21-9DC8-98ABC5623B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248496-28AC-48F0-B0C3-C4833A95D176}"/>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160301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364ADC-9577-4831-AA98-8A9CEE8C80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11ED9C-AF2C-4648-834F-1CE061345D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9BA8BB-1CC3-43F7-82E2-034AE658F3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6924F-8596-44F6-90CD-C33A43BE0525}" type="datetimeFigureOut">
              <a:rPr lang="en-GB" smtClean="0"/>
              <a:t>13/07/2021</a:t>
            </a:fld>
            <a:endParaRPr lang="en-GB"/>
          </a:p>
        </p:txBody>
      </p:sp>
      <p:sp>
        <p:nvSpPr>
          <p:cNvPr id="5" name="Footer Placeholder 4">
            <a:extLst>
              <a:ext uri="{FF2B5EF4-FFF2-40B4-BE49-F238E27FC236}">
                <a16:creationId xmlns:a16="http://schemas.microsoft.com/office/drawing/2014/main" id="{60DC87E9-1C76-433E-A4B5-9DC17BBB16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64B44A-9D49-4441-822E-D93D5306DE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FA594-B97B-46E7-9DFD-5E58A463E197}" type="slidenum">
              <a:rPr lang="en-GB" smtClean="0"/>
              <a:t>‹#›</a:t>
            </a:fld>
            <a:endParaRPr lang="en-GB"/>
          </a:p>
        </p:txBody>
      </p:sp>
    </p:spTree>
    <p:extLst>
      <p:ext uri="{BB962C8B-B14F-4D97-AF65-F5344CB8AC3E}">
        <p14:creationId xmlns:p14="http://schemas.microsoft.com/office/powerpoint/2010/main" val="3234499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skillsworkshop.org/resources/social_media" TargetMode="External"/><Relationship Id="rId4" Type="http://schemas.openxmlformats.org/officeDocument/2006/relationships/hyperlink" Target="http://www.skillsworkshop.or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bbc.com/future/article/20180201-what-i-learned-by-testing-my-stress-levels-on-social-media" TargetMode="External"/><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www.bbc.com/future/story/20180105-likeminded-a-new-series-on-social-media-and-mental-health"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www.bbc.com/future/article/20180201-what-i-learned-by-testing-my-stress-levels-on-social-media" TargetMode="External"/><Relationship Id="rId7"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hyperlink" Target="https://www.bbc.com/future/article/20180201-how-your-social-media-betrays-your-mood"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hyperlink" Target="https://www.bbc.com/future/article/20180201-how-your-social-media-betrays-your-mood"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hyperlink" Target="https://www.bbc.com/future/article/20180118-how-much-is-too-much-time-on-social-media"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hyperlink" Target="https://www.youtube.com/watch?app=desktop&amp;v=0Y6v_1dwF3c"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0EFHbruKEmw"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0EFHbruKEmw" TargetMode="External"/><Relationship Id="rId7"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596684" y="306504"/>
            <a:ext cx="9391973" cy="1139391"/>
          </a:xfrm>
          <a:prstGeom prst="rect">
            <a:avLst/>
          </a:prstGeom>
          <a:noFill/>
          <a:ln>
            <a:noFill/>
          </a:ln>
        </p:spPr>
        <p:txBody>
          <a:bodyPr spcFirstLastPara="1" wrap="square" lIns="121900" tIns="60933" rIns="121900" bIns="60933" anchor="t" anchorCtr="0">
            <a:noAutofit/>
          </a:bodyPr>
          <a:lstStyle/>
          <a:p>
            <a:pPr algn="l">
              <a:buClr>
                <a:schemeClr val="dk2"/>
              </a:buClr>
              <a:buSzPts val="3000"/>
            </a:pPr>
            <a:r>
              <a:rPr lang="en-GB" sz="4000" dirty="0">
                <a:latin typeface="Century Gothic"/>
                <a:ea typeface="Century Gothic"/>
                <a:cs typeface="Century Gothic"/>
                <a:sym typeface="Century Gothic"/>
              </a:rPr>
              <a:t>L1-2 Functional Skills English</a:t>
            </a:r>
            <a:br>
              <a:rPr lang="en-GB" sz="4000" b="1" dirty="0">
                <a:latin typeface="Century Gothic"/>
                <a:ea typeface="Century Gothic"/>
                <a:cs typeface="Century Gothic"/>
                <a:sym typeface="Century Gothic"/>
              </a:rPr>
            </a:br>
            <a:r>
              <a:rPr lang="en-GB" sz="3600" b="1" dirty="0">
                <a:solidFill>
                  <a:schemeClr val="accent1"/>
                </a:solidFill>
                <a:latin typeface="Century Gothic"/>
                <a:ea typeface="Century Gothic"/>
                <a:cs typeface="Century Gothic"/>
                <a:sym typeface="Century Gothic"/>
              </a:rPr>
              <a:t>Social Media: </a:t>
            </a:r>
            <a:r>
              <a:rPr lang="en-GB" sz="2000" dirty="0">
                <a:solidFill>
                  <a:schemeClr val="accent1"/>
                </a:solidFill>
                <a:latin typeface="Century Gothic"/>
                <a:ea typeface="Century Gothic"/>
                <a:cs typeface="Century Gothic"/>
                <a:sym typeface="Century Gothic"/>
              </a:rPr>
              <a:t>discussion skills, reading and writing</a:t>
            </a:r>
            <a:endParaRPr dirty="0">
              <a:solidFill>
                <a:schemeClr val="accent1"/>
              </a:solidFill>
            </a:endParaRPr>
          </a:p>
        </p:txBody>
      </p:sp>
      <p:pic>
        <p:nvPicPr>
          <p:cNvPr id="62" name="Google Shape;62;p14" descr="Description: swlogo"/>
          <p:cNvPicPr preferRelativeResize="0"/>
          <p:nvPr/>
        </p:nvPicPr>
        <p:blipFill rotWithShape="1">
          <a:blip r:embed="rId3">
            <a:alphaModFix/>
          </a:blip>
          <a:srcRect/>
          <a:stretch/>
        </p:blipFill>
        <p:spPr>
          <a:xfrm>
            <a:off x="10126011" y="345729"/>
            <a:ext cx="1623401" cy="1060940"/>
          </a:xfrm>
          <a:prstGeom prst="rect">
            <a:avLst/>
          </a:prstGeom>
          <a:noFill/>
          <a:ln>
            <a:noFill/>
          </a:ln>
        </p:spPr>
      </p:pic>
      <p:sp>
        <p:nvSpPr>
          <p:cNvPr id="64" name="Google Shape;64;p14"/>
          <p:cNvSpPr/>
          <p:nvPr/>
        </p:nvSpPr>
        <p:spPr>
          <a:xfrm>
            <a:off x="596684" y="1573914"/>
            <a:ext cx="10280867" cy="2129640"/>
          </a:xfrm>
          <a:custGeom>
            <a:avLst/>
            <a:gdLst/>
            <a:ahLst/>
            <a:cxnLst/>
            <a:rect l="l" t="t" r="r" b="b"/>
            <a:pathLst>
              <a:path w="8434289" h="1254825" extrusionOk="0">
                <a:moveTo>
                  <a:pt x="0" y="209142"/>
                </a:moveTo>
                <a:cubicBezTo>
                  <a:pt x="0" y="93636"/>
                  <a:pt x="93636" y="0"/>
                  <a:pt x="209142" y="0"/>
                </a:cubicBezTo>
                <a:lnTo>
                  <a:pt x="8225147" y="0"/>
                </a:lnTo>
                <a:cubicBezTo>
                  <a:pt x="8340653" y="0"/>
                  <a:pt x="8434289" y="93636"/>
                  <a:pt x="8434289" y="209142"/>
                </a:cubicBezTo>
                <a:lnTo>
                  <a:pt x="8434289" y="1045683"/>
                </a:lnTo>
                <a:cubicBezTo>
                  <a:pt x="8434289" y="1161189"/>
                  <a:pt x="8340653" y="1254825"/>
                  <a:pt x="8225147" y="1254825"/>
                </a:cubicBezTo>
                <a:lnTo>
                  <a:pt x="209142" y="1254825"/>
                </a:lnTo>
                <a:cubicBezTo>
                  <a:pt x="93636" y="1254825"/>
                  <a:pt x="0" y="1161189"/>
                  <a:pt x="0" y="1045683"/>
                </a:cubicBezTo>
                <a:lnTo>
                  <a:pt x="0" y="209142"/>
                </a:lnTo>
                <a:close/>
              </a:path>
            </a:pathLst>
          </a:custGeom>
          <a:gradFill>
            <a:gsLst>
              <a:gs pos="0">
                <a:srgbClr val="7373D1"/>
              </a:gs>
              <a:gs pos="31000">
                <a:srgbClr val="E3F2F3"/>
              </a:gs>
              <a:gs pos="73000">
                <a:srgbClr val="D5ECED"/>
              </a:gs>
              <a:gs pos="100000">
                <a:srgbClr val="CCCCCC"/>
              </a:gs>
            </a:gsLst>
            <a:lin ang="2700006" scaled="0"/>
          </a:gradFill>
          <a:ln>
            <a:noFill/>
          </a:ln>
        </p:spPr>
        <p:txBody>
          <a:bodyPr spcFirstLastPara="1" wrap="square" lIns="198400" tIns="198400" rIns="198400" bIns="198400" anchor="ctr" anchorCtr="0">
            <a:noAutofit/>
          </a:bodyPr>
          <a:lstStyle/>
          <a:p>
            <a:pPr defTabSz="1219170">
              <a:buClr>
                <a:srgbClr val="000000"/>
              </a:buClr>
              <a:buSzPts val="1200"/>
            </a:pPr>
            <a:r>
              <a:rPr lang="en-GB" sz="1600" kern="0" dirty="0">
                <a:solidFill>
                  <a:srgbClr val="000000"/>
                </a:solidFill>
                <a:latin typeface="Century Gothic"/>
                <a:ea typeface="Century Gothic"/>
                <a:cs typeface="Century Gothic"/>
                <a:sym typeface="Century Gothic"/>
              </a:rPr>
              <a:t>July 2021. Kindly contributed by Nikki Milton, Cambridge Regional College.</a:t>
            </a:r>
            <a:endParaRPr sz="1867" kern="0" dirty="0">
              <a:solidFill>
                <a:srgbClr val="000000"/>
              </a:solidFill>
              <a:latin typeface="Arial"/>
              <a:cs typeface="Arial"/>
              <a:sym typeface="Arial"/>
            </a:endParaRPr>
          </a:p>
          <a:p>
            <a:pPr defTabSz="1219170">
              <a:buClr>
                <a:srgbClr val="000000"/>
              </a:buClr>
              <a:buSzPts val="1200"/>
            </a:pPr>
            <a:endParaRPr sz="1600" kern="0" dirty="0">
              <a:solidFill>
                <a:srgbClr val="000000"/>
              </a:solidFill>
              <a:latin typeface="Century Gothic"/>
              <a:ea typeface="Century Gothic"/>
              <a:cs typeface="Century Gothic"/>
              <a:sym typeface="Century Gothic"/>
            </a:endParaRPr>
          </a:p>
          <a:p>
            <a:pPr defTabSz="1219170">
              <a:buClr>
                <a:srgbClr val="000000"/>
              </a:buClr>
              <a:buSzPts val="1200"/>
            </a:pPr>
            <a:r>
              <a:rPr lang="en-GB" sz="1600" kern="0" dirty="0">
                <a:solidFill>
                  <a:srgbClr val="000000"/>
                </a:solidFill>
                <a:latin typeface="Century Gothic"/>
                <a:ea typeface="Century Gothic"/>
                <a:cs typeface="Century Gothic"/>
                <a:sym typeface="Century Gothic"/>
              </a:rPr>
              <a:t>Search for Nikki on </a:t>
            </a:r>
            <a:r>
              <a:rPr lang="en-GB" sz="1600" u="sng" kern="0" dirty="0">
                <a:solidFill>
                  <a:srgbClr val="DB4437"/>
                </a:solidFill>
                <a:latin typeface="Century Gothic"/>
                <a:ea typeface="Century Gothic"/>
                <a:cs typeface="Century Gothic"/>
                <a:sym typeface="Century Gothic"/>
                <a:hlinkClick r:id="rId4"/>
              </a:rPr>
              <a:t>www.skillsworkshop.org</a:t>
            </a:r>
            <a:r>
              <a:rPr lang="en-GB" sz="1600" kern="0" dirty="0">
                <a:solidFill>
                  <a:srgbClr val="000000"/>
                </a:solidFill>
                <a:latin typeface="Century Gothic"/>
                <a:ea typeface="Century Gothic"/>
                <a:cs typeface="Century Gothic"/>
                <a:sym typeface="Century Gothic"/>
              </a:rPr>
              <a:t> </a:t>
            </a:r>
            <a:endParaRPr sz="1600" kern="0" dirty="0">
              <a:solidFill>
                <a:srgbClr val="000000"/>
              </a:solidFill>
              <a:latin typeface="Century Gothic"/>
              <a:ea typeface="Century Gothic"/>
              <a:cs typeface="Century Gothic"/>
              <a:sym typeface="Century Gothic"/>
            </a:endParaRPr>
          </a:p>
          <a:p>
            <a:pPr defTabSz="1219170">
              <a:buClr>
                <a:srgbClr val="000000"/>
              </a:buClr>
              <a:buSzPts val="1200"/>
            </a:pPr>
            <a:endParaRPr sz="1600" kern="0" dirty="0">
              <a:solidFill>
                <a:srgbClr val="000000"/>
              </a:solidFill>
              <a:latin typeface="Century Gothic"/>
              <a:ea typeface="Century Gothic"/>
              <a:cs typeface="Century Gothic"/>
              <a:sym typeface="Century Gothic"/>
            </a:endParaRPr>
          </a:p>
          <a:p>
            <a:pPr defTabSz="1219170">
              <a:buClr>
                <a:srgbClr val="000000"/>
              </a:buClr>
              <a:buSzPts val="1200"/>
            </a:pPr>
            <a:r>
              <a:rPr lang="en-GB" sz="1600" kern="0" dirty="0">
                <a:solidFill>
                  <a:srgbClr val="000000"/>
                </a:solidFill>
                <a:latin typeface="Century Gothic"/>
                <a:ea typeface="Century Gothic"/>
                <a:cs typeface="Century Gothic"/>
                <a:sym typeface="Century Gothic"/>
              </a:rPr>
              <a:t>Please refer to the download page for this resource on skillsworkshop for detailed curriculum links and related resources.</a:t>
            </a:r>
            <a:r>
              <a:rPr lang="en-GB" sz="1600" b="1" kern="0" dirty="0">
                <a:solidFill>
                  <a:srgbClr val="000000"/>
                </a:solidFill>
                <a:latin typeface="Century Gothic"/>
                <a:ea typeface="Century Gothic"/>
                <a:cs typeface="Century Gothic"/>
                <a:sym typeface="Century Gothic"/>
              </a:rPr>
              <a:t> </a:t>
            </a:r>
            <a:r>
              <a:rPr lang="en-GB" sz="1600" b="1" kern="0" dirty="0">
                <a:solidFill>
                  <a:srgbClr val="000000"/>
                </a:solidFill>
                <a:latin typeface="Century Gothic"/>
                <a:ea typeface="Century Gothic"/>
                <a:cs typeface="Century Gothic"/>
                <a:sym typeface="Century Gothic"/>
                <a:hlinkClick r:id="rId5"/>
              </a:rPr>
              <a:t>https://www.skillsworkshop.org/resources/social_media</a:t>
            </a:r>
            <a:r>
              <a:rPr lang="en-GB" sz="1600" b="1" kern="0" dirty="0">
                <a:solidFill>
                  <a:srgbClr val="000000"/>
                </a:solidFill>
                <a:latin typeface="Century Gothic"/>
                <a:ea typeface="Century Gothic"/>
                <a:cs typeface="Century Gothic"/>
                <a:sym typeface="Century Gothic"/>
              </a:rPr>
              <a:t> </a:t>
            </a:r>
          </a:p>
          <a:p>
            <a:pPr defTabSz="1219170">
              <a:buClr>
                <a:srgbClr val="000000"/>
              </a:buClr>
              <a:buSzPts val="1200"/>
            </a:pPr>
            <a:endParaRPr lang="en-GB" sz="1333" b="1" kern="0" dirty="0">
              <a:solidFill>
                <a:srgbClr val="000000"/>
              </a:solidFill>
              <a:latin typeface="Century Gothic"/>
              <a:ea typeface="Century Gothic"/>
              <a:cs typeface="Century Gothic"/>
              <a:sym typeface="Century Gothic"/>
            </a:endParaRPr>
          </a:p>
          <a:p>
            <a:pPr defTabSz="1219170">
              <a:buClr>
                <a:srgbClr val="000000"/>
              </a:buClr>
              <a:buSzPts val="1200"/>
            </a:pPr>
            <a:r>
              <a:rPr lang="en-GB" sz="1333" b="1" kern="0" dirty="0">
                <a:solidFill>
                  <a:srgbClr val="000000"/>
                </a:solidFill>
                <a:latin typeface="Century Gothic"/>
                <a:ea typeface="Century Gothic"/>
                <a:cs typeface="Century Gothic"/>
                <a:sym typeface="Century Gothic"/>
              </a:rPr>
              <a:t>For full use of hyperlinks and other features, this presentation should be run in full screen mode. </a:t>
            </a:r>
          </a:p>
        </p:txBody>
      </p:sp>
      <p:graphicFrame>
        <p:nvGraphicFramePr>
          <p:cNvPr id="6" name="Table 3">
            <a:extLst>
              <a:ext uri="{FF2B5EF4-FFF2-40B4-BE49-F238E27FC236}">
                <a16:creationId xmlns:a16="http://schemas.microsoft.com/office/drawing/2014/main" id="{64BE3256-4B12-4A66-8D01-692E3314674B}"/>
              </a:ext>
            </a:extLst>
          </p:cNvPr>
          <p:cNvGraphicFramePr>
            <a:graphicFrameLocks noGrp="1"/>
          </p:cNvGraphicFramePr>
          <p:nvPr>
            <p:extLst>
              <p:ext uri="{D42A27DB-BD31-4B8C-83A1-F6EECF244321}">
                <p14:modId xmlns:p14="http://schemas.microsoft.com/office/powerpoint/2010/main" val="4233753703"/>
              </p:ext>
            </p:extLst>
          </p:nvPr>
        </p:nvGraphicFramePr>
        <p:xfrm>
          <a:off x="275501" y="3998398"/>
          <a:ext cx="11818833" cy="2644100"/>
        </p:xfrm>
        <a:graphic>
          <a:graphicData uri="http://schemas.openxmlformats.org/drawingml/2006/table">
            <a:tbl>
              <a:tblPr firstRow="1" bandRow="1">
                <a:tableStyleId>{2D5ABB26-0587-4C30-8999-92F81FD0307C}</a:tableStyleId>
              </a:tblPr>
              <a:tblGrid>
                <a:gridCol w="3387127">
                  <a:extLst>
                    <a:ext uri="{9D8B030D-6E8A-4147-A177-3AD203B41FA5}">
                      <a16:colId xmlns:a16="http://schemas.microsoft.com/office/drawing/2014/main" val="2511946906"/>
                    </a:ext>
                  </a:extLst>
                </a:gridCol>
                <a:gridCol w="3825380">
                  <a:extLst>
                    <a:ext uri="{9D8B030D-6E8A-4147-A177-3AD203B41FA5}">
                      <a16:colId xmlns:a16="http://schemas.microsoft.com/office/drawing/2014/main" val="2496599719"/>
                    </a:ext>
                  </a:extLst>
                </a:gridCol>
                <a:gridCol w="4606326">
                  <a:extLst>
                    <a:ext uri="{9D8B030D-6E8A-4147-A177-3AD203B41FA5}">
                      <a16:colId xmlns:a16="http://schemas.microsoft.com/office/drawing/2014/main" val="784385186"/>
                    </a:ext>
                  </a:extLst>
                </a:gridCol>
              </a:tblGrid>
              <a:tr h="2644100">
                <a:tc>
                  <a:txBody>
                    <a:bodyPr/>
                    <a:lstStyle/>
                    <a:p>
                      <a:pPr defTabSz="1219170">
                        <a:lnSpc>
                          <a:spcPct val="115000"/>
                        </a:lnSpc>
                        <a:buClr>
                          <a:srgbClr val="00FDC8"/>
                        </a:buClr>
                        <a:buSzPts val="1400"/>
                      </a:pPr>
                      <a:r>
                        <a:rPr lang="en-GB" sz="1200" b="1" kern="0" dirty="0">
                          <a:solidFill>
                            <a:srgbClr val="000000"/>
                          </a:solidFill>
                          <a:latin typeface="Calibri" panose="020F0502020204030204" pitchFamily="34" charset="0"/>
                          <a:cs typeface="Calibri" panose="020F0502020204030204" pitchFamily="34" charset="0"/>
                          <a:sym typeface="Arial"/>
                        </a:rPr>
                        <a:t>Speaking, listening and communication: </a:t>
                      </a:r>
                    </a:p>
                    <a:p>
                      <a:pPr defTabSz="1219170">
                        <a:lnSpc>
                          <a:spcPct val="115000"/>
                        </a:lnSpc>
                        <a:buClr>
                          <a:srgbClr val="00FDC8"/>
                        </a:buClr>
                        <a:buSzPts val="1400"/>
                      </a:pPr>
                      <a:r>
                        <a:rPr lang="en-GB" sz="1200" kern="0" dirty="0">
                          <a:solidFill>
                            <a:srgbClr val="000000"/>
                          </a:solidFill>
                          <a:latin typeface="Calibri" panose="020F0502020204030204" pitchFamily="34" charset="0"/>
                          <a:cs typeface="Calibri" panose="020F0502020204030204" pitchFamily="34" charset="0"/>
                          <a:sym typeface="Arial"/>
                        </a:rPr>
                        <a:t>L1.3 Respond effectively to detailed questions </a:t>
                      </a:r>
                      <a:br>
                        <a:rPr lang="en-GB" sz="1200" kern="0" dirty="0">
                          <a:solidFill>
                            <a:srgbClr val="000000"/>
                          </a:solidFill>
                          <a:latin typeface="Calibri" panose="020F0502020204030204" pitchFamily="34" charset="0"/>
                          <a:cs typeface="Calibri" panose="020F0502020204030204" pitchFamily="34" charset="0"/>
                          <a:sym typeface="Arial"/>
                        </a:rPr>
                      </a:br>
                      <a:r>
                        <a:rPr lang="en-GB" sz="1200" kern="0" dirty="0">
                          <a:solidFill>
                            <a:srgbClr val="000000"/>
                          </a:solidFill>
                          <a:latin typeface="Calibri" panose="020F0502020204030204" pitchFamily="34" charset="0"/>
                          <a:cs typeface="Calibri" panose="020F0502020204030204" pitchFamily="34" charset="0"/>
                          <a:sym typeface="Arial"/>
                        </a:rPr>
                        <a:t>L1.4 Communicate information, ideas and opinions clearly and accurately on a range of topics</a:t>
                      </a:r>
                    </a:p>
                    <a:p>
                      <a:pPr defTabSz="1219170">
                        <a:lnSpc>
                          <a:spcPct val="115000"/>
                        </a:lnSpc>
                        <a:buClr>
                          <a:srgbClr val="00FDC8"/>
                        </a:buClr>
                        <a:buSzPts val="1400"/>
                      </a:pPr>
                      <a:r>
                        <a:rPr lang="en-GB" sz="1200" kern="0" dirty="0">
                          <a:solidFill>
                            <a:srgbClr val="000000"/>
                          </a:solidFill>
                          <a:latin typeface="Calibri" panose="020F0502020204030204" pitchFamily="34" charset="0"/>
                          <a:cs typeface="Calibri" panose="020F0502020204030204" pitchFamily="34" charset="0"/>
                          <a:sym typeface="Arial"/>
                        </a:rPr>
                        <a:t>L1.6 Follow and understand discussions and make contributions relevant to the situation and subject</a:t>
                      </a:r>
                      <a:br>
                        <a:rPr lang="en-GB" sz="1200" kern="0" dirty="0">
                          <a:solidFill>
                            <a:srgbClr val="000000"/>
                          </a:solidFill>
                          <a:latin typeface="Calibri" panose="020F0502020204030204" pitchFamily="34" charset="0"/>
                          <a:cs typeface="Calibri" panose="020F0502020204030204" pitchFamily="34" charset="0"/>
                          <a:sym typeface="Arial"/>
                        </a:rPr>
                      </a:br>
                      <a:r>
                        <a:rPr lang="en-GB" sz="1200" kern="0" dirty="0">
                          <a:solidFill>
                            <a:srgbClr val="000000"/>
                          </a:solidFill>
                          <a:latin typeface="Calibri" panose="020F0502020204030204" pitchFamily="34" charset="0"/>
                          <a:cs typeface="Calibri" panose="020F0502020204030204" pitchFamily="34" charset="0"/>
                          <a:sym typeface="Arial"/>
                        </a:rPr>
                        <a:t>L2.2 Follow narratives and lines of argument</a:t>
                      </a:r>
                    </a:p>
                    <a:p>
                      <a:pPr defTabSz="1219170">
                        <a:lnSpc>
                          <a:spcPct val="115000"/>
                        </a:lnSpc>
                        <a:buClr>
                          <a:srgbClr val="00FDC8"/>
                        </a:buClr>
                        <a:buSzPts val="1400"/>
                      </a:pPr>
                      <a:r>
                        <a:rPr lang="en-GB" sz="1200" kern="0" dirty="0">
                          <a:solidFill>
                            <a:srgbClr val="000000"/>
                          </a:solidFill>
                          <a:latin typeface="Calibri" panose="020F0502020204030204" pitchFamily="34" charset="0"/>
                          <a:cs typeface="Calibri" panose="020F0502020204030204" pitchFamily="34" charset="0"/>
                          <a:sym typeface="Arial"/>
                        </a:rPr>
                        <a:t>L2.5 Communicate information, ideas and opinions clearly and effectively, providing further detail and development if required</a:t>
                      </a:r>
                    </a:p>
                    <a:p>
                      <a:pPr defTabSz="1219170">
                        <a:lnSpc>
                          <a:spcPct val="115000"/>
                        </a:lnSpc>
                        <a:buClr>
                          <a:srgbClr val="00FDC8"/>
                        </a:buClr>
                        <a:buSzPts val="1400"/>
                      </a:pPr>
                      <a:r>
                        <a:rPr lang="en-GB" sz="1200" kern="0" dirty="0">
                          <a:solidFill>
                            <a:srgbClr val="000000"/>
                          </a:solidFill>
                          <a:latin typeface="Calibri" panose="020F0502020204030204" pitchFamily="34" charset="0"/>
                          <a:cs typeface="Calibri" panose="020F0502020204030204" pitchFamily="34" charset="0"/>
                          <a:sym typeface="Arial"/>
                        </a:rPr>
                        <a:t>L2.6 Express opinions and arguments and support them with relevant and persuasive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1" kern="0" dirty="0">
                          <a:solidFill>
                            <a:srgbClr val="000000"/>
                          </a:solidFill>
                          <a:latin typeface="Calibri" panose="020F0502020204030204" pitchFamily="34" charset="0"/>
                          <a:cs typeface="Calibri" panose="020F0502020204030204" pitchFamily="34" charset="0"/>
                          <a:sym typeface="Arial"/>
                        </a:rPr>
                        <a:t>Reading: </a:t>
                      </a:r>
                    </a:p>
                    <a:p>
                      <a:pPr defTabSz="1219170">
                        <a:lnSpc>
                          <a:spcPct val="115000"/>
                        </a:lnSpc>
                        <a:buClr>
                          <a:srgbClr val="00FDC8"/>
                        </a:buClr>
                        <a:buSzPts val="1400"/>
                      </a:pPr>
                      <a:r>
                        <a:rPr lang="en-GB" sz="1200" kern="0" dirty="0">
                          <a:solidFill>
                            <a:srgbClr val="000000"/>
                          </a:solidFill>
                          <a:latin typeface="Calibri" panose="020F0502020204030204" pitchFamily="34" charset="0"/>
                          <a:cs typeface="Calibri" panose="020F0502020204030204" pitchFamily="34" charset="0"/>
                          <a:sym typeface="Arial"/>
                        </a:rPr>
                        <a:t>L1.9 Identify &amp; understand the main points, ideas &amp; details</a:t>
                      </a:r>
                    </a:p>
                    <a:p>
                      <a:pPr defTabSz="1219170">
                        <a:lnSpc>
                          <a:spcPct val="115000"/>
                        </a:lnSpc>
                        <a:buClr>
                          <a:srgbClr val="00FDC8"/>
                        </a:buClr>
                        <a:buSzPts val="1400"/>
                      </a:pPr>
                      <a:r>
                        <a:rPr lang="en-GB" sz="1200" kern="0" dirty="0">
                          <a:solidFill>
                            <a:srgbClr val="000000"/>
                          </a:solidFill>
                          <a:latin typeface="Calibri" panose="020F0502020204030204" pitchFamily="34" charset="0"/>
                          <a:cs typeface="Calibri" panose="020F0502020204030204" pitchFamily="34" charset="0"/>
                          <a:sym typeface="Arial"/>
                        </a:rPr>
                        <a:t>L1.12 Recognise that language and other textual features can be varied to suit different audiences and purposes</a:t>
                      </a:r>
                    </a:p>
                    <a:p>
                      <a:pPr defTabSz="1219170">
                        <a:lnSpc>
                          <a:spcPct val="115000"/>
                        </a:lnSpc>
                        <a:buClr>
                          <a:srgbClr val="00FDC8"/>
                        </a:buClr>
                        <a:buSzPts val="1400"/>
                      </a:pPr>
                      <a:r>
                        <a:rPr lang="en-GB" sz="1200" kern="0" dirty="0">
                          <a:solidFill>
                            <a:srgbClr val="000000"/>
                          </a:solidFill>
                          <a:latin typeface="Calibri" panose="020F0502020204030204" pitchFamily="34" charset="0"/>
                          <a:cs typeface="Calibri" panose="020F0502020204030204" pitchFamily="34" charset="0"/>
                          <a:sym typeface="Arial"/>
                        </a:rPr>
                        <a:t>L1.17 Read and understand a range of specialist words in context</a:t>
                      </a:r>
                    </a:p>
                    <a:p>
                      <a:pPr defTabSz="1219170">
                        <a:lnSpc>
                          <a:spcPct val="115000"/>
                        </a:lnSpc>
                        <a:buClr>
                          <a:srgbClr val="00FDC8"/>
                        </a:buClr>
                        <a:buSzPts val="1400"/>
                      </a:pPr>
                      <a:r>
                        <a:rPr lang="en-GB" sz="1200" kern="0" dirty="0">
                          <a:solidFill>
                            <a:srgbClr val="000000"/>
                          </a:solidFill>
                          <a:latin typeface="Calibri" panose="020F0502020204030204" pitchFamily="34" charset="0"/>
                          <a:cs typeface="Calibri" panose="020F0502020204030204" pitchFamily="34" charset="0"/>
                          <a:sym typeface="Arial"/>
                        </a:rPr>
                        <a:t>L2.11 Identify the different situations when the main points are sufficient &amp; when it is important to have specific details</a:t>
                      </a:r>
                    </a:p>
                    <a:p>
                      <a:pPr defTabSz="1219170">
                        <a:lnSpc>
                          <a:spcPct val="115000"/>
                        </a:lnSpc>
                        <a:buClr>
                          <a:srgbClr val="00FDC8"/>
                        </a:buClr>
                        <a:buSzPts val="1400"/>
                      </a:pPr>
                      <a:r>
                        <a:rPr lang="en-GB" sz="1200" kern="0" dirty="0">
                          <a:solidFill>
                            <a:srgbClr val="000000"/>
                          </a:solidFill>
                          <a:latin typeface="Calibri" panose="020F0502020204030204" pitchFamily="34" charset="0"/>
                          <a:cs typeface="Calibri" panose="020F0502020204030204" pitchFamily="34" charset="0"/>
                          <a:sym typeface="Arial"/>
                        </a:rPr>
                        <a:t>L2.14 Understand the relationship between textual features and devices, and how they can be used to shape meaning for different audiences and purposes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1" kern="0" dirty="0">
                          <a:solidFill>
                            <a:srgbClr val="000000"/>
                          </a:solidFill>
                          <a:latin typeface="Calibri" panose="020F0502020204030204" pitchFamily="34" charset="0"/>
                          <a:ea typeface="+mn-ea"/>
                          <a:cs typeface="Calibri" panose="020F0502020204030204" pitchFamily="34" charset="0"/>
                          <a:sym typeface="Arial"/>
                        </a:rPr>
                        <a:t>Writing:</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ea typeface="+mn-ea"/>
                          <a:cs typeface="Calibri" panose="020F0502020204030204" pitchFamily="34" charset="0"/>
                          <a:sym typeface="Arial"/>
                        </a:rPr>
                        <a:t>L1.22 Communicate information, ideas and opinions clearly, coherently and accurately</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ea typeface="+mn-ea"/>
                          <a:cs typeface="Calibri" panose="020F0502020204030204" pitchFamily="34" charset="0"/>
                          <a:sym typeface="Arial"/>
                        </a:rPr>
                        <a:t>FE L1.23 Write text of an appropriate level of detail and of appropriate length to meet the needs of purpose / audience</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ea typeface="+mn-ea"/>
                          <a:cs typeface="Calibri" panose="020F0502020204030204" pitchFamily="34" charset="0"/>
                          <a:sym typeface="Arial"/>
                        </a:rPr>
                        <a:t>FE L2.27 Use different language and register (e.g. persuasive techniques, supporting evidence, specialist words), suited to audience and purpose</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ea typeface="+mn-ea"/>
                          <a:cs typeface="Calibri" panose="020F0502020204030204" pitchFamily="34" charset="0"/>
                          <a:sym typeface="Arial"/>
                        </a:rPr>
                        <a:t>L2.23 Communicate information, ideas and opinions clearly, coherently and effectively</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ea typeface="+mn-ea"/>
                          <a:cs typeface="Calibri" panose="020F0502020204030204" pitchFamily="34" charset="0"/>
                          <a:sym typeface="Arial"/>
                        </a:rPr>
                        <a:t>FE L2.24 Write text of an appropriate level of detail and of appropriate length to meet the needs of purpose and audience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5005993"/>
                  </a:ext>
                </a:extLst>
              </a:tr>
            </a:tbl>
          </a:graphicData>
        </a:graphic>
      </p:graphicFrame>
      <p:sp>
        <p:nvSpPr>
          <p:cNvPr id="7" name="TextBox 6">
            <a:extLst>
              <a:ext uri="{FF2B5EF4-FFF2-40B4-BE49-F238E27FC236}">
                <a16:creationId xmlns:a16="http://schemas.microsoft.com/office/drawing/2014/main" id="{E8D72A3E-4728-457D-90A9-A4A6AE3388E5}"/>
              </a:ext>
            </a:extLst>
          </p:cNvPr>
          <p:cNvSpPr txBox="1"/>
          <p:nvPr/>
        </p:nvSpPr>
        <p:spPr>
          <a:xfrm>
            <a:off x="275501" y="3707559"/>
            <a:ext cx="10034337" cy="338554"/>
          </a:xfrm>
          <a:prstGeom prst="rect">
            <a:avLst/>
          </a:prstGeom>
          <a:noFill/>
        </p:spPr>
        <p:txBody>
          <a:bodyPr wrap="square">
            <a:spAutoFit/>
          </a:bodyPr>
          <a:lstStyle/>
          <a:p>
            <a:r>
              <a:rPr lang="en-GB" sz="1600" b="1" dirty="0"/>
              <a:t>Covers many Reformed Functional Skills English content descriptors, including: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A55EB91-27C5-46C5-A1E8-9909266D507B}"/>
              </a:ext>
            </a:extLst>
          </p:cNvPr>
          <p:cNvSpPr>
            <a:spLocks noChangeArrowheads="1"/>
          </p:cNvSpPr>
          <p:nvPr/>
        </p:nvSpPr>
        <p:spPr bwMode="auto">
          <a:xfrm>
            <a:off x="6923314" y="4724300"/>
            <a:ext cx="5268686" cy="338554"/>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cs typeface="Times New Roman" panose="02020603050405020304" pitchFamily="18" charset="0"/>
              </a:rPr>
              <a:t>Discussion Point</a:t>
            </a:r>
            <a:endPar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endParaRPr>
          </a:p>
        </p:txBody>
      </p:sp>
      <p:sp>
        <p:nvSpPr>
          <p:cNvPr id="23" name="Rectangle 22">
            <a:extLst>
              <a:ext uri="{FF2B5EF4-FFF2-40B4-BE49-F238E27FC236}">
                <a16:creationId xmlns:a16="http://schemas.microsoft.com/office/drawing/2014/main" id="{C5258A69-C94D-4446-927D-8CF2A4814A35}"/>
              </a:ext>
              <a:ext uri="{C183D7F6-B498-43B3-948B-1728B52AA6E4}">
                <adec:decorative xmlns:adec="http://schemas.microsoft.com/office/drawing/2017/decorative" val="1"/>
              </a:ext>
            </a:extLst>
          </p:cNvPr>
          <p:cNvSpPr/>
          <p:nvPr/>
        </p:nvSpPr>
        <p:spPr>
          <a:xfrm>
            <a:off x="92285" y="984565"/>
            <a:ext cx="6961658" cy="55310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7D141F6F-A039-49B0-B033-7BB2BA85D5CA}"/>
              </a:ext>
            </a:extLst>
          </p:cNvPr>
          <p:cNvSpPr>
            <a:spLocks noChangeArrowheads="1"/>
          </p:cNvSpPr>
          <p:nvPr/>
        </p:nvSpPr>
        <p:spPr bwMode="auto">
          <a:xfrm>
            <a:off x="92285" y="634162"/>
            <a:ext cx="6961657" cy="350401"/>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cs typeface="Times New Roman" panose="02020603050405020304" pitchFamily="18" charset="0"/>
              </a:rPr>
              <a:t>How does social media affect stress?</a:t>
            </a:r>
            <a:endPar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endParaRPr>
          </a:p>
        </p:txBody>
      </p:sp>
      <p:sp>
        <p:nvSpPr>
          <p:cNvPr id="24" name="TextBox 23">
            <a:extLst>
              <a:ext uri="{FF2B5EF4-FFF2-40B4-BE49-F238E27FC236}">
                <a16:creationId xmlns:a16="http://schemas.microsoft.com/office/drawing/2014/main" id="{FEC3FFE2-FDFA-44D1-BF2B-0C4EFCF68B46}"/>
              </a:ext>
            </a:extLst>
          </p:cNvPr>
          <p:cNvSpPr txBox="1"/>
          <p:nvPr/>
        </p:nvSpPr>
        <p:spPr>
          <a:xfrm>
            <a:off x="167087" y="963483"/>
            <a:ext cx="6961658" cy="5801588"/>
          </a:xfrm>
          <a:prstGeom prst="rect">
            <a:avLst/>
          </a:prstGeom>
          <a:noFill/>
        </p:spPr>
        <p:txBody>
          <a:bodyPr wrap="square" rtlCol="0">
            <a:spAutoFit/>
          </a:bodyPr>
          <a:lstStyle/>
          <a:p>
            <a:r>
              <a:rPr lang="en-GB" sz="1400" b="1" i="1" dirty="0"/>
              <a:t>BBC Future’s social media producer Sophia Smith Galer monitored her stress levels and social media usage for a week – here’s what she found out.</a:t>
            </a:r>
          </a:p>
          <a:p>
            <a:endParaRPr lang="en-GB" sz="1400" dirty="0"/>
          </a:p>
          <a:p>
            <a:r>
              <a:rPr lang="en-GB" sz="1400" dirty="0"/>
              <a:t>I wouldn’t describe myself as a particularly stressed-out person. I enjoy my job, have a fairly 9-5 working life and spend the rest of my waking hours doing my best to go out and have fun. I’m a social media producer, meaning that I run accounts on </a:t>
            </a:r>
            <a:r>
              <a:rPr lang="en-GB" sz="1400" b="1" dirty="0">
                <a:solidFill>
                  <a:srgbClr val="FF0000"/>
                </a:solidFill>
              </a:rPr>
              <a:t>social networking sites </a:t>
            </a:r>
            <a:r>
              <a:rPr lang="en-GB" sz="1400" dirty="0"/>
              <a:t>and produce </a:t>
            </a:r>
            <a:r>
              <a:rPr lang="en-GB" sz="1400" b="1" dirty="0">
                <a:solidFill>
                  <a:srgbClr val="2F5597"/>
                </a:solidFill>
              </a:rPr>
              <a:t>multimedia</a:t>
            </a:r>
            <a:r>
              <a:rPr lang="en-GB" sz="1400" dirty="0"/>
              <a:t> content for them. I’m online all the time, yes, but I’ve never seen that as unusual or stressful; it goes hand-in-hand with being a </a:t>
            </a:r>
            <a:r>
              <a:rPr lang="en-GB" sz="1400" b="1" dirty="0">
                <a:solidFill>
                  <a:srgbClr val="00B050"/>
                </a:solidFill>
              </a:rPr>
              <a:t>digital journalist </a:t>
            </a:r>
            <a:r>
              <a:rPr lang="en-GB" sz="1400" dirty="0"/>
              <a:t>and it seems like a natural progression for somebody who spent much of her </a:t>
            </a:r>
            <a:r>
              <a:rPr lang="en-GB" sz="1400" b="1" dirty="0">
                <a:solidFill>
                  <a:srgbClr val="FFC000"/>
                </a:solidFill>
              </a:rPr>
              <a:t>adolescence </a:t>
            </a:r>
            <a:r>
              <a:rPr lang="en-GB" sz="1400" dirty="0"/>
              <a:t>online.</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900" dirty="0"/>
          </a:p>
          <a:p>
            <a:r>
              <a:rPr lang="en-GB" sz="1400" dirty="0"/>
              <a:t>In the pursuit of knowledge, I allowed myself to be a human guinea pig for one week, revealing my stress levels and social media usage to my team and, now, to you. I also managed to persuade other social media producers to get involved to get a broader idea of our relationships with our phones, both within and outside our working life. Importantly, it showed me how I compare to other people – and that’s probably what shocked me the most.</a:t>
            </a:r>
          </a:p>
        </p:txBody>
      </p:sp>
      <p:graphicFrame>
        <p:nvGraphicFramePr>
          <p:cNvPr id="5" name="Table 4">
            <a:extLst>
              <a:ext uri="{FF2B5EF4-FFF2-40B4-BE49-F238E27FC236}">
                <a16:creationId xmlns:a16="http://schemas.microsoft.com/office/drawing/2014/main" id="{60F63968-A63B-438C-AFF0-37C99D252653}"/>
              </a:ext>
            </a:extLst>
          </p:cNvPr>
          <p:cNvGraphicFramePr>
            <a:graphicFrameLocks noGrp="1"/>
          </p:cNvGraphicFramePr>
          <p:nvPr>
            <p:extLst>
              <p:ext uri="{D42A27DB-BD31-4B8C-83A1-F6EECF244321}">
                <p14:modId xmlns:p14="http://schemas.microsoft.com/office/powerpoint/2010/main" val="2231355930"/>
              </p:ext>
            </p:extLst>
          </p:nvPr>
        </p:nvGraphicFramePr>
        <p:xfrm>
          <a:off x="7203547" y="659536"/>
          <a:ext cx="4908443" cy="2311970"/>
        </p:xfrm>
        <a:graphic>
          <a:graphicData uri="http://schemas.openxmlformats.org/drawingml/2006/table">
            <a:tbl>
              <a:tblPr firstRow="1" bandRow="1">
                <a:tableStyleId>{5C22544A-7EE6-4342-B048-85BDC9FD1C3A}</a:tableStyleId>
              </a:tblPr>
              <a:tblGrid>
                <a:gridCol w="1950711">
                  <a:extLst>
                    <a:ext uri="{9D8B030D-6E8A-4147-A177-3AD203B41FA5}">
                      <a16:colId xmlns:a16="http://schemas.microsoft.com/office/drawing/2014/main" val="3234992511"/>
                    </a:ext>
                  </a:extLst>
                </a:gridCol>
                <a:gridCol w="2957732">
                  <a:extLst>
                    <a:ext uri="{9D8B030D-6E8A-4147-A177-3AD203B41FA5}">
                      <a16:colId xmlns:a16="http://schemas.microsoft.com/office/drawing/2014/main" val="2851036546"/>
                    </a:ext>
                  </a:extLst>
                </a:gridCol>
              </a:tblGrid>
              <a:tr h="430750">
                <a:tc gridSpan="2">
                  <a:txBody>
                    <a:bodyPr/>
                    <a:lstStyle/>
                    <a:p>
                      <a:endParaRPr lang="en-GB" sz="300" dirty="0">
                        <a:solidFill>
                          <a:schemeClr val="bg1"/>
                        </a:solidFill>
                      </a:endParaRPr>
                    </a:p>
                    <a:p>
                      <a:r>
                        <a:rPr lang="en-GB" dirty="0">
                          <a:solidFill>
                            <a:schemeClr val="bg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377448">
                <a:tc>
                  <a:txBody>
                    <a:bodyPr/>
                    <a:lstStyle/>
                    <a:p>
                      <a:r>
                        <a:rPr lang="en-GB" sz="1400" b="1" dirty="0">
                          <a:solidFill>
                            <a:srgbClr val="FF0000"/>
                          </a:solidFill>
                        </a:rPr>
                        <a:t>social networking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370114">
                <a:tc>
                  <a:txBody>
                    <a:bodyPr/>
                    <a:lstStyle/>
                    <a:p>
                      <a:r>
                        <a:rPr lang="en-GB" sz="1400" b="1" dirty="0">
                          <a:solidFill>
                            <a:schemeClr val="accent1">
                              <a:lumMod val="75000"/>
                            </a:schemeClr>
                          </a:solidFill>
                        </a:rPr>
                        <a:t>multimedia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381000">
                <a:tc>
                  <a:txBody>
                    <a:bodyPr/>
                    <a:lstStyle/>
                    <a:p>
                      <a:r>
                        <a:rPr lang="en-GB" sz="1400" b="1" dirty="0">
                          <a:solidFill>
                            <a:srgbClr val="00B050"/>
                          </a:solidFill>
                        </a:rPr>
                        <a:t>digital journalist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824719"/>
                  </a:ext>
                </a:extLst>
              </a:tr>
              <a:tr h="376329">
                <a:tc>
                  <a:txBody>
                    <a:bodyPr/>
                    <a:lstStyle/>
                    <a:p>
                      <a:r>
                        <a:rPr lang="en-GB" sz="1400" b="1" dirty="0">
                          <a:solidFill>
                            <a:srgbClr val="FFC000"/>
                          </a:solidFill>
                        </a:rPr>
                        <a:t>adolescence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1822912"/>
                  </a:ext>
                </a:extLst>
              </a:tr>
              <a:tr h="376329">
                <a:tc>
                  <a:txBody>
                    <a:bodyPr/>
                    <a:lstStyle/>
                    <a:p>
                      <a:r>
                        <a:rPr lang="en-GB" sz="1400" b="1" dirty="0">
                          <a:solidFill>
                            <a:schemeClr val="accent4">
                              <a:lumMod val="75000"/>
                            </a:schemeClr>
                          </a:solidFill>
                        </a:rPr>
                        <a:t>Mental well-being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5741868"/>
                  </a:ext>
                </a:extLst>
              </a:tr>
            </a:tbl>
          </a:graphicData>
        </a:graphic>
      </p:graphicFrame>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35587"/>
            <a:ext cx="12192000" cy="400110"/>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rPr>
              <a:t>Social Media</a:t>
            </a:r>
          </a:p>
        </p:txBody>
      </p:sp>
      <p:sp>
        <p:nvSpPr>
          <p:cNvPr id="19" name="Rectangle 18">
            <a:extLst>
              <a:ext uri="{FF2B5EF4-FFF2-40B4-BE49-F238E27FC236}">
                <a16:creationId xmlns:a16="http://schemas.microsoft.com/office/drawing/2014/main" id="{BE136140-3DC6-4DA6-B722-B087FCAF61AE}"/>
              </a:ext>
            </a:extLst>
          </p:cNvPr>
          <p:cNvSpPr/>
          <p:nvPr/>
        </p:nvSpPr>
        <p:spPr>
          <a:xfrm>
            <a:off x="10971" y="6558330"/>
            <a:ext cx="7192576" cy="253916"/>
          </a:xfrm>
          <a:prstGeom prst="rect">
            <a:avLst/>
          </a:prstGeom>
        </p:spPr>
        <p:txBody>
          <a:bodyPr wrap="square">
            <a:spAutoFit/>
          </a:bodyPr>
          <a:lstStyle/>
          <a:p>
            <a:r>
              <a:rPr lang="en-GB" sz="1050" b="1" i="1" dirty="0"/>
              <a:t>Text Source: </a:t>
            </a:r>
            <a:r>
              <a:rPr lang="en-GB" sz="1050" b="1" i="1" dirty="0">
                <a:hlinkClick r:id="rId3"/>
              </a:rPr>
              <a:t>https://www.bbc.com/future/article/20180201-what-i-learned-by-testing-my-stress-levels-on-social-media</a:t>
            </a:r>
            <a:r>
              <a:rPr lang="en-GB" sz="1050" b="1" i="1" dirty="0"/>
              <a:t> </a:t>
            </a:r>
          </a:p>
        </p:txBody>
      </p:sp>
      <p:sp>
        <p:nvSpPr>
          <p:cNvPr id="13" name="TextBox 12">
            <a:extLst>
              <a:ext uri="{FF2B5EF4-FFF2-40B4-BE49-F238E27FC236}">
                <a16:creationId xmlns:a16="http://schemas.microsoft.com/office/drawing/2014/main" id="{537C74D1-708E-49CD-8C94-BA42B4626AEE}"/>
              </a:ext>
            </a:extLst>
          </p:cNvPr>
          <p:cNvSpPr txBox="1"/>
          <p:nvPr/>
        </p:nvSpPr>
        <p:spPr>
          <a:xfrm>
            <a:off x="9095148" y="5220161"/>
            <a:ext cx="3099264" cy="584775"/>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How would you describe your relationship with your phone? </a:t>
            </a:r>
          </a:p>
        </p:txBody>
      </p:sp>
      <p:sp>
        <p:nvSpPr>
          <p:cNvPr id="18" name="TextBox 17">
            <a:extLst>
              <a:ext uri="{FF2B5EF4-FFF2-40B4-BE49-F238E27FC236}">
                <a16:creationId xmlns:a16="http://schemas.microsoft.com/office/drawing/2014/main" id="{99EB32A4-889B-4D2C-84A6-83F32450A9C7}"/>
              </a:ext>
            </a:extLst>
          </p:cNvPr>
          <p:cNvSpPr txBox="1"/>
          <p:nvPr/>
        </p:nvSpPr>
        <p:spPr>
          <a:xfrm>
            <a:off x="9095148" y="5916031"/>
            <a:ext cx="3113592" cy="830997"/>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What advice would you give to a friend who is struggling with high stress levels?</a:t>
            </a:r>
          </a:p>
        </p:txBody>
      </p:sp>
      <p:pic>
        <p:nvPicPr>
          <p:cNvPr id="1030" name="Picture 6" descr="A woman on her phone on London's tube (Credit: Getty)">
            <a:extLst>
              <a:ext uri="{FF2B5EF4-FFF2-40B4-BE49-F238E27FC236}">
                <a16:creationId xmlns:a16="http://schemas.microsoft.com/office/drawing/2014/main" id="{9B400A53-3DD0-4B9E-A3D4-ACF81906BBA8}"/>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4164463" y="3022561"/>
            <a:ext cx="3262593" cy="216147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4D282F0-31E4-4416-9F56-B98D2C20A15F}"/>
              </a:ext>
            </a:extLst>
          </p:cNvPr>
          <p:cNvSpPr/>
          <p:nvPr/>
        </p:nvSpPr>
        <p:spPr>
          <a:xfrm>
            <a:off x="167087" y="3022562"/>
            <a:ext cx="4065932" cy="2246769"/>
          </a:xfrm>
          <a:prstGeom prst="rect">
            <a:avLst/>
          </a:prstGeom>
        </p:spPr>
        <p:txBody>
          <a:bodyPr wrap="square">
            <a:spAutoFit/>
          </a:bodyPr>
          <a:lstStyle/>
          <a:p>
            <a:r>
              <a:rPr lang="en-GB" sz="1400" dirty="0"/>
              <a:t>That’s how I used to describe myself until I spent a week testing my stress levels and found out that they’re actually quite high. I’ve spent the last month leading </a:t>
            </a:r>
            <a:r>
              <a:rPr lang="en-GB" sz="1400" b="1" dirty="0">
                <a:hlinkClick r:id="rId5"/>
              </a:rPr>
              <a:t>#</a:t>
            </a:r>
            <a:r>
              <a:rPr lang="en-GB" sz="1400" b="1" dirty="0" err="1">
                <a:hlinkClick r:id="rId5"/>
              </a:rPr>
              <a:t>LikeMinded</a:t>
            </a:r>
            <a:r>
              <a:rPr lang="en-GB" sz="1400" dirty="0"/>
              <a:t>, BBC Future’s month-long season on social media and its impact on our </a:t>
            </a:r>
            <a:r>
              <a:rPr lang="en-GB" sz="1400" b="1" dirty="0">
                <a:solidFill>
                  <a:schemeClr val="accent4">
                    <a:lumMod val="75000"/>
                  </a:schemeClr>
                </a:solidFill>
              </a:rPr>
              <a:t>mental well-being</a:t>
            </a:r>
            <a:r>
              <a:rPr lang="en-GB" sz="1400" dirty="0"/>
              <a:t>, and it’s made me question my relationship with my smartphone. Turning it on in the morning and staying wired is as integral to my life as clothes and food. Is that habit somehow linked to why I seem to be so stressed?</a:t>
            </a:r>
          </a:p>
        </p:txBody>
      </p:sp>
      <p:sp>
        <p:nvSpPr>
          <p:cNvPr id="8" name="Rectangle 7">
            <a:extLst>
              <a:ext uri="{FF2B5EF4-FFF2-40B4-BE49-F238E27FC236}">
                <a16:creationId xmlns:a16="http://schemas.microsoft.com/office/drawing/2014/main" id="{9263BFFC-9408-4B71-9F60-2B7288FE5DC3}"/>
              </a:ext>
            </a:extLst>
          </p:cNvPr>
          <p:cNvSpPr/>
          <p:nvPr/>
        </p:nvSpPr>
        <p:spPr>
          <a:xfrm rot="21385995">
            <a:off x="3661980" y="4611118"/>
            <a:ext cx="3892732" cy="923330"/>
          </a:xfrm>
          <a:prstGeom prst="rect">
            <a:avLst/>
          </a:prstGeom>
          <a:noFill/>
        </p:spPr>
        <p:txBody>
          <a:bodyPr wrap="non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#LikeMinded</a:t>
            </a:r>
          </a:p>
        </p:txBody>
      </p:sp>
      <p:pic>
        <p:nvPicPr>
          <p:cNvPr id="1036" name="Picture 12" descr="Social media in 2018: Time to grow up or get out">
            <a:extLst>
              <a:ext uri="{FF2B5EF4-FFF2-40B4-BE49-F238E27FC236}">
                <a16:creationId xmlns:a16="http://schemas.microsoft.com/office/drawing/2014/main" id="{69F66A38-6AB8-4F39-82CD-C7CABE5B785C}"/>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9175373" y="3046144"/>
            <a:ext cx="2908691" cy="1628866"/>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pic>
        <p:nvPicPr>
          <p:cNvPr id="1040" name="Picture 16" descr="IT Ministry Sent Notice to all Social Media Platforms and asked – Why Rules  are Not Followed | Latest &amp; Breaking News, India News, Political, Sports-  Since independence">
            <a:extLst>
              <a:ext uri="{FF2B5EF4-FFF2-40B4-BE49-F238E27FC236}">
                <a16:creationId xmlns:a16="http://schemas.microsoft.com/office/drawing/2014/main" id="{7E1941D1-8D17-4B1D-8528-C25C19B4D06D}"/>
              </a:ext>
            </a:extLst>
          </p:cNvPr>
          <p:cNvPicPr>
            <a:picLocks noChangeAspect="1" noChangeArrowheads="1"/>
          </p:cNvPicPr>
          <p:nvPr/>
        </p:nvPicPr>
        <p:blipFill>
          <a:blip r:embed="rId7">
            <a:clrChange>
              <a:clrFrom>
                <a:srgbClr val="EAE8D1"/>
              </a:clrFrom>
              <a:clrTo>
                <a:srgbClr val="EAE8D1">
                  <a:alpha val="0"/>
                </a:srgbClr>
              </a:clrTo>
            </a:clrChange>
            <a:extLst>
              <a:ext uri="{28A0092B-C50C-407E-A947-70E740481C1C}">
                <a14:useLocalDpi xmlns:a14="http://schemas.microsoft.com/office/drawing/2010/main"/>
              </a:ext>
            </a:extLst>
          </a:blip>
          <a:srcRect/>
          <a:stretch>
            <a:fillRect/>
          </a:stretch>
        </p:blipFill>
        <p:spPr bwMode="auto">
          <a:xfrm>
            <a:off x="6330104" y="4973822"/>
            <a:ext cx="3501990" cy="201127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233,477 Social Media Illustrations &amp; Clip Art - iStock">
            <a:extLst>
              <a:ext uri="{FF2B5EF4-FFF2-40B4-BE49-F238E27FC236}">
                <a16:creationId xmlns:a16="http://schemas.microsoft.com/office/drawing/2014/main" id="{8317D05E-7E71-41C4-83A2-C4EE76C47F76}"/>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3522" t="12036" r="50000" b="14102"/>
          <a:stretch/>
        </p:blipFill>
        <p:spPr bwMode="auto">
          <a:xfrm>
            <a:off x="7600774" y="3154149"/>
            <a:ext cx="1400880" cy="138750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35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A55EB91-27C5-46C5-A1E8-9909266D507B}"/>
              </a:ext>
            </a:extLst>
          </p:cNvPr>
          <p:cNvSpPr>
            <a:spLocks noChangeArrowheads="1"/>
          </p:cNvSpPr>
          <p:nvPr/>
        </p:nvSpPr>
        <p:spPr bwMode="auto">
          <a:xfrm>
            <a:off x="7874113" y="791384"/>
            <a:ext cx="4317887" cy="338554"/>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cs typeface="Times New Roman" panose="02020603050405020304" pitchFamily="18" charset="0"/>
              </a:rPr>
              <a:t>Discussion Point</a:t>
            </a:r>
            <a:endPar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endParaRPr>
          </a:p>
        </p:txBody>
      </p:sp>
      <p:sp>
        <p:nvSpPr>
          <p:cNvPr id="23" name="Rectangle 22">
            <a:extLst>
              <a:ext uri="{FF2B5EF4-FFF2-40B4-BE49-F238E27FC236}">
                <a16:creationId xmlns:a16="http://schemas.microsoft.com/office/drawing/2014/main" id="{C5258A69-C94D-4446-927D-8CF2A4814A35}"/>
              </a:ext>
              <a:ext uri="{C183D7F6-B498-43B3-948B-1728B52AA6E4}">
                <adec:decorative xmlns:adec="http://schemas.microsoft.com/office/drawing/2017/decorative" val="1"/>
              </a:ext>
            </a:extLst>
          </p:cNvPr>
          <p:cNvSpPr/>
          <p:nvPr/>
        </p:nvSpPr>
        <p:spPr>
          <a:xfrm>
            <a:off x="87092" y="664979"/>
            <a:ext cx="2263538" cy="58292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 name="Table 4">
            <a:extLst>
              <a:ext uri="{FF2B5EF4-FFF2-40B4-BE49-F238E27FC236}">
                <a16:creationId xmlns:a16="http://schemas.microsoft.com/office/drawing/2014/main" id="{60F63968-A63B-438C-AFF0-37C99D252653}"/>
              </a:ext>
            </a:extLst>
          </p:cNvPr>
          <p:cNvGraphicFramePr>
            <a:graphicFrameLocks noGrp="1"/>
          </p:cNvGraphicFramePr>
          <p:nvPr/>
        </p:nvGraphicFramePr>
        <p:xfrm>
          <a:off x="8625548" y="3879389"/>
          <a:ext cx="3440022" cy="2843024"/>
        </p:xfrm>
        <a:graphic>
          <a:graphicData uri="http://schemas.openxmlformats.org/drawingml/2006/table">
            <a:tbl>
              <a:tblPr firstRow="1" bandRow="1">
                <a:tableStyleId>{5C22544A-7EE6-4342-B048-85BDC9FD1C3A}</a:tableStyleId>
              </a:tblPr>
              <a:tblGrid>
                <a:gridCol w="1660817">
                  <a:extLst>
                    <a:ext uri="{9D8B030D-6E8A-4147-A177-3AD203B41FA5}">
                      <a16:colId xmlns:a16="http://schemas.microsoft.com/office/drawing/2014/main" val="3234992511"/>
                    </a:ext>
                  </a:extLst>
                </a:gridCol>
                <a:gridCol w="1779205">
                  <a:extLst>
                    <a:ext uri="{9D8B030D-6E8A-4147-A177-3AD203B41FA5}">
                      <a16:colId xmlns:a16="http://schemas.microsoft.com/office/drawing/2014/main" val="2851036546"/>
                    </a:ext>
                  </a:extLst>
                </a:gridCol>
              </a:tblGrid>
              <a:tr h="430750">
                <a:tc gridSpan="2">
                  <a:txBody>
                    <a:bodyPr/>
                    <a:lstStyle/>
                    <a:p>
                      <a:endParaRPr lang="en-GB" sz="300" dirty="0">
                        <a:solidFill>
                          <a:schemeClr val="bg1"/>
                        </a:solidFill>
                      </a:endParaRPr>
                    </a:p>
                    <a:p>
                      <a:r>
                        <a:rPr lang="en-GB" dirty="0">
                          <a:solidFill>
                            <a:schemeClr val="bg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377448">
                <a:tc>
                  <a:txBody>
                    <a:bodyPr/>
                    <a:lstStyle/>
                    <a:p>
                      <a:r>
                        <a:rPr lang="en-GB" sz="1400" b="1" dirty="0">
                          <a:solidFill>
                            <a:srgbClr val="FF0000"/>
                          </a:solidFill>
                        </a:rPr>
                        <a:t>electradermal 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370114">
                <a:tc>
                  <a:txBody>
                    <a:bodyPr/>
                    <a:lstStyle/>
                    <a:p>
                      <a:r>
                        <a:rPr lang="en-GB" sz="1400" b="1" dirty="0">
                          <a:solidFill>
                            <a:srgbClr val="FFC000"/>
                          </a:solidFill>
                        </a:rPr>
                        <a:t>Pip</a:t>
                      </a:r>
                      <a:endParaRPr lang="en-GB" sz="1400" b="1"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381000">
                <a:tc>
                  <a:txBody>
                    <a:bodyPr/>
                    <a:lstStyle/>
                    <a:p>
                      <a:r>
                        <a:rPr lang="en-GB" sz="1400" b="1" dirty="0">
                          <a:solidFill>
                            <a:schemeClr val="accent2">
                              <a:lumMod val="50000"/>
                            </a:schemeClr>
                          </a:solidFill>
                        </a:rPr>
                        <a:t>Moment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4854017"/>
                  </a:ext>
                </a:extLst>
              </a:tr>
              <a:tr h="381000">
                <a:tc>
                  <a:txBody>
                    <a:bodyPr/>
                    <a:lstStyle/>
                    <a:p>
                      <a:r>
                        <a:rPr lang="en-GB" sz="1400" b="1" dirty="0">
                          <a:solidFill>
                            <a:schemeClr val="accent1">
                              <a:lumMod val="75000"/>
                            </a:schemeClr>
                          </a:solidFill>
                        </a:rPr>
                        <a:t>Checky</a:t>
                      </a:r>
                      <a:endParaRPr lang="en-GB" sz="1400" b="1"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824719"/>
                  </a:ext>
                </a:extLst>
              </a:tr>
              <a:tr h="381000">
                <a:tc>
                  <a:txBody>
                    <a:bodyPr/>
                    <a:lstStyle/>
                    <a:p>
                      <a:r>
                        <a:rPr lang="en-GB" sz="1400" b="1" dirty="0">
                          <a:solidFill>
                            <a:schemeClr val="accent2">
                              <a:lumMod val="75000"/>
                            </a:schemeClr>
                          </a:solidFill>
                        </a:rPr>
                        <a:t>Line graph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4546684"/>
                  </a:ext>
                </a:extLst>
              </a:tr>
              <a:tr h="381000">
                <a:tc>
                  <a:txBody>
                    <a:bodyPr/>
                    <a:lstStyle/>
                    <a:p>
                      <a:r>
                        <a:rPr lang="en-GB" sz="1400" b="1" dirty="0">
                          <a:solidFill>
                            <a:srgbClr val="7B93BD"/>
                          </a:solidFill>
                        </a:rPr>
                        <a:t>Average (mean)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111121"/>
                  </a:ext>
                </a:extLst>
              </a:tr>
            </a:tbl>
          </a:graphicData>
        </a:graphic>
      </p:graphicFrame>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35587"/>
            <a:ext cx="12192000" cy="400110"/>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rPr>
              <a:t>Social Media</a:t>
            </a:r>
          </a:p>
        </p:txBody>
      </p:sp>
      <p:sp>
        <p:nvSpPr>
          <p:cNvPr id="19" name="Rectangle 18">
            <a:extLst>
              <a:ext uri="{FF2B5EF4-FFF2-40B4-BE49-F238E27FC236}">
                <a16:creationId xmlns:a16="http://schemas.microsoft.com/office/drawing/2014/main" id="{BE136140-3DC6-4DA6-B722-B087FCAF61AE}"/>
              </a:ext>
            </a:extLst>
          </p:cNvPr>
          <p:cNvSpPr/>
          <p:nvPr/>
        </p:nvSpPr>
        <p:spPr>
          <a:xfrm>
            <a:off x="6443" y="6538604"/>
            <a:ext cx="7192576" cy="253916"/>
          </a:xfrm>
          <a:prstGeom prst="rect">
            <a:avLst/>
          </a:prstGeom>
        </p:spPr>
        <p:txBody>
          <a:bodyPr wrap="square">
            <a:spAutoFit/>
          </a:bodyPr>
          <a:lstStyle/>
          <a:p>
            <a:r>
              <a:rPr lang="en-GB" sz="1050" b="1" i="1" dirty="0"/>
              <a:t>Text Source: </a:t>
            </a:r>
            <a:r>
              <a:rPr lang="en-GB" sz="1050" b="1" i="1" dirty="0">
                <a:hlinkClick r:id="rId3"/>
              </a:rPr>
              <a:t>https://www.bbc.com/future/article/20180201-what-i-learned-by-testing-my-stress-levels-on-social-media</a:t>
            </a:r>
            <a:r>
              <a:rPr lang="en-GB" sz="1050" b="1" i="1" dirty="0"/>
              <a:t> </a:t>
            </a:r>
          </a:p>
        </p:txBody>
      </p:sp>
      <p:sp>
        <p:nvSpPr>
          <p:cNvPr id="13" name="TextBox 12">
            <a:extLst>
              <a:ext uri="{FF2B5EF4-FFF2-40B4-BE49-F238E27FC236}">
                <a16:creationId xmlns:a16="http://schemas.microsoft.com/office/drawing/2014/main" id="{537C74D1-708E-49CD-8C94-BA42B4626AEE}"/>
              </a:ext>
            </a:extLst>
          </p:cNvPr>
          <p:cNvSpPr txBox="1"/>
          <p:nvPr/>
        </p:nvSpPr>
        <p:spPr>
          <a:xfrm>
            <a:off x="8041414" y="1209218"/>
            <a:ext cx="4150586" cy="584775"/>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What does the line graph tell us about stress Eleanor’s stress levels during the week? </a:t>
            </a:r>
          </a:p>
        </p:txBody>
      </p:sp>
      <p:sp>
        <p:nvSpPr>
          <p:cNvPr id="18" name="TextBox 17">
            <a:extLst>
              <a:ext uri="{FF2B5EF4-FFF2-40B4-BE49-F238E27FC236}">
                <a16:creationId xmlns:a16="http://schemas.microsoft.com/office/drawing/2014/main" id="{99EB32A4-889B-4D2C-84A6-83F32450A9C7}"/>
              </a:ext>
            </a:extLst>
          </p:cNvPr>
          <p:cNvSpPr txBox="1"/>
          <p:nvPr/>
        </p:nvSpPr>
        <p:spPr>
          <a:xfrm>
            <a:off x="8041414" y="1879956"/>
            <a:ext cx="4150586" cy="584775"/>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Who has the highest stress levels throughout the week? </a:t>
            </a:r>
          </a:p>
        </p:txBody>
      </p:sp>
      <p:sp>
        <p:nvSpPr>
          <p:cNvPr id="7" name="Rectangle 6">
            <a:extLst>
              <a:ext uri="{FF2B5EF4-FFF2-40B4-BE49-F238E27FC236}">
                <a16:creationId xmlns:a16="http://schemas.microsoft.com/office/drawing/2014/main" id="{64D282F0-31E4-4416-9F56-B98D2C20A15F}"/>
              </a:ext>
            </a:extLst>
          </p:cNvPr>
          <p:cNvSpPr/>
          <p:nvPr/>
        </p:nvSpPr>
        <p:spPr>
          <a:xfrm>
            <a:off x="126429" y="709321"/>
            <a:ext cx="2194189" cy="5693866"/>
          </a:xfrm>
          <a:prstGeom prst="rect">
            <a:avLst/>
          </a:prstGeom>
        </p:spPr>
        <p:txBody>
          <a:bodyPr wrap="square">
            <a:spAutoFit/>
          </a:bodyPr>
          <a:lstStyle/>
          <a:p>
            <a:r>
              <a:rPr lang="en-GB" sz="1400" dirty="0"/>
              <a:t>I used three different monitors to probe my mental well-being and social media use over the week; a </a:t>
            </a:r>
            <a:r>
              <a:rPr lang="en-GB" sz="1400" b="1" dirty="0">
                <a:solidFill>
                  <a:srgbClr val="FFC000"/>
                </a:solidFill>
              </a:rPr>
              <a:t>Pip</a:t>
            </a:r>
            <a:r>
              <a:rPr lang="en-GB" sz="1400" dirty="0"/>
              <a:t>, </a:t>
            </a:r>
            <a:r>
              <a:rPr lang="en-GB" sz="1400" b="1" dirty="0">
                <a:solidFill>
                  <a:schemeClr val="accent2">
                    <a:lumMod val="50000"/>
                  </a:schemeClr>
                </a:solidFill>
              </a:rPr>
              <a:t>Moment</a:t>
            </a:r>
            <a:r>
              <a:rPr lang="en-GB" sz="1400" dirty="0"/>
              <a:t> and </a:t>
            </a:r>
            <a:r>
              <a:rPr lang="en-GB" sz="1400" b="1" dirty="0">
                <a:solidFill>
                  <a:srgbClr val="2F5597"/>
                </a:solidFill>
              </a:rPr>
              <a:t>Checky.</a:t>
            </a:r>
            <a:r>
              <a:rPr lang="en-GB" sz="1400" dirty="0"/>
              <a:t> The Pip is a little device that measures your stress levels via your fingertips, something that’s known as your </a:t>
            </a:r>
            <a:r>
              <a:rPr lang="en-GB" sz="1400" b="1" dirty="0">
                <a:solidFill>
                  <a:srgbClr val="FF0000"/>
                </a:solidFill>
              </a:rPr>
              <a:t>electradermal activity</a:t>
            </a:r>
            <a:r>
              <a:rPr lang="en-GB" sz="1400" dirty="0"/>
              <a:t>. Moment is an app that measures how much time you spend on your phone, and Checky keeps an eye on how many times you check your phone every day. Here are the results from my </a:t>
            </a:r>
            <a:r>
              <a:rPr lang="en-GB" sz="1400" b="1" dirty="0">
                <a:solidFill>
                  <a:srgbClr val="FFC000"/>
                </a:solidFill>
              </a:rPr>
              <a:t>Pip</a:t>
            </a:r>
            <a:r>
              <a:rPr lang="en-GB" sz="1400" dirty="0"/>
              <a:t>, alongside those of three other producers:  Dhruti Shah from BBC News, Eleanor Dunn from BBC Entertainment News and Elie Gordon who manages social media for BBC Earth.</a:t>
            </a:r>
            <a:endParaRPr lang="en-GB" sz="1100" dirty="0"/>
          </a:p>
        </p:txBody>
      </p:sp>
      <p:pic>
        <p:nvPicPr>
          <p:cNvPr id="2050" name="Picture 2" descr="Our Pip Stresstracker thinks that Eleanor Dunn from Entertainment News is the most chilled out person in social (Credit: Sophia Smith Galer)">
            <a:extLst>
              <a:ext uri="{FF2B5EF4-FFF2-40B4-BE49-F238E27FC236}">
                <a16:creationId xmlns:a16="http://schemas.microsoft.com/office/drawing/2014/main" id="{D3188140-0021-4D74-AD69-C6CD273E6C2C}"/>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412589" y="657668"/>
            <a:ext cx="5461524" cy="3072107"/>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DAE01EB8-8CB6-43B3-87CB-926AAD314911}"/>
              </a:ext>
            </a:extLst>
          </p:cNvPr>
          <p:cNvSpPr txBox="1"/>
          <p:nvPr/>
        </p:nvSpPr>
        <p:spPr>
          <a:xfrm>
            <a:off x="8041414" y="2532437"/>
            <a:ext cx="4150586" cy="584775"/>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Which day do the stress levels appear to be the lowest?</a:t>
            </a:r>
          </a:p>
        </p:txBody>
      </p:sp>
      <p:sp>
        <p:nvSpPr>
          <p:cNvPr id="26" name="TextBox 25">
            <a:extLst>
              <a:ext uri="{FF2B5EF4-FFF2-40B4-BE49-F238E27FC236}">
                <a16:creationId xmlns:a16="http://schemas.microsoft.com/office/drawing/2014/main" id="{11F8CFA8-A440-4878-9F87-DC5ED44A060B}"/>
              </a:ext>
            </a:extLst>
          </p:cNvPr>
          <p:cNvSpPr txBox="1"/>
          <p:nvPr/>
        </p:nvSpPr>
        <p:spPr>
          <a:xfrm>
            <a:off x="8041414" y="3178391"/>
            <a:ext cx="4150586" cy="584775"/>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What is the average level of stress on Wednesday? </a:t>
            </a:r>
          </a:p>
        </p:txBody>
      </p:sp>
      <p:sp>
        <p:nvSpPr>
          <p:cNvPr id="8" name="Rectangle 7">
            <a:extLst>
              <a:ext uri="{FF2B5EF4-FFF2-40B4-BE49-F238E27FC236}">
                <a16:creationId xmlns:a16="http://schemas.microsoft.com/office/drawing/2014/main" id="{9263BFFC-9408-4B71-9F60-2B7288FE5DC3}"/>
              </a:ext>
            </a:extLst>
          </p:cNvPr>
          <p:cNvSpPr/>
          <p:nvPr/>
        </p:nvSpPr>
        <p:spPr>
          <a:xfrm rot="21385995">
            <a:off x="7525699" y="3668"/>
            <a:ext cx="3892732"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#LikeMinded</a:t>
            </a:r>
          </a:p>
        </p:txBody>
      </p:sp>
      <p:sp>
        <p:nvSpPr>
          <p:cNvPr id="4" name="TextBox 3">
            <a:extLst>
              <a:ext uri="{FF2B5EF4-FFF2-40B4-BE49-F238E27FC236}">
                <a16:creationId xmlns:a16="http://schemas.microsoft.com/office/drawing/2014/main" id="{8F8543AB-5E6E-45A5-84BB-6CCE026407FF}"/>
              </a:ext>
            </a:extLst>
          </p:cNvPr>
          <p:cNvSpPr txBox="1"/>
          <p:nvPr/>
        </p:nvSpPr>
        <p:spPr>
          <a:xfrm>
            <a:off x="2409706" y="3809055"/>
            <a:ext cx="1918413" cy="2462213"/>
          </a:xfrm>
          <a:prstGeom prst="rect">
            <a:avLst/>
          </a:prstGeom>
          <a:solidFill>
            <a:schemeClr val="bg1"/>
          </a:solidFill>
          <a:ln w="12700">
            <a:solidFill>
              <a:schemeClr val="tx1"/>
            </a:solidFill>
          </a:ln>
        </p:spPr>
        <p:txBody>
          <a:bodyPr wrap="square" rtlCol="0">
            <a:spAutoFit/>
          </a:bodyPr>
          <a:lstStyle/>
          <a:p>
            <a:r>
              <a:rPr lang="en-GB" sz="1400" b="1" dirty="0"/>
              <a:t>I learnt three main lessons: </a:t>
            </a:r>
            <a:br>
              <a:rPr lang="en-GB" sz="1400" dirty="0"/>
            </a:br>
            <a:endParaRPr lang="en-GB" sz="1400" dirty="0"/>
          </a:p>
          <a:p>
            <a:pPr marL="342900" indent="-342900">
              <a:buAutoNum type="arabicPeriod"/>
            </a:pPr>
            <a:r>
              <a:rPr lang="en-GB" sz="1400" dirty="0"/>
              <a:t>There is no weekend effect</a:t>
            </a:r>
            <a:br>
              <a:rPr lang="en-GB" sz="1400" dirty="0"/>
            </a:br>
            <a:endParaRPr lang="en-GB" sz="1400" dirty="0"/>
          </a:p>
          <a:p>
            <a:pPr marL="342900" indent="-342900">
              <a:buAutoNum type="arabicPeriod"/>
            </a:pPr>
            <a:r>
              <a:rPr lang="en-GB" sz="1400" dirty="0"/>
              <a:t>I check my phone a LOT</a:t>
            </a:r>
            <a:br>
              <a:rPr lang="en-GB" sz="1400" dirty="0"/>
            </a:br>
            <a:endParaRPr lang="en-GB" sz="1400" dirty="0"/>
          </a:p>
          <a:p>
            <a:pPr marL="342900" indent="-342900">
              <a:buAutoNum type="arabicPeriod"/>
            </a:pPr>
            <a:r>
              <a:rPr lang="en-GB" sz="1400" dirty="0"/>
              <a:t>I go on my phone for escapism</a:t>
            </a:r>
          </a:p>
        </p:txBody>
      </p:sp>
      <p:pic>
        <p:nvPicPr>
          <p:cNvPr id="2054" name="Picture 6" descr="Understanding The Impacts of Social Media [Pros and Cons]">
            <a:extLst>
              <a:ext uri="{FF2B5EF4-FFF2-40B4-BE49-F238E27FC236}">
                <a16:creationId xmlns:a16="http://schemas.microsoft.com/office/drawing/2014/main" id="{86A6ED00-5CA0-4D8F-9D0A-F57FD414F323}"/>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4433544" y="3804643"/>
            <a:ext cx="2262046" cy="2602955"/>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pic>
        <p:nvPicPr>
          <p:cNvPr id="1042" name="Picture 18" descr="233,477 Social Media Illustrations &amp; Clip Art - iStock">
            <a:extLst>
              <a:ext uri="{FF2B5EF4-FFF2-40B4-BE49-F238E27FC236}">
                <a16:creationId xmlns:a16="http://schemas.microsoft.com/office/drawing/2014/main" id="{8317D05E-7E71-41C4-83A2-C4EE76C47F76}"/>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3522" t="12036" r="50000" b="14102"/>
          <a:stretch/>
        </p:blipFill>
        <p:spPr bwMode="auto">
          <a:xfrm rot="20450012">
            <a:off x="4227832" y="5515719"/>
            <a:ext cx="822516" cy="814664"/>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pic>
        <p:nvPicPr>
          <p:cNvPr id="1040" name="Picture 16" descr="IT Ministry Sent Notice to all Social Media Platforms and asked – Why Rules  are Not Followed | Latest &amp; Breaking News, India News, Political, Sports-  Since independence">
            <a:extLst>
              <a:ext uri="{FF2B5EF4-FFF2-40B4-BE49-F238E27FC236}">
                <a16:creationId xmlns:a16="http://schemas.microsoft.com/office/drawing/2014/main" id="{7E1941D1-8D17-4B1D-8528-C25C19B4D06D}"/>
              </a:ext>
            </a:extLst>
          </p:cNvPr>
          <p:cNvPicPr>
            <a:picLocks noChangeAspect="1" noChangeArrowheads="1"/>
          </p:cNvPicPr>
          <p:nvPr/>
        </p:nvPicPr>
        <p:blipFill>
          <a:blip r:embed="rId7">
            <a:clrChange>
              <a:clrFrom>
                <a:srgbClr val="EAE8D1"/>
              </a:clrFrom>
              <a:clrTo>
                <a:srgbClr val="EAE8D1">
                  <a:alpha val="0"/>
                </a:srgbClr>
              </a:clrTo>
            </a:clrChange>
            <a:extLst>
              <a:ext uri="{28A0092B-C50C-407E-A947-70E740481C1C}">
                <a14:useLocalDpi xmlns:a14="http://schemas.microsoft.com/office/drawing/2010/main"/>
              </a:ext>
            </a:extLst>
          </a:blip>
          <a:srcRect/>
          <a:stretch>
            <a:fillRect/>
          </a:stretch>
        </p:blipFill>
        <p:spPr bwMode="auto">
          <a:xfrm rot="21382521">
            <a:off x="5876319" y="4107532"/>
            <a:ext cx="3501990" cy="2011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13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0F63968-A63B-438C-AFF0-37C99D252653}"/>
              </a:ext>
            </a:extLst>
          </p:cNvPr>
          <p:cNvGraphicFramePr>
            <a:graphicFrameLocks noGrp="1"/>
          </p:cNvGraphicFramePr>
          <p:nvPr>
            <p:extLst>
              <p:ext uri="{D42A27DB-BD31-4B8C-83A1-F6EECF244321}">
                <p14:modId xmlns:p14="http://schemas.microsoft.com/office/powerpoint/2010/main" val="3447949968"/>
              </p:ext>
            </p:extLst>
          </p:nvPr>
        </p:nvGraphicFramePr>
        <p:xfrm>
          <a:off x="8985500" y="687176"/>
          <a:ext cx="3104900" cy="3083312"/>
        </p:xfrm>
        <a:graphic>
          <a:graphicData uri="http://schemas.openxmlformats.org/drawingml/2006/table">
            <a:tbl>
              <a:tblPr firstRow="1" bandRow="1">
                <a:tableStyleId>{5C22544A-7EE6-4342-B048-85BDC9FD1C3A}</a:tableStyleId>
              </a:tblPr>
              <a:tblGrid>
                <a:gridCol w="1405996">
                  <a:extLst>
                    <a:ext uri="{9D8B030D-6E8A-4147-A177-3AD203B41FA5}">
                      <a16:colId xmlns:a16="http://schemas.microsoft.com/office/drawing/2014/main" val="3234992511"/>
                    </a:ext>
                  </a:extLst>
                </a:gridCol>
                <a:gridCol w="1698904">
                  <a:extLst>
                    <a:ext uri="{9D8B030D-6E8A-4147-A177-3AD203B41FA5}">
                      <a16:colId xmlns:a16="http://schemas.microsoft.com/office/drawing/2014/main" val="2851036546"/>
                    </a:ext>
                  </a:extLst>
                </a:gridCol>
              </a:tblGrid>
              <a:tr h="430750">
                <a:tc gridSpan="2">
                  <a:txBody>
                    <a:bodyPr/>
                    <a:lstStyle/>
                    <a:p>
                      <a:endParaRPr lang="en-GB" sz="300" dirty="0">
                        <a:solidFill>
                          <a:schemeClr val="bg1"/>
                        </a:solidFill>
                      </a:endParaRPr>
                    </a:p>
                    <a:p>
                      <a:r>
                        <a:rPr lang="en-GB" dirty="0">
                          <a:solidFill>
                            <a:schemeClr val="bg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377448">
                <a:tc>
                  <a:txBody>
                    <a:bodyPr/>
                    <a:lstStyle/>
                    <a:p>
                      <a:r>
                        <a:rPr lang="en-GB" sz="1400" b="1" dirty="0">
                          <a:solidFill>
                            <a:srgbClr val="FF0000"/>
                          </a:solidFill>
                        </a:rPr>
                        <a:t>digital footprint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370114">
                <a:tc>
                  <a:txBody>
                    <a:bodyPr/>
                    <a:lstStyle/>
                    <a:p>
                      <a:r>
                        <a:rPr lang="en-GB" sz="1400" b="1" dirty="0">
                          <a:solidFill>
                            <a:srgbClr val="FFC000"/>
                          </a:solidFill>
                        </a:rPr>
                        <a:t>mental health</a:t>
                      </a:r>
                      <a:endParaRPr lang="en-GB" sz="1400" b="1"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381000">
                <a:tc>
                  <a:txBody>
                    <a:bodyPr/>
                    <a:lstStyle/>
                    <a:p>
                      <a:r>
                        <a:rPr lang="en-GB" sz="1400" b="1" dirty="0">
                          <a:solidFill>
                            <a:schemeClr val="accent2">
                              <a:lumMod val="50000"/>
                            </a:schemeClr>
                          </a:solidFill>
                        </a:rPr>
                        <a:t>unbeknownst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4854017"/>
                  </a:ext>
                </a:extLst>
              </a:tr>
              <a:tr h="381000">
                <a:tc>
                  <a:txBody>
                    <a:bodyPr/>
                    <a:lstStyle/>
                    <a:p>
                      <a:r>
                        <a:rPr lang="en-GB" sz="1400" b="1" dirty="0">
                          <a:solidFill>
                            <a:schemeClr val="accent1">
                              <a:lumMod val="75000"/>
                            </a:schemeClr>
                          </a:solidFill>
                        </a:rPr>
                        <a:t>diagnosis</a:t>
                      </a:r>
                      <a:endParaRPr lang="en-GB" sz="1400" b="1"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824719"/>
                  </a:ext>
                </a:extLst>
              </a:tr>
              <a:tr h="381000">
                <a:tc>
                  <a:txBody>
                    <a:bodyPr/>
                    <a:lstStyle/>
                    <a:p>
                      <a:r>
                        <a:rPr lang="en-GB" sz="1400" b="1" dirty="0">
                          <a:solidFill>
                            <a:schemeClr val="accent2">
                              <a:lumMod val="75000"/>
                            </a:schemeClr>
                          </a:solidFill>
                        </a:rPr>
                        <a:t>psychosis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4546684"/>
                  </a:ext>
                </a:extLst>
              </a:tr>
              <a:tr h="381000">
                <a:tc>
                  <a:txBody>
                    <a:bodyPr/>
                    <a:lstStyle/>
                    <a:p>
                      <a:r>
                        <a:rPr lang="en-GB" sz="1400" b="1" dirty="0">
                          <a:solidFill>
                            <a:srgbClr val="7B93BD"/>
                          </a:solidFill>
                        </a:rPr>
                        <a:t>emerging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111121"/>
                  </a:ext>
                </a:extLst>
              </a:tr>
              <a:tr h="381000">
                <a:tc>
                  <a:txBody>
                    <a:bodyPr/>
                    <a:lstStyle/>
                    <a:p>
                      <a:r>
                        <a:rPr lang="en-GB" sz="1400" b="1" dirty="0">
                          <a:solidFill>
                            <a:srgbClr val="FF99CC"/>
                          </a:solidFill>
                        </a:rPr>
                        <a:t>granular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538421"/>
                  </a:ext>
                </a:extLst>
              </a:tr>
            </a:tbl>
          </a:graphicData>
        </a:graphic>
      </p:graphicFrame>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35587"/>
            <a:ext cx="12192000" cy="400110"/>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rPr>
              <a:t>Social Media</a:t>
            </a:r>
          </a:p>
        </p:txBody>
      </p:sp>
      <p:sp>
        <p:nvSpPr>
          <p:cNvPr id="19" name="Rectangle 18">
            <a:extLst>
              <a:ext uri="{FF2B5EF4-FFF2-40B4-BE49-F238E27FC236}">
                <a16:creationId xmlns:a16="http://schemas.microsoft.com/office/drawing/2014/main" id="{BE136140-3DC6-4DA6-B722-B087FCAF61AE}"/>
              </a:ext>
            </a:extLst>
          </p:cNvPr>
          <p:cNvSpPr/>
          <p:nvPr/>
        </p:nvSpPr>
        <p:spPr>
          <a:xfrm>
            <a:off x="6443" y="6538604"/>
            <a:ext cx="7192576" cy="253916"/>
          </a:xfrm>
          <a:prstGeom prst="rect">
            <a:avLst/>
          </a:prstGeom>
        </p:spPr>
        <p:txBody>
          <a:bodyPr wrap="square">
            <a:spAutoFit/>
          </a:bodyPr>
          <a:lstStyle/>
          <a:p>
            <a:r>
              <a:rPr lang="en-GB" sz="1050" b="1" i="1" dirty="0"/>
              <a:t>Text Source: </a:t>
            </a:r>
            <a:r>
              <a:rPr lang="en-GB" sz="1050" b="1" i="1" dirty="0">
                <a:hlinkClick r:id="rId3"/>
              </a:rPr>
              <a:t>https://www.bbc.com/future/article/20180201-how-your-social-media-betrays-your-mood</a:t>
            </a:r>
            <a:r>
              <a:rPr lang="en-GB" sz="1050" b="1" i="1" dirty="0"/>
              <a:t> </a:t>
            </a:r>
          </a:p>
        </p:txBody>
      </p:sp>
      <p:sp>
        <p:nvSpPr>
          <p:cNvPr id="7" name="Rectangle 6">
            <a:extLst>
              <a:ext uri="{FF2B5EF4-FFF2-40B4-BE49-F238E27FC236}">
                <a16:creationId xmlns:a16="http://schemas.microsoft.com/office/drawing/2014/main" id="{64D282F0-31E4-4416-9F56-B98D2C20A15F}"/>
              </a:ext>
            </a:extLst>
          </p:cNvPr>
          <p:cNvSpPr/>
          <p:nvPr/>
        </p:nvSpPr>
        <p:spPr>
          <a:xfrm>
            <a:off x="70970" y="1044114"/>
            <a:ext cx="8850004" cy="954107"/>
          </a:xfrm>
          <a:prstGeom prst="rect">
            <a:avLst/>
          </a:prstGeom>
          <a:solidFill>
            <a:schemeClr val="bg1"/>
          </a:solidFill>
          <a:ln>
            <a:solidFill>
              <a:schemeClr val="tx1"/>
            </a:solidFill>
          </a:ln>
        </p:spPr>
        <p:txBody>
          <a:bodyPr wrap="square">
            <a:spAutoFit/>
          </a:bodyPr>
          <a:lstStyle/>
          <a:p>
            <a:r>
              <a:rPr lang="en-GB" sz="1400" dirty="0"/>
              <a:t>There it is in your Facebook timeline or Instagram gallery – a </a:t>
            </a:r>
            <a:r>
              <a:rPr lang="en-GB" sz="1400" b="1" dirty="0">
                <a:solidFill>
                  <a:srgbClr val="FF0000"/>
                </a:solidFill>
              </a:rPr>
              <a:t>digital footprint </a:t>
            </a:r>
            <a:r>
              <a:rPr lang="en-GB" sz="1400" dirty="0"/>
              <a:t>of your </a:t>
            </a:r>
            <a:r>
              <a:rPr lang="en-GB" sz="1400" b="1" dirty="0">
                <a:solidFill>
                  <a:srgbClr val="FFC000"/>
                </a:solidFill>
              </a:rPr>
              <a:t>mental health</a:t>
            </a:r>
            <a:r>
              <a:rPr lang="en-GB" sz="1400" dirty="0"/>
              <a:t>.</a:t>
            </a:r>
          </a:p>
          <a:p>
            <a:endParaRPr lang="en-GB" sz="1400" dirty="0"/>
          </a:p>
          <a:p>
            <a:r>
              <a:rPr lang="en-GB" sz="1400" dirty="0"/>
              <a:t>It’s not hidden in the obvious parts: the emojis, hashtags and inspirational quotes. Instead, it lurks in subtler signs that, </a:t>
            </a:r>
            <a:r>
              <a:rPr lang="en-GB" sz="1400" b="1" dirty="0">
                <a:solidFill>
                  <a:srgbClr val="843C0C"/>
                </a:solidFill>
              </a:rPr>
              <a:t>unbeknownst</a:t>
            </a:r>
            <a:r>
              <a:rPr lang="en-GB" sz="1400" dirty="0"/>
              <a:t> to you, may provide a </a:t>
            </a:r>
            <a:r>
              <a:rPr lang="en-GB" sz="1400" b="1" dirty="0">
                <a:solidFill>
                  <a:srgbClr val="2F5597"/>
                </a:solidFill>
              </a:rPr>
              <a:t>diagnosis</a:t>
            </a:r>
            <a:r>
              <a:rPr lang="en-GB" sz="1400" dirty="0"/>
              <a:t> as accurate as a doctor’s blood pressure cuff or heart rate monitor.</a:t>
            </a:r>
          </a:p>
        </p:txBody>
      </p:sp>
      <p:sp>
        <p:nvSpPr>
          <p:cNvPr id="25" name="TextBox 24">
            <a:extLst>
              <a:ext uri="{FF2B5EF4-FFF2-40B4-BE49-F238E27FC236}">
                <a16:creationId xmlns:a16="http://schemas.microsoft.com/office/drawing/2014/main" id="{DAE01EB8-8CB6-43B3-87CB-926AAD314911}"/>
              </a:ext>
            </a:extLst>
          </p:cNvPr>
          <p:cNvSpPr txBox="1"/>
          <p:nvPr/>
        </p:nvSpPr>
        <p:spPr>
          <a:xfrm>
            <a:off x="8983264" y="3845520"/>
            <a:ext cx="3208736" cy="738664"/>
          </a:xfrm>
          <a:prstGeom prst="rect">
            <a:avLst/>
          </a:prstGeom>
          <a:solidFill>
            <a:schemeClr val="accent3">
              <a:lumMod val="75000"/>
            </a:schemeClr>
          </a:solidFill>
        </p:spPr>
        <p:txBody>
          <a:bodyPr wrap="square" rtlCol="0">
            <a:spAutoFit/>
          </a:bodyPr>
          <a:lstStyle/>
          <a:p>
            <a:r>
              <a:rPr lang="en-GB" sz="1400" b="1" dirty="0">
                <a:solidFill>
                  <a:schemeClr val="bg1"/>
                </a:solidFill>
              </a:rPr>
              <a:t>Identify </a:t>
            </a:r>
            <a:r>
              <a:rPr lang="en-GB" sz="1400" b="1" u="sng" dirty="0">
                <a:solidFill>
                  <a:schemeClr val="bg1"/>
                </a:solidFill>
              </a:rPr>
              <a:t>two</a:t>
            </a:r>
            <a:r>
              <a:rPr lang="en-GB" sz="1400" b="1" dirty="0">
                <a:solidFill>
                  <a:schemeClr val="bg1"/>
                </a:solidFill>
              </a:rPr>
              <a:t> ways that social media can be used to predict your mental well-being.</a:t>
            </a:r>
          </a:p>
        </p:txBody>
      </p:sp>
      <p:sp>
        <p:nvSpPr>
          <p:cNvPr id="29" name="Rectangle 28">
            <a:extLst>
              <a:ext uri="{FF2B5EF4-FFF2-40B4-BE49-F238E27FC236}">
                <a16:creationId xmlns:a16="http://schemas.microsoft.com/office/drawing/2014/main" id="{B3C0C39E-4399-4CE2-B29A-0845A1426B38}"/>
              </a:ext>
            </a:extLst>
          </p:cNvPr>
          <p:cNvSpPr>
            <a:spLocks noChangeArrowheads="1"/>
          </p:cNvSpPr>
          <p:nvPr/>
        </p:nvSpPr>
        <p:spPr bwMode="auto">
          <a:xfrm>
            <a:off x="70970" y="687176"/>
            <a:ext cx="8850003" cy="350401"/>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cs typeface="Times New Roman" panose="02020603050405020304" pitchFamily="18" charset="0"/>
              </a:rPr>
              <a:t>The hidden messages in social media</a:t>
            </a:r>
            <a:endPar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endParaRPr>
          </a:p>
        </p:txBody>
      </p:sp>
      <p:grpSp>
        <p:nvGrpSpPr>
          <p:cNvPr id="15" name="Group 14">
            <a:extLst>
              <a:ext uri="{FF2B5EF4-FFF2-40B4-BE49-F238E27FC236}">
                <a16:creationId xmlns:a16="http://schemas.microsoft.com/office/drawing/2014/main" id="{EB108BE7-9480-4336-ABAA-DD4D93A7D7A1}"/>
              </a:ext>
            </a:extLst>
          </p:cNvPr>
          <p:cNvGrpSpPr/>
          <p:nvPr/>
        </p:nvGrpSpPr>
        <p:grpSpPr>
          <a:xfrm>
            <a:off x="91243" y="2078838"/>
            <a:ext cx="4809085" cy="3668872"/>
            <a:chOff x="87891" y="2074435"/>
            <a:chExt cx="4788909" cy="3668872"/>
          </a:xfrm>
        </p:grpSpPr>
        <p:pic>
          <p:nvPicPr>
            <p:cNvPr id="2056" name="Picture 8" descr="Woman looking at phone (Credit: Getty Images)">
              <a:extLst>
                <a:ext uri="{FF2B5EF4-FFF2-40B4-BE49-F238E27FC236}">
                  <a16:creationId xmlns:a16="http://schemas.microsoft.com/office/drawing/2014/main" id="{B2504B8E-715F-41E5-9328-6C2D251C678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87891" y="2074435"/>
              <a:ext cx="4788909" cy="2997241"/>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5FAB8EBD-CEB5-4289-950B-418561A473E6}"/>
                </a:ext>
              </a:extLst>
            </p:cNvPr>
            <p:cNvSpPr/>
            <p:nvPr/>
          </p:nvSpPr>
          <p:spPr>
            <a:xfrm>
              <a:off x="87891" y="5004643"/>
              <a:ext cx="4775200" cy="738664"/>
            </a:xfrm>
            <a:prstGeom prst="rect">
              <a:avLst/>
            </a:prstGeom>
            <a:solidFill>
              <a:schemeClr val="tx1"/>
            </a:solidFill>
            <a:ln w="28575">
              <a:solidFill>
                <a:schemeClr val="tx1"/>
              </a:solidFill>
            </a:ln>
          </p:spPr>
          <p:txBody>
            <a:bodyPr wrap="square">
              <a:spAutoFit/>
            </a:bodyPr>
            <a:lstStyle/>
            <a:p>
              <a:pPr algn="ctr"/>
              <a:r>
                <a:rPr lang="en-GB" sz="1400" b="1" dirty="0">
                  <a:solidFill>
                    <a:schemeClr val="bg1"/>
                  </a:solidFill>
                  <a:latin typeface="ReithSerif"/>
                </a:rPr>
                <a:t>Clues to the state of your mental health may be hiding </a:t>
              </a:r>
              <a:br>
                <a:rPr lang="en-GB" sz="1400" b="1" dirty="0">
                  <a:solidFill>
                    <a:schemeClr val="bg1"/>
                  </a:solidFill>
                  <a:latin typeface="ReithSerif"/>
                </a:rPr>
              </a:br>
              <a:r>
                <a:rPr lang="en-GB" sz="1400" b="1" dirty="0">
                  <a:solidFill>
                    <a:schemeClr val="bg1"/>
                  </a:solidFill>
                  <a:latin typeface="ReithSerif"/>
                </a:rPr>
                <a:t>in plain sight – in the tweets you send and </a:t>
              </a:r>
              <a:br>
                <a:rPr lang="en-GB" sz="1400" b="1" dirty="0">
                  <a:solidFill>
                    <a:schemeClr val="bg1"/>
                  </a:solidFill>
                  <a:latin typeface="ReithSerif"/>
                </a:rPr>
              </a:br>
              <a:r>
                <a:rPr lang="en-GB" sz="1400" b="1" dirty="0">
                  <a:solidFill>
                    <a:schemeClr val="bg1"/>
                  </a:solidFill>
                  <a:latin typeface="ReithSerif"/>
                </a:rPr>
                <a:t>the Facebook updates you post</a:t>
              </a:r>
              <a:endParaRPr lang="en-GB" sz="1400" b="1" dirty="0">
                <a:solidFill>
                  <a:schemeClr val="bg1"/>
                </a:solidFill>
              </a:endParaRPr>
            </a:p>
          </p:txBody>
        </p:sp>
      </p:grpSp>
      <p:sp>
        <p:nvSpPr>
          <p:cNvPr id="10" name="Rectangle 9">
            <a:extLst>
              <a:ext uri="{FF2B5EF4-FFF2-40B4-BE49-F238E27FC236}">
                <a16:creationId xmlns:a16="http://schemas.microsoft.com/office/drawing/2014/main" id="{A88751B5-4E5C-4011-AFB6-931E87C71E50}"/>
              </a:ext>
            </a:extLst>
          </p:cNvPr>
          <p:cNvSpPr/>
          <p:nvPr/>
        </p:nvSpPr>
        <p:spPr>
          <a:xfrm>
            <a:off x="4946628" y="2058701"/>
            <a:ext cx="3974346" cy="2246769"/>
          </a:xfrm>
          <a:prstGeom prst="rect">
            <a:avLst/>
          </a:prstGeom>
          <a:solidFill>
            <a:schemeClr val="bg1"/>
          </a:solidFill>
          <a:ln w="9525">
            <a:solidFill>
              <a:schemeClr val="tx1"/>
            </a:solidFill>
          </a:ln>
        </p:spPr>
        <p:txBody>
          <a:bodyPr wrap="square">
            <a:spAutoFit/>
          </a:bodyPr>
          <a:lstStyle/>
          <a:p>
            <a:r>
              <a:rPr lang="en-GB" sz="1400" dirty="0">
                <a:solidFill>
                  <a:srgbClr val="444444"/>
                </a:solidFill>
                <a:latin typeface="ReithSans"/>
              </a:rPr>
              <a:t>For those who see social media mainly as a place to share the latest cat video or travel snap, this may come as a surprise. It also means the platform has important – and potentially life-saving – potential. In the US alone, there is one death by suicide every 13 minutes. Despite this, our ability to predict suicidal thoughts and behaviour has not materially improved across 50 years of research. Forecasting an episode of </a:t>
            </a:r>
            <a:r>
              <a:rPr lang="en-GB" sz="1400" b="1" dirty="0">
                <a:solidFill>
                  <a:srgbClr val="C55A11"/>
                </a:solidFill>
                <a:latin typeface="ReithSans"/>
              </a:rPr>
              <a:t>psychosis </a:t>
            </a:r>
            <a:r>
              <a:rPr lang="en-GB" sz="1400" dirty="0">
                <a:solidFill>
                  <a:srgbClr val="444444"/>
                </a:solidFill>
                <a:latin typeface="ReithSans"/>
              </a:rPr>
              <a:t>or </a:t>
            </a:r>
            <a:r>
              <a:rPr lang="en-GB" sz="1400" b="1" dirty="0">
                <a:solidFill>
                  <a:srgbClr val="7B93BD"/>
                </a:solidFill>
                <a:latin typeface="ReithSans"/>
              </a:rPr>
              <a:t>emerging </a:t>
            </a:r>
            <a:r>
              <a:rPr lang="en-GB" sz="1400" dirty="0">
                <a:solidFill>
                  <a:srgbClr val="444444"/>
                </a:solidFill>
                <a:latin typeface="ReithSans"/>
              </a:rPr>
              <a:t>depression</a:t>
            </a:r>
            <a:r>
              <a:rPr lang="en-GB" sz="1400" b="1" dirty="0">
                <a:solidFill>
                  <a:srgbClr val="7B93BD"/>
                </a:solidFill>
                <a:latin typeface="ReithSans"/>
              </a:rPr>
              <a:t> </a:t>
            </a:r>
            <a:r>
              <a:rPr lang="en-GB" sz="1400" dirty="0">
                <a:solidFill>
                  <a:srgbClr val="444444"/>
                </a:solidFill>
                <a:latin typeface="ReithSans"/>
              </a:rPr>
              <a:t>can be equally challenging.</a:t>
            </a:r>
            <a:endParaRPr lang="en-GB" sz="1400" dirty="0"/>
          </a:p>
        </p:txBody>
      </p:sp>
      <p:sp>
        <p:nvSpPr>
          <p:cNvPr id="11" name="Rectangle 10">
            <a:extLst>
              <a:ext uri="{FF2B5EF4-FFF2-40B4-BE49-F238E27FC236}">
                <a16:creationId xmlns:a16="http://schemas.microsoft.com/office/drawing/2014/main" id="{D1F183BF-8280-4961-958E-9A00BE260680}"/>
              </a:ext>
            </a:extLst>
          </p:cNvPr>
          <p:cNvSpPr/>
          <p:nvPr/>
        </p:nvSpPr>
        <p:spPr>
          <a:xfrm>
            <a:off x="67715" y="5799234"/>
            <a:ext cx="8853259" cy="738664"/>
          </a:xfrm>
          <a:prstGeom prst="rect">
            <a:avLst/>
          </a:prstGeom>
          <a:solidFill>
            <a:schemeClr val="bg1"/>
          </a:solidFill>
          <a:ln w="9525">
            <a:solidFill>
              <a:schemeClr val="tx1"/>
            </a:solidFill>
          </a:ln>
        </p:spPr>
        <p:txBody>
          <a:bodyPr wrap="square">
            <a:spAutoFit/>
          </a:bodyPr>
          <a:lstStyle/>
          <a:p>
            <a:r>
              <a:rPr lang="en-GB" sz="1400" dirty="0">
                <a:solidFill>
                  <a:srgbClr val="444444"/>
                </a:solidFill>
                <a:latin typeface="ReithSans"/>
              </a:rPr>
              <a:t>Studies have found that if you have depression, your Instagram feed is more likely to feature bluer, greyer, and darker photos with fewer faces. They’ll probably receive fewer likes (but more comments). Chances are you’ll prefer the Inkwell filter which converts colour images to black and white, rather than the Valencia one which lightens them.</a:t>
            </a:r>
          </a:p>
        </p:txBody>
      </p:sp>
      <p:sp>
        <p:nvSpPr>
          <p:cNvPr id="14" name="Rectangle 13">
            <a:extLst>
              <a:ext uri="{FF2B5EF4-FFF2-40B4-BE49-F238E27FC236}">
                <a16:creationId xmlns:a16="http://schemas.microsoft.com/office/drawing/2014/main" id="{77D494A9-50D5-4E58-BD5F-65EEACFFD989}"/>
              </a:ext>
            </a:extLst>
          </p:cNvPr>
          <p:cNvSpPr/>
          <p:nvPr/>
        </p:nvSpPr>
        <p:spPr>
          <a:xfrm>
            <a:off x="4948851" y="4362715"/>
            <a:ext cx="3972123" cy="1384995"/>
          </a:xfrm>
          <a:prstGeom prst="rect">
            <a:avLst/>
          </a:prstGeom>
          <a:solidFill>
            <a:schemeClr val="bg1"/>
          </a:solidFill>
          <a:ln>
            <a:solidFill>
              <a:schemeClr val="tx1"/>
            </a:solidFill>
          </a:ln>
        </p:spPr>
        <p:txBody>
          <a:bodyPr wrap="square">
            <a:spAutoFit/>
          </a:bodyPr>
          <a:lstStyle/>
          <a:p>
            <a:r>
              <a:rPr lang="en-GB" sz="1400" dirty="0">
                <a:solidFill>
                  <a:srgbClr val="444444"/>
                </a:solidFill>
                <a:latin typeface="ReithSans"/>
              </a:rPr>
              <a:t>But data mining and machine learning are transforming this landscape by extracting signals from dizzying amounts of </a:t>
            </a:r>
            <a:r>
              <a:rPr lang="en-GB" sz="1400" b="1" dirty="0">
                <a:solidFill>
                  <a:srgbClr val="FF99CC"/>
                </a:solidFill>
                <a:latin typeface="ReithSans"/>
              </a:rPr>
              <a:t>granular data </a:t>
            </a:r>
            <a:r>
              <a:rPr lang="en-GB" sz="1400" dirty="0">
                <a:solidFill>
                  <a:srgbClr val="444444"/>
                </a:solidFill>
                <a:latin typeface="ReithSans"/>
              </a:rPr>
              <a:t>on social media. These methods already have tracked and predicted flu outbreaks. Now, it’s the turn of mental health.</a:t>
            </a:r>
          </a:p>
        </p:txBody>
      </p:sp>
      <p:sp>
        <p:nvSpPr>
          <p:cNvPr id="8" name="Rectangle 7">
            <a:extLst>
              <a:ext uri="{FF2B5EF4-FFF2-40B4-BE49-F238E27FC236}">
                <a16:creationId xmlns:a16="http://schemas.microsoft.com/office/drawing/2014/main" id="{9263BFFC-9408-4B71-9F60-2B7288FE5DC3}"/>
              </a:ext>
            </a:extLst>
          </p:cNvPr>
          <p:cNvSpPr/>
          <p:nvPr/>
        </p:nvSpPr>
        <p:spPr>
          <a:xfrm rot="21264219">
            <a:off x="5506447" y="27698"/>
            <a:ext cx="3892732"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#LikeMinded</a:t>
            </a:r>
          </a:p>
        </p:txBody>
      </p:sp>
      <p:sp>
        <p:nvSpPr>
          <p:cNvPr id="38" name="TextBox 37">
            <a:extLst>
              <a:ext uri="{FF2B5EF4-FFF2-40B4-BE49-F238E27FC236}">
                <a16:creationId xmlns:a16="http://schemas.microsoft.com/office/drawing/2014/main" id="{E95ECFB8-B0A7-4C97-98DB-81618FE5D4E8}"/>
              </a:ext>
            </a:extLst>
          </p:cNvPr>
          <p:cNvSpPr txBox="1"/>
          <p:nvPr/>
        </p:nvSpPr>
        <p:spPr>
          <a:xfrm>
            <a:off x="8983263" y="4643967"/>
            <a:ext cx="3208737" cy="1123384"/>
          </a:xfrm>
          <a:prstGeom prst="rect">
            <a:avLst/>
          </a:prstGeom>
          <a:solidFill>
            <a:schemeClr val="accent3">
              <a:lumMod val="75000"/>
            </a:schemeClr>
          </a:solidFill>
        </p:spPr>
        <p:txBody>
          <a:bodyPr wrap="square" rtlCol="0">
            <a:spAutoFit/>
          </a:bodyPr>
          <a:lstStyle/>
          <a:p>
            <a:r>
              <a:rPr lang="en-GB" sz="1400" b="1" dirty="0">
                <a:solidFill>
                  <a:schemeClr val="bg1"/>
                </a:solidFill>
              </a:rPr>
              <a:t>‘unbeknownst to you’</a:t>
            </a:r>
          </a:p>
          <a:p>
            <a:br>
              <a:rPr lang="en-GB" sz="900" b="1" dirty="0">
                <a:solidFill>
                  <a:schemeClr val="bg1"/>
                </a:solidFill>
              </a:rPr>
            </a:br>
            <a:r>
              <a:rPr lang="en-GB" sz="1400" b="1" dirty="0">
                <a:solidFill>
                  <a:schemeClr val="bg1"/>
                </a:solidFill>
              </a:rPr>
              <a:t>Give </a:t>
            </a:r>
            <a:r>
              <a:rPr lang="en-GB" sz="1400" b="1" u="sng" dirty="0">
                <a:solidFill>
                  <a:schemeClr val="bg1"/>
                </a:solidFill>
              </a:rPr>
              <a:t>one</a:t>
            </a:r>
            <a:r>
              <a:rPr lang="en-GB" sz="1400" b="1" dirty="0">
                <a:solidFill>
                  <a:schemeClr val="bg1"/>
                </a:solidFill>
              </a:rPr>
              <a:t> word or phrase to replace ‘unbeknownst’ that keeps the meaning of this quotation from the same.</a:t>
            </a:r>
          </a:p>
        </p:txBody>
      </p:sp>
      <p:sp>
        <p:nvSpPr>
          <p:cNvPr id="40" name="TextBox 39">
            <a:extLst>
              <a:ext uri="{FF2B5EF4-FFF2-40B4-BE49-F238E27FC236}">
                <a16:creationId xmlns:a16="http://schemas.microsoft.com/office/drawing/2014/main" id="{57CA2784-7B04-401C-958D-E1E39C55C391}"/>
              </a:ext>
            </a:extLst>
          </p:cNvPr>
          <p:cNvSpPr txBox="1"/>
          <p:nvPr/>
        </p:nvSpPr>
        <p:spPr>
          <a:xfrm>
            <a:off x="8983263" y="5827134"/>
            <a:ext cx="3208737" cy="954107"/>
          </a:xfrm>
          <a:prstGeom prst="rect">
            <a:avLst/>
          </a:prstGeom>
          <a:solidFill>
            <a:schemeClr val="accent3">
              <a:lumMod val="75000"/>
            </a:schemeClr>
          </a:solidFill>
        </p:spPr>
        <p:txBody>
          <a:bodyPr wrap="square" rtlCol="0">
            <a:spAutoFit/>
          </a:bodyPr>
          <a:lstStyle/>
          <a:p>
            <a:r>
              <a:rPr lang="en-GB" sz="1400" b="1" dirty="0">
                <a:solidFill>
                  <a:schemeClr val="bg1"/>
                </a:solidFill>
              </a:rPr>
              <a:t>Identify </a:t>
            </a:r>
            <a:r>
              <a:rPr lang="en-GB" sz="1400" b="1" u="sng" dirty="0">
                <a:solidFill>
                  <a:schemeClr val="bg1"/>
                </a:solidFill>
              </a:rPr>
              <a:t>two</a:t>
            </a:r>
            <a:r>
              <a:rPr lang="en-GB" sz="1400" b="1" dirty="0">
                <a:solidFill>
                  <a:schemeClr val="bg1"/>
                </a:solidFill>
              </a:rPr>
              <a:t> language features used to discuss how social media destroys your mind.  Give examples to support each answer.</a:t>
            </a:r>
          </a:p>
        </p:txBody>
      </p:sp>
    </p:spTree>
    <p:extLst>
      <p:ext uri="{BB962C8B-B14F-4D97-AF65-F5344CB8AC3E}">
        <p14:creationId xmlns:p14="http://schemas.microsoft.com/office/powerpoint/2010/main" val="2054370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A55EB91-27C5-46C5-A1E8-9909266D507B}"/>
              </a:ext>
            </a:extLst>
          </p:cNvPr>
          <p:cNvSpPr>
            <a:spLocks noChangeArrowheads="1"/>
          </p:cNvSpPr>
          <p:nvPr/>
        </p:nvSpPr>
        <p:spPr bwMode="auto">
          <a:xfrm>
            <a:off x="4691616" y="4263817"/>
            <a:ext cx="4510054" cy="335795"/>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cs typeface="Times New Roman" panose="02020603050405020304" pitchFamily="18" charset="0"/>
              </a:rPr>
              <a:t>Discussion Point</a:t>
            </a:r>
            <a:endPar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endParaRPr>
          </a:p>
        </p:txBody>
      </p:sp>
      <p:graphicFrame>
        <p:nvGraphicFramePr>
          <p:cNvPr id="5" name="Table 4">
            <a:extLst>
              <a:ext uri="{FF2B5EF4-FFF2-40B4-BE49-F238E27FC236}">
                <a16:creationId xmlns:a16="http://schemas.microsoft.com/office/drawing/2014/main" id="{60F63968-A63B-438C-AFF0-37C99D252653}"/>
              </a:ext>
            </a:extLst>
          </p:cNvPr>
          <p:cNvGraphicFramePr>
            <a:graphicFrameLocks noGrp="1"/>
          </p:cNvGraphicFramePr>
          <p:nvPr>
            <p:extLst>
              <p:ext uri="{D42A27DB-BD31-4B8C-83A1-F6EECF244321}">
                <p14:modId xmlns:p14="http://schemas.microsoft.com/office/powerpoint/2010/main" val="2055762530"/>
              </p:ext>
            </p:extLst>
          </p:nvPr>
        </p:nvGraphicFramePr>
        <p:xfrm>
          <a:off x="9248607" y="673132"/>
          <a:ext cx="2893392" cy="4057870"/>
        </p:xfrm>
        <a:graphic>
          <a:graphicData uri="http://schemas.openxmlformats.org/drawingml/2006/table">
            <a:tbl>
              <a:tblPr firstRow="1" bandRow="1">
                <a:tableStyleId>{5C22544A-7EE6-4342-B048-85BDC9FD1C3A}</a:tableStyleId>
              </a:tblPr>
              <a:tblGrid>
                <a:gridCol w="1407492">
                  <a:extLst>
                    <a:ext uri="{9D8B030D-6E8A-4147-A177-3AD203B41FA5}">
                      <a16:colId xmlns:a16="http://schemas.microsoft.com/office/drawing/2014/main" val="3234992511"/>
                    </a:ext>
                  </a:extLst>
                </a:gridCol>
                <a:gridCol w="1485900">
                  <a:extLst>
                    <a:ext uri="{9D8B030D-6E8A-4147-A177-3AD203B41FA5}">
                      <a16:colId xmlns:a16="http://schemas.microsoft.com/office/drawing/2014/main" val="2851036546"/>
                    </a:ext>
                  </a:extLst>
                </a:gridCol>
              </a:tblGrid>
              <a:tr h="430750">
                <a:tc gridSpan="2">
                  <a:txBody>
                    <a:bodyPr/>
                    <a:lstStyle/>
                    <a:p>
                      <a:endParaRPr lang="en-GB" sz="300" dirty="0">
                        <a:solidFill>
                          <a:schemeClr val="bg1"/>
                        </a:solidFill>
                      </a:endParaRPr>
                    </a:p>
                    <a:p>
                      <a:r>
                        <a:rPr lang="en-GB" dirty="0">
                          <a:solidFill>
                            <a:schemeClr val="bg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377448">
                <a:tc>
                  <a:txBody>
                    <a:bodyPr/>
                    <a:lstStyle/>
                    <a:p>
                      <a:r>
                        <a:rPr lang="en-GB" sz="1400" b="1" dirty="0">
                          <a:solidFill>
                            <a:srgbClr val="FF0000"/>
                          </a:solidFill>
                        </a:rPr>
                        <a:t>resulting models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370114">
                <a:tc>
                  <a:txBody>
                    <a:bodyPr/>
                    <a:lstStyle/>
                    <a:p>
                      <a:r>
                        <a:rPr lang="en-GB" sz="1400" b="1" dirty="0">
                          <a:solidFill>
                            <a:srgbClr val="FFC000"/>
                          </a:solidFill>
                        </a:rPr>
                        <a:t>general practitioners</a:t>
                      </a:r>
                      <a:endParaRPr lang="en-GB" sz="1400" b="1"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381000">
                <a:tc>
                  <a:txBody>
                    <a:bodyPr/>
                    <a:lstStyle/>
                    <a:p>
                      <a:r>
                        <a:rPr lang="en-GB" sz="1400" b="1" dirty="0">
                          <a:solidFill>
                            <a:schemeClr val="accent2">
                              <a:lumMod val="50000"/>
                            </a:schemeClr>
                          </a:solidFill>
                        </a:rPr>
                        <a:t>diagnosis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4854017"/>
                  </a:ext>
                </a:extLst>
              </a:tr>
              <a:tr h="381000">
                <a:tc>
                  <a:txBody>
                    <a:bodyPr/>
                    <a:lstStyle/>
                    <a:p>
                      <a:r>
                        <a:rPr lang="en-GB" sz="1400" b="1" dirty="0">
                          <a:solidFill>
                            <a:schemeClr val="accent1">
                              <a:lumMod val="75000"/>
                            </a:schemeClr>
                          </a:solidFill>
                        </a:rPr>
                        <a:t>psychiatrists</a:t>
                      </a:r>
                      <a:endParaRPr lang="en-GB" sz="1400" b="1"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824719"/>
                  </a:ext>
                </a:extLst>
              </a:tr>
              <a:tr h="381000">
                <a:tc>
                  <a:txBody>
                    <a:bodyPr/>
                    <a:lstStyle/>
                    <a:p>
                      <a:r>
                        <a:rPr lang="en-GB" sz="1400" b="1" dirty="0">
                          <a:solidFill>
                            <a:schemeClr val="accent2">
                              <a:lumMod val="75000"/>
                            </a:schemeClr>
                          </a:solidFill>
                        </a:rPr>
                        <a:t>disjointed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4546684"/>
                  </a:ext>
                </a:extLst>
              </a:tr>
              <a:tr h="381000">
                <a:tc>
                  <a:txBody>
                    <a:bodyPr/>
                    <a:lstStyle/>
                    <a:p>
                      <a:r>
                        <a:rPr lang="en-GB" sz="1400" b="1" dirty="0">
                          <a:solidFill>
                            <a:srgbClr val="7B93BD"/>
                          </a:solidFill>
                        </a:rPr>
                        <a:t>tangential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111121"/>
                  </a:ext>
                </a:extLst>
              </a:tr>
              <a:tr h="381000">
                <a:tc>
                  <a:txBody>
                    <a:bodyPr/>
                    <a:lstStyle/>
                    <a:p>
                      <a:r>
                        <a:rPr lang="en-GB" sz="1400" b="1" dirty="0">
                          <a:solidFill>
                            <a:srgbClr val="FF99CC"/>
                          </a:solidFill>
                        </a:rPr>
                        <a:t>schizophrenia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538421"/>
                  </a:ext>
                </a:extLst>
              </a:tr>
              <a:tr h="381000">
                <a:tc>
                  <a:txBody>
                    <a:bodyPr/>
                    <a:lstStyle/>
                    <a:p>
                      <a:r>
                        <a:rPr lang="en-GB" sz="1400" b="1" dirty="0">
                          <a:solidFill>
                            <a:srgbClr val="00B0F0"/>
                          </a:solidFill>
                        </a:rPr>
                        <a:t>pessimistic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1107083"/>
                  </a:ext>
                </a:extLst>
              </a:tr>
              <a:tr h="276427">
                <a:tc>
                  <a:txBody>
                    <a:bodyPr/>
                    <a:lstStyle/>
                    <a:p>
                      <a:r>
                        <a:rPr lang="en-GB" sz="1400" b="1" dirty="0">
                          <a:solidFill>
                            <a:srgbClr val="FFFF00"/>
                          </a:solidFill>
                        </a:rPr>
                        <a:t>computational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5430164"/>
                  </a:ext>
                </a:extLst>
              </a:tr>
            </a:tbl>
          </a:graphicData>
        </a:graphic>
      </p:graphicFrame>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35587"/>
            <a:ext cx="12192000" cy="400110"/>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rPr>
              <a:t>Social Media</a:t>
            </a:r>
          </a:p>
        </p:txBody>
      </p:sp>
      <p:sp>
        <p:nvSpPr>
          <p:cNvPr id="19" name="Rectangle 18">
            <a:extLst>
              <a:ext uri="{FF2B5EF4-FFF2-40B4-BE49-F238E27FC236}">
                <a16:creationId xmlns:a16="http://schemas.microsoft.com/office/drawing/2014/main" id="{BE136140-3DC6-4DA6-B722-B087FCAF61AE}"/>
              </a:ext>
            </a:extLst>
          </p:cNvPr>
          <p:cNvSpPr/>
          <p:nvPr/>
        </p:nvSpPr>
        <p:spPr>
          <a:xfrm>
            <a:off x="6443" y="6538604"/>
            <a:ext cx="7192576" cy="253916"/>
          </a:xfrm>
          <a:prstGeom prst="rect">
            <a:avLst/>
          </a:prstGeom>
        </p:spPr>
        <p:txBody>
          <a:bodyPr wrap="square">
            <a:spAutoFit/>
          </a:bodyPr>
          <a:lstStyle/>
          <a:p>
            <a:r>
              <a:rPr lang="en-GB" sz="1050" b="1" i="1" dirty="0"/>
              <a:t>Text Source: </a:t>
            </a:r>
            <a:r>
              <a:rPr lang="en-GB" sz="1050" b="1" i="1" dirty="0">
                <a:hlinkClick r:id="rId3"/>
              </a:rPr>
              <a:t>https://www.bbc.com/future/article/20180201-how-your-social-media-betrays-your-mood</a:t>
            </a:r>
            <a:r>
              <a:rPr lang="en-GB" sz="1050" b="1" i="1" dirty="0"/>
              <a:t> </a:t>
            </a:r>
          </a:p>
        </p:txBody>
      </p:sp>
      <p:sp>
        <p:nvSpPr>
          <p:cNvPr id="13" name="TextBox 12">
            <a:extLst>
              <a:ext uri="{FF2B5EF4-FFF2-40B4-BE49-F238E27FC236}">
                <a16:creationId xmlns:a16="http://schemas.microsoft.com/office/drawing/2014/main" id="{537C74D1-708E-49CD-8C94-BA42B4626AEE}"/>
              </a:ext>
            </a:extLst>
          </p:cNvPr>
          <p:cNvSpPr txBox="1"/>
          <p:nvPr/>
        </p:nvSpPr>
        <p:spPr>
          <a:xfrm>
            <a:off x="4699810" y="4691945"/>
            <a:ext cx="4501859" cy="584775"/>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What would your social media posts suggest about your mental well-being?</a:t>
            </a:r>
          </a:p>
        </p:txBody>
      </p:sp>
      <p:sp>
        <p:nvSpPr>
          <p:cNvPr id="18" name="TextBox 17">
            <a:extLst>
              <a:ext uri="{FF2B5EF4-FFF2-40B4-BE49-F238E27FC236}">
                <a16:creationId xmlns:a16="http://schemas.microsoft.com/office/drawing/2014/main" id="{99EB32A4-889B-4D2C-84A6-83F32450A9C7}"/>
              </a:ext>
            </a:extLst>
          </p:cNvPr>
          <p:cNvSpPr txBox="1"/>
          <p:nvPr/>
        </p:nvSpPr>
        <p:spPr>
          <a:xfrm>
            <a:off x="4699810" y="5344795"/>
            <a:ext cx="4501858" cy="584775"/>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Find five emotive words from your social media feed.  Are their positive or negative words?</a:t>
            </a:r>
          </a:p>
        </p:txBody>
      </p:sp>
      <p:sp>
        <p:nvSpPr>
          <p:cNvPr id="7" name="Rectangle 6">
            <a:extLst>
              <a:ext uri="{FF2B5EF4-FFF2-40B4-BE49-F238E27FC236}">
                <a16:creationId xmlns:a16="http://schemas.microsoft.com/office/drawing/2014/main" id="{64D282F0-31E4-4416-9F56-B98D2C20A15F}"/>
              </a:ext>
            </a:extLst>
          </p:cNvPr>
          <p:cNvSpPr/>
          <p:nvPr/>
        </p:nvSpPr>
        <p:spPr>
          <a:xfrm>
            <a:off x="67715" y="661315"/>
            <a:ext cx="6180650" cy="1600438"/>
          </a:xfrm>
          <a:prstGeom prst="rect">
            <a:avLst/>
          </a:prstGeom>
          <a:solidFill>
            <a:schemeClr val="bg1"/>
          </a:solidFill>
          <a:ln>
            <a:solidFill>
              <a:schemeClr val="tx1"/>
            </a:solidFill>
          </a:ln>
        </p:spPr>
        <p:txBody>
          <a:bodyPr wrap="square">
            <a:spAutoFit/>
          </a:bodyPr>
          <a:lstStyle/>
          <a:p>
            <a:r>
              <a:rPr lang="en-GB" sz="1400" dirty="0"/>
              <a:t>Researchers from Harvard University and the University of Vermont used these techniques in their recent analysis of almost 44,000 Instagram posts. Their </a:t>
            </a:r>
            <a:r>
              <a:rPr lang="en-GB" sz="1400" b="1" dirty="0">
                <a:solidFill>
                  <a:srgbClr val="FF0E0E"/>
                </a:solidFill>
              </a:rPr>
              <a:t>resulting models </a:t>
            </a:r>
            <a:r>
              <a:rPr lang="en-GB" sz="1400" dirty="0"/>
              <a:t>correctly identified 70% of all users with depression. compared to a rate of 42% from </a:t>
            </a:r>
            <a:r>
              <a:rPr lang="en-GB" sz="1400" b="1" dirty="0">
                <a:solidFill>
                  <a:srgbClr val="FFCC31"/>
                </a:solidFill>
              </a:rPr>
              <a:t>general practitioners</a:t>
            </a:r>
            <a:r>
              <a:rPr lang="en-GB" sz="1400" dirty="0"/>
              <a:t>. They also had fewer false positives (although this figure drew from a separate population, so may be an unfair comparison). Depressive signals were evident in users’ feeds even before a formal </a:t>
            </a:r>
            <a:r>
              <a:rPr lang="en-GB" sz="1400" b="1" dirty="0">
                <a:solidFill>
                  <a:srgbClr val="843C0C"/>
                </a:solidFill>
              </a:rPr>
              <a:t>diagnosis</a:t>
            </a:r>
            <a:r>
              <a:rPr lang="en-GB" sz="1400" dirty="0"/>
              <a:t> from </a:t>
            </a:r>
            <a:r>
              <a:rPr lang="en-GB" sz="1400" b="1" dirty="0">
                <a:solidFill>
                  <a:srgbClr val="2F5597"/>
                </a:solidFill>
              </a:rPr>
              <a:t>psychiatrists</a:t>
            </a:r>
            <a:r>
              <a:rPr lang="en-GB" sz="1400" dirty="0"/>
              <a:t> – making Instagram an early warning system of sorts.</a:t>
            </a:r>
            <a:endParaRPr lang="en-GB" sz="1100" dirty="0"/>
          </a:p>
        </p:txBody>
      </p:sp>
      <p:pic>
        <p:nvPicPr>
          <p:cNvPr id="2052" name="Picture 4" descr="Social Media Marketing: How to do it, Types, Tools &amp; Tips">
            <a:extLst>
              <a:ext uri="{FF2B5EF4-FFF2-40B4-BE49-F238E27FC236}">
                <a16:creationId xmlns:a16="http://schemas.microsoft.com/office/drawing/2014/main" id="{68B71D10-B68C-4BF2-9673-F186E0206E14}"/>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248607" y="4807202"/>
            <a:ext cx="2848699" cy="173140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77D494A9-50D5-4E58-BD5F-65EEACFFD989}"/>
              </a:ext>
            </a:extLst>
          </p:cNvPr>
          <p:cNvSpPr/>
          <p:nvPr/>
        </p:nvSpPr>
        <p:spPr>
          <a:xfrm>
            <a:off x="67715" y="2324825"/>
            <a:ext cx="6180650" cy="738664"/>
          </a:xfrm>
          <a:prstGeom prst="rect">
            <a:avLst/>
          </a:prstGeom>
          <a:solidFill>
            <a:schemeClr val="bg1"/>
          </a:solidFill>
          <a:ln>
            <a:solidFill>
              <a:schemeClr val="tx1"/>
            </a:solidFill>
          </a:ln>
        </p:spPr>
        <p:txBody>
          <a:bodyPr wrap="square">
            <a:spAutoFit/>
          </a:bodyPr>
          <a:lstStyle/>
          <a:p>
            <a:r>
              <a:rPr lang="en-GB" sz="1400" dirty="0"/>
              <a:t>Meanwhile, psychiatrists have long linked language and mental health, listening for the </a:t>
            </a:r>
            <a:r>
              <a:rPr lang="en-GB" sz="1400" b="1" dirty="0">
                <a:solidFill>
                  <a:srgbClr val="C8621C"/>
                </a:solidFill>
              </a:rPr>
              <a:t>disjointed</a:t>
            </a:r>
            <a:r>
              <a:rPr lang="en-GB" sz="1400" dirty="0"/>
              <a:t> and </a:t>
            </a:r>
            <a:r>
              <a:rPr lang="en-GB" sz="1400" b="1" dirty="0">
                <a:solidFill>
                  <a:srgbClr val="7B93BD"/>
                </a:solidFill>
              </a:rPr>
              <a:t>tangential</a:t>
            </a:r>
            <a:r>
              <a:rPr lang="en-GB" sz="1400" dirty="0"/>
              <a:t> speech of </a:t>
            </a:r>
            <a:r>
              <a:rPr lang="en-GB" sz="1400" b="1" dirty="0">
                <a:solidFill>
                  <a:srgbClr val="FF99CC"/>
                </a:solidFill>
              </a:rPr>
              <a:t>schizophrenia</a:t>
            </a:r>
            <a:r>
              <a:rPr lang="en-GB" sz="1400" dirty="0"/>
              <a:t> or the increased use of first-person singular pronouns of depression.</a:t>
            </a:r>
            <a:endParaRPr lang="en-GB" sz="1100" dirty="0">
              <a:solidFill>
                <a:srgbClr val="444444"/>
              </a:solidFill>
              <a:latin typeface="ReithSans"/>
            </a:endParaRPr>
          </a:p>
        </p:txBody>
      </p:sp>
      <p:sp>
        <p:nvSpPr>
          <p:cNvPr id="4" name="Rectangle 3">
            <a:extLst>
              <a:ext uri="{FF2B5EF4-FFF2-40B4-BE49-F238E27FC236}">
                <a16:creationId xmlns:a16="http://schemas.microsoft.com/office/drawing/2014/main" id="{BBA4BFB6-8B7A-4826-9DAA-D27CD31ABA45}"/>
              </a:ext>
            </a:extLst>
          </p:cNvPr>
          <p:cNvSpPr/>
          <p:nvPr/>
        </p:nvSpPr>
        <p:spPr>
          <a:xfrm>
            <a:off x="67715" y="3126561"/>
            <a:ext cx="5675311" cy="738664"/>
          </a:xfrm>
          <a:prstGeom prst="rect">
            <a:avLst/>
          </a:prstGeom>
          <a:solidFill>
            <a:schemeClr val="bg1"/>
          </a:solidFill>
          <a:ln>
            <a:solidFill>
              <a:schemeClr val="tx1"/>
            </a:solidFill>
          </a:ln>
        </p:spPr>
        <p:txBody>
          <a:bodyPr wrap="square">
            <a:spAutoFit/>
          </a:bodyPr>
          <a:lstStyle/>
          <a:p>
            <a:r>
              <a:rPr lang="en-GB" sz="1400" dirty="0">
                <a:solidFill>
                  <a:srgbClr val="444444"/>
                </a:solidFill>
                <a:latin typeface="ReithSans"/>
              </a:rPr>
              <a:t>From my 1017 most recent words on Twitter, I’m apparently average for being angry and worried but below average on being upbeat – I have </a:t>
            </a:r>
          </a:p>
          <a:p>
            <a:r>
              <a:rPr lang="en-GB" sz="1400" dirty="0">
                <a:solidFill>
                  <a:srgbClr val="444444"/>
                </a:solidFill>
                <a:latin typeface="ReithSans"/>
              </a:rPr>
              <a:t>been pretty </a:t>
            </a:r>
            <a:r>
              <a:rPr lang="en-GB" sz="1400" b="1" dirty="0">
                <a:solidFill>
                  <a:srgbClr val="00B0F0"/>
                </a:solidFill>
                <a:latin typeface="ReithSans"/>
              </a:rPr>
              <a:t>pessimistic</a:t>
            </a:r>
            <a:r>
              <a:rPr lang="en-GB" sz="1400" dirty="0">
                <a:solidFill>
                  <a:srgbClr val="444444"/>
                </a:solidFill>
                <a:latin typeface="ReithSans"/>
              </a:rPr>
              <a:t> about the state of the world recently. </a:t>
            </a:r>
            <a:endParaRPr lang="en-GB" sz="1400" dirty="0"/>
          </a:p>
        </p:txBody>
      </p:sp>
      <p:sp>
        <p:nvSpPr>
          <p:cNvPr id="9" name="Rectangle 8">
            <a:extLst>
              <a:ext uri="{FF2B5EF4-FFF2-40B4-BE49-F238E27FC236}">
                <a16:creationId xmlns:a16="http://schemas.microsoft.com/office/drawing/2014/main" id="{BEF639E3-4F0C-4180-BAD6-E8D9A0EF3344}"/>
              </a:ext>
            </a:extLst>
          </p:cNvPr>
          <p:cNvSpPr/>
          <p:nvPr/>
        </p:nvSpPr>
        <p:spPr>
          <a:xfrm>
            <a:off x="6301893" y="661315"/>
            <a:ext cx="2861635" cy="3539430"/>
          </a:xfrm>
          <a:prstGeom prst="rect">
            <a:avLst/>
          </a:prstGeom>
          <a:solidFill>
            <a:schemeClr val="bg1"/>
          </a:solidFill>
          <a:ln>
            <a:solidFill>
              <a:schemeClr val="tx1"/>
            </a:solidFill>
          </a:ln>
        </p:spPr>
        <p:txBody>
          <a:bodyPr wrap="square">
            <a:spAutoFit/>
          </a:bodyPr>
          <a:lstStyle/>
          <a:p>
            <a:r>
              <a:rPr lang="en-GB" sz="1400" dirty="0">
                <a:solidFill>
                  <a:srgbClr val="444444"/>
                </a:solidFill>
              </a:rPr>
              <a:t>Telling signals of depression include an increase in negative words (“no”, “never”, “prison”, “murder”) and a decrease in positive ones (“happy”, “beach”, and “photo”), but these are hardly definitive. Taking it a step further, researchers at Harvard University, Stanford University and the University of Vermont extracted a wider range of features (mood, language and context) from almost 280,000 tweets. The resulting </a:t>
            </a:r>
            <a:r>
              <a:rPr lang="en-GB" sz="1400" b="1" dirty="0">
                <a:solidFill>
                  <a:srgbClr val="FFFF00"/>
                </a:solidFill>
              </a:rPr>
              <a:t>computational</a:t>
            </a:r>
            <a:r>
              <a:rPr lang="en-GB" sz="1400" dirty="0">
                <a:solidFill>
                  <a:srgbClr val="444444"/>
                </a:solidFill>
              </a:rPr>
              <a:t> model scored highly on identifying users with depression; it also was correct in about nine of every 10 PTSD predictions.</a:t>
            </a:r>
            <a:endParaRPr lang="en-GB" sz="1400" dirty="0"/>
          </a:p>
        </p:txBody>
      </p:sp>
      <p:pic>
        <p:nvPicPr>
          <p:cNvPr id="4100" name="Picture 4" descr="Glum woman looking at phone (Credit: Getty Images)">
            <a:extLst>
              <a:ext uri="{FF2B5EF4-FFF2-40B4-BE49-F238E27FC236}">
                <a16:creationId xmlns:a16="http://schemas.microsoft.com/office/drawing/2014/main" id="{A6D7AB9C-7EA7-4BC8-BB02-C2F7FB0E4FA6}"/>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flipH="1">
            <a:off x="94694" y="3925548"/>
            <a:ext cx="4551504" cy="2560221"/>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Building Your Digital Footprint">
            <a:extLst>
              <a:ext uri="{FF2B5EF4-FFF2-40B4-BE49-F238E27FC236}">
                <a16:creationId xmlns:a16="http://schemas.microsoft.com/office/drawing/2014/main" id="{35317588-5A96-44A1-9F04-2EE16573231F}"/>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rot="571285">
            <a:off x="4259306" y="2652930"/>
            <a:ext cx="2705100" cy="1685925"/>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a:extLst>
              <a:ext uri="{FF2B5EF4-FFF2-40B4-BE49-F238E27FC236}">
                <a16:creationId xmlns:a16="http://schemas.microsoft.com/office/drawing/2014/main" id="{D158F50F-1021-4708-9909-726A50D96915}"/>
              </a:ext>
            </a:extLst>
          </p:cNvPr>
          <p:cNvSpPr txBox="1"/>
          <p:nvPr/>
        </p:nvSpPr>
        <p:spPr>
          <a:xfrm>
            <a:off x="4699810" y="5986486"/>
            <a:ext cx="4501858" cy="584775"/>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Is social media a good place to visit when you’re feeling vulnerable or down? Explain your answer.</a:t>
            </a:r>
          </a:p>
        </p:txBody>
      </p:sp>
      <p:sp>
        <p:nvSpPr>
          <p:cNvPr id="8" name="Rectangle 7">
            <a:extLst>
              <a:ext uri="{FF2B5EF4-FFF2-40B4-BE49-F238E27FC236}">
                <a16:creationId xmlns:a16="http://schemas.microsoft.com/office/drawing/2014/main" id="{9263BFFC-9408-4B71-9F60-2B7288FE5DC3}"/>
              </a:ext>
            </a:extLst>
          </p:cNvPr>
          <p:cNvSpPr/>
          <p:nvPr/>
        </p:nvSpPr>
        <p:spPr>
          <a:xfrm rot="274613">
            <a:off x="2606215" y="-89434"/>
            <a:ext cx="3892732" cy="923330"/>
          </a:xfrm>
          <a:prstGeom prst="rect">
            <a:avLst/>
          </a:prstGeom>
          <a:noFill/>
        </p:spPr>
        <p:txBody>
          <a:bodyPr wrap="non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#LikeMinded</a:t>
            </a:r>
          </a:p>
        </p:txBody>
      </p:sp>
    </p:spTree>
    <p:extLst>
      <p:ext uri="{BB962C8B-B14F-4D97-AF65-F5344CB8AC3E}">
        <p14:creationId xmlns:p14="http://schemas.microsoft.com/office/powerpoint/2010/main" val="1492946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A55EB91-27C5-46C5-A1E8-9909266D507B}"/>
              </a:ext>
            </a:extLst>
          </p:cNvPr>
          <p:cNvSpPr>
            <a:spLocks noChangeArrowheads="1"/>
          </p:cNvSpPr>
          <p:nvPr/>
        </p:nvSpPr>
        <p:spPr bwMode="auto">
          <a:xfrm>
            <a:off x="6189982" y="3964096"/>
            <a:ext cx="5998795" cy="338554"/>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cs typeface="Times New Roman" panose="02020603050405020304" pitchFamily="18" charset="0"/>
              </a:rPr>
              <a:t>Discussion Point</a:t>
            </a:r>
            <a:endPar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endParaRPr>
          </a:p>
        </p:txBody>
      </p:sp>
      <p:graphicFrame>
        <p:nvGraphicFramePr>
          <p:cNvPr id="5" name="Table 4">
            <a:extLst>
              <a:ext uri="{FF2B5EF4-FFF2-40B4-BE49-F238E27FC236}">
                <a16:creationId xmlns:a16="http://schemas.microsoft.com/office/drawing/2014/main" id="{60F63968-A63B-438C-AFF0-37C99D252653}"/>
              </a:ext>
            </a:extLst>
          </p:cNvPr>
          <p:cNvGraphicFramePr>
            <a:graphicFrameLocks noGrp="1"/>
          </p:cNvGraphicFramePr>
          <p:nvPr>
            <p:extLst>
              <p:ext uri="{D42A27DB-BD31-4B8C-83A1-F6EECF244321}">
                <p14:modId xmlns:p14="http://schemas.microsoft.com/office/powerpoint/2010/main" val="3248044087"/>
              </p:ext>
            </p:extLst>
          </p:nvPr>
        </p:nvGraphicFramePr>
        <p:xfrm>
          <a:off x="94032" y="3921485"/>
          <a:ext cx="2420568" cy="2081024"/>
        </p:xfrm>
        <a:graphic>
          <a:graphicData uri="http://schemas.openxmlformats.org/drawingml/2006/table">
            <a:tbl>
              <a:tblPr firstRow="1" bandRow="1">
                <a:tableStyleId>{5C22544A-7EE6-4342-B048-85BDC9FD1C3A}</a:tableStyleId>
              </a:tblPr>
              <a:tblGrid>
                <a:gridCol w="1215964">
                  <a:extLst>
                    <a:ext uri="{9D8B030D-6E8A-4147-A177-3AD203B41FA5}">
                      <a16:colId xmlns:a16="http://schemas.microsoft.com/office/drawing/2014/main" val="3234992511"/>
                    </a:ext>
                  </a:extLst>
                </a:gridCol>
                <a:gridCol w="1204604">
                  <a:extLst>
                    <a:ext uri="{9D8B030D-6E8A-4147-A177-3AD203B41FA5}">
                      <a16:colId xmlns:a16="http://schemas.microsoft.com/office/drawing/2014/main" val="2851036546"/>
                    </a:ext>
                  </a:extLst>
                </a:gridCol>
              </a:tblGrid>
              <a:tr h="430750">
                <a:tc gridSpan="2">
                  <a:txBody>
                    <a:bodyPr/>
                    <a:lstStyle/>
                    <a:p>
                      <a:endParaRPr lang="en-GB" sz="300" dirty="0">
                        <a:solidFill>
                          <a:schemeClr val="bg1"/>
                        </a:solidFill>
                      </a:endParaRPr>
                    </a:p>
                    <a:p>
                      <a:r>
                        <a:rPr lang="en-GB" dirty="0">
                          <a:solidFill>
                            <a:schemeClr val="bg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377448">
                <a:tc>
                  <a:txBody>
                    <a:bodyPr/>
                    <a:lstStyle/>
                    <a:p>
                      <a:r>
                        <a:rPr lang="en-GB" sz="1400" b="1" dirty="0">
                          <a:solidFill>
                            <a:srgbClr val="FF0000"/>
                          </a:solidFill>
                        </a:rPr>
                        <a:t>savvy digital native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370114">
                <a:tc>
                  <a:txBody>
                    <a:bodyPr/>
                    <a:lstStyle/>
                    <a:p>
                      <a:r>
                        <a:rPr lang="en-GB" sz="1400" b="1" dirty="0">
                          <a:solidFill>
                            <a:srgbClr val="FFC000"/>
                          </a:solidFill>
                        </a:rPr>
                        <a:t>accolade</a:t>
                      </a:r>
                      <a:endParaRPr lang="en-GB" sz="1400" b="1"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381000">
                <a:tc>
                  <a:txBody>
                    <a:bodyPr/>
                    <a:lstStyle/>
                    <a:p>
                      <a:r>
                        <a:rPr lang="en-GB" sz="1400" b="1" dirty="0">
                          <a:solidFill>
                            <a:schemeClr val="accent2">
                              <a:lumMod val="50000"/>
                            </a:schemeClr>
                          </a:solidFill>
                        </a:rPr>
                        <a:t>much-flouted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4854017"/>
                  </a:ext>
                </a:extLst>
              </a:tr>
              <a:tr h="381000">
                <a:tc>
                  <a:txBody>
                    <a:bodyPr/>
                    <a:lstStyle/>
                    <a:p>
                      <a:r>
                        <a:rPr lang="en-GB" sz="1400" b="1" dirty="0">
                          <a:solidFill>
                            <a:schemeClr val="accent1">
                              <a:lumMod val="75000"/>
                            </a:schemeClr>
                          </a:solidFill>
                        </a:rPr>
                        <a:t>pathological</a:t>
                      </a:r>
                      <a:endParaRPr lang="en-GB" sz="1400" b="1"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824719"/>
                  </a:ext>
                </a:extLst>
              </a:tr>
            </a:tbl>
          </a:graphicData>
        </a:graphic>
      </p:graphicFrame>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35587"/>
            <a:ext cx="12192000" cy="400110"/>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rPr>
              <a:t>Social Media</a:t>
            </a:r>
          </a:p>
        </p:txBody>
      </p:sp>
      <p:sp>
        <p:nvSpPr>
          <p:cNvPr id="19" name="Rectangle 18">
            <a:extLst>
              <a:ext uri="{FF2B5EF4-FFF2-40B4-BE49-F238E27FC236}">
                <a16:creationId xmlns:a16="http://schemas.microsoft.com/office/drawing/2014/main" id="{BE136140-3DC6-4DA6-B722-B087FCAF61AE}"/>
              </a:ext>
            </a:extLst>
          </p:cNvPr>
          <p:cNvSpPr/>
          <p:nvPr/>
        </p:nvSpPr>
        <p:spPr>
          <a:xfrm>
            <a:off x="1311" y="6450862"/>
            <a:ext cx="7192576" cy="415498"/>
          </a:xfrm>
          <a:prstGeom prst="rect">
            <a:avLst/>
          </a:prstGeom>
        </p:spPr>
        <p:txBody>
          <a:bodyPr wrap="square">
            <a:spAutoFit/>
          </a:bodyPr>
          <a:lstStyle/>
          <a:p>
            <a:r>
              <a:rPr lang="en-GB" sz="1050" b="1" i="1" dirty="0"/>
              <a:t>Text Source: </a:t>
            </a:r>
            <a:r>
              <a:rPr lang="en-GB" sz="1050" b="1" i="1" dirty="0">
                <a:hlinkClick r:id="rId3"/>
              </a:rPr>
              <a:t>https://www.bbc.com/future/article/20180118-how-much-is-too-much-time-on-social-media</a:t>
            </a:r>
            <a:endParaRPr lang="en-GB" sz="1050" b="1" i="1" dirty="0"/>
          </a:p>
          <a:p>
            <a:r>
              <a:rPr lang="en-GB" sz="1050" b="1" i="1" dirty="0"/>
              <a:t>Video Source: </a:t>
            </a:r>
            <a:r>
              <a:rPr lang="en-GB" sz="1050" b="1" i="1" dirty="0">
                <a:hlinkClick r:id="rId4"/>
              </a:rPr>
              <a:t>https://www.youtube.com/watch?app=desktop&amp;v=0Y6v_1dwF3c</a:t>
            </a:r>
            <a:r>
              <a:rPr lang="en-GB" sz="1050" b="1" i="1" dirty="0"/>
              <a:t> </a:t>
            </a:r>
          </a:p>
        </p:txBody>
      </p:sp>
      <p:sp>
        <p:nvSpPr>
          <p:cNvPr id="13" name="TextBox 12">
            <a:extLst>
              <a:ext uri="{FF2B5EF4-FFF2-40B4-BE49-F238E27FC236}">
                <a16:creationId xmlns:a16="http://schemas.microsoft.com/office/drawing/2014/main" id="{537C74D1-708E-49CD-8C94-BA42B4626AEE}"/>
              </a:ext>
            </a:extLst>
          </p:cNvPr>
          <p:cNvSpPr txBox="1"/>
          <p:nvPr/>
        </p:nvSpPr>
        <p:spPr>
          <a:xfrm>
            <a:off x="6189982" y="4381011"/>
            <a:ext cx="6002018" cy="338554"/>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What is the message within the short film ‘Percentage of Life’?</a:t>
            </a:r>
          </a:p>
        </p:txBody>
      </p:sp>
      <p:sp>
        <p:nvSpPr>
          <p:cNvPr id="18" name="TextBox 17">
            <a:extLst>
              <a:ext uri="{FF2B5EF4-FFF2-40B4-BE49-F238E27FC236}">
                <a16:creationId xmlns:a16="http://schemas.microsoft.com/office/drawing/2014/main" id="{99EB32A4-889B-4D2C-84A6-83F32450A9C7}"/>
              </a:ext>
            </a:extLst>
          </p:cNvPr>
          <p:cNvSpPr txBox="1"/>
          <p:nvPr/>
        </p:nvSpPr>
        <p:spPr>
          <a:xfrm>
            <a:off x="6189982" y="4793937"/>
            <a:ext cx="6002017" cy="584775"/>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What similarities are there between this text and the video?  Can you give examples to support your point? </a:t>
            </a:r>
          </a:p>
        </p:txBody>
      </p:sp>
      <p:sp>
        <p:nvSpPr>
          <p:cNvPr id="9" name="Rectangle 8">
            <a:extLst>
              <a:ext uri="{FF2B5EF4-FFF2-40B4-BE49-F238E27FC236}">
                <a16:creationId xmlns:a16="http://schemas.microsoft.com/office/drawing/2014/main" id="{BEF639E3-4F0C-4180-BAD6-E8D9A0EF3344}"/>
              </a:ext>
            </a:extLst>
          </p:cNvPr>
          <p:cNvSpPr/>
          <p:nvPr/>
        </p:nvSpPr>
        <p:spPr>
          <a:xfrm>
            <a:off x="94032" y="939870"/>
            <a:ext cx="6041304" cy="2893100"/>
          </a:xfrm>
          <a:prstGeom prst="rect">
            <a:avLst/>
          </a:prstGeom>
          <a:solidFill>
            <a:schemeClr val="bg1"/>
          </a:solidFill>
          <a:ln>
            <a:solidFill>
              <a:schemeClr val="tx1"/>
            </a:solidFill>
          </a:ln>
        </p:spPr>
        <p:txBody>
          <a:bodyPr wrap="square">
            <a:spAutoFit/>
          </a:bodyPr>
          <a:lstStyle/>
          <a:p>
            <a:r>
              <a:rPr lang="en-GB" sz="1400" dirty="0"/>
              <a:t>Describing yourself as ‘a social media addict’ doesn’t usually inspire concern from other people. In fact, it’s frequently included in bio descriptions on Twitter and Instagram. Decorate your LinkedIn profile with such a claim and you may even find yourself receiving interest from media and publishing companies searching for a </a:t>
            </a:r>
            <a:r>
              <a:rPr lang="en-GB" sz="1400" b="1" dirty="0">
                <a:solidFill>
                  <a:srgbClr val="FF0000"/>
                </a:solidFill>
              </a:rPr>
              <a:t>savvy digital native</a:t>
            </a:r>
            <a:r>
              <a:rPr lang="en-GB" sz="1400" dirty="0"/>
              <a:t>. But imagine if, one day, it’s not an </a:t>
            </a:r>
            <a:r>
              <a:rPr lang="en-GB" sz="1400" b="1" dirty="0">
                <a:solidFill>
                  <a:srgbClr val="FFC000"/>
                </a:solidFill>
              </a:rPr>
              <a:t>accolade</a:t>
            </a:r>
            <a:r>
              <a:rPr lang="en-GB" sz="1400" dirty="0"/>
              <a:t> or joke at all – but a psychiatrist’s diagnosis?</a:t>
            </a:r>
          </a:p>
          <a:p>
            <a:endParaRPr lang="en-GB" sz="1050" dirty="0"/>
          </a:p>
          <a:p>
            <a:r>
              <a:rPr lang="en-GB" sz="1400" dirty="0"/>
              <a:t>Social media addiction has been a </a:t>
            </a:r>
            <a:r>
              <a:rPr lang="en-GB" sz="1400" b="1" dirty="0">
                <a:solidFill>
                  <a:srgbClr val="843C0C"/>
                </a:solidFill>
              </a:rPr>
              <a:t>much-flouted</a:t>
            </a:r>
            <a:r>
              <a:rPr lang="en-GB" sz="1400" dirty="0"/>
              <a:t> term lately; maybe it’s because it’s January and users are looking to be more active and spend less time online, or maybe that’s because social media can have a negative impact on our mental well-being. But a growing body of research is seriously considering whether problematic and excessive social media usage could be </a:t>
            </a:r>
            <a:r>
              <a:rPr lang="en-GB" sz="1400" b="1" dirty="0">
                <a:solidFill>
                  <a:srgbClr val="2F5597"/>
                </a:solidFill>
              </a:rPr>
              <a:t>pathological</a:t>
            </a:r>
            <a:r>
              <a:rPr lang="en-GB" sz="1400" dirty="0"/>
              <a:t> and, in turn, designated as a mental health disorder.</a:t>
            </a:r>
          </a:p>
        </p:txBody>
      </p:sp>
      <p:sp>
        <p:nvSpPr>
          <p:cNvPr id="24" name="TextBox 23">
            <a:extLst>
              <a:ext uri="{FF2B5EF4-FFF2-40B4-BE49-F238E27FC236}">
                <a16:creationId xmlns:a16="http://schemas.microsoft.com/office/drawing/2014/main" id="{DEA7B648-A1D7-4331-ABC4-462301A5254A}"/>
              </a:ext>
            </a:extLst>
          </p:cNvPr>
          <p:cNvSpPr txBox="1"/>
          <p:nvPr/>
        </p:nvSpPr>
        <p:spPr>
          <a:xfrm>
            <a:off x="6189982" y="5444929"/>
            <a:ext cx="6002018" cy="338554"/>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How long can you go without checking your social media accounts? </a:t>
            </a:r>
          </a:p>
        </p:txBody>
      </p:sp>
      <p:sp>
        <p:nvSpPr>
          <p:cNvPr id="26" name="Rectangle 25">
            <a:extLst>
              <a:ext uri="{FF2B5EF4-FFF2-40B4-BE49-F238E27FC236}">
                <a16:creationId xmlns:a16="http://schemas.microsoft.com/office/drawing/2014/main" id="{E77B14C2-378C-477D-B5FE-FC71A576EBED}"/>
              </a:ext>
            </a:extLst>
          </p:cNvPr>
          <p:cNvSpPr>
            <a:spLocks noChangeArrowheads="1"/>
          </p:cNvSpPr>
          <p:nvPr/>
        </p:nvSpPr>
        <p:spPr bwMode="auto">
          <a:xfrm>
            <a:off x="81816" y="593185"/>
            <a:ext cx="6053520" cy="338554"/>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cs typeface="Times New Roman" panose="02020603050405020304" pitchFamily="18" charset="0"/>
              </a:rPr>
              <a:t>Are you a social media addict?</a:t>
            </a:r>
            <a:endPar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endParaRPr>
          </a:p>
        </p:txBody>
      </p:sp>
      <p:sp>
        <p:nvSpPr>
          <p:cNvPr id="6" name="Rectangle 5">
            <a:extLst>
              <a:ext uri="{FF2B5EF4-FFF2-40B4-BE49-F238E27FC236}">
                <a16:creationId xmlns:a16="http://schemas.microsoft.com/office/drawing/2014/main" id="{7CA0B53F-F63F-4BE0-B4FE-BF13784AFCBD}"/>
              </a:ext>
            </a:extLst>
          </p:cNvPr>
          <p:cNvSpPr/>
          <p:nvPr/>
        </p:nvSpPr>
        <p:spPr>
          <a:xfrm>
            <a:off x="2572469" y="3888085"/>
            <a:ext cx="3562867" cy="2462213"/>
          </a:xfrm>
          <a:prstGeom prst="rect">
            <a:avLst/>
          </a:prstGeom>
          <a:solidFill>
            <a:schemeClr val="bg1"/>
          </a:solidFill>
          <a:ln>
            <a:solidFill>
              <a:schemeClr val="tx1"/>
            </a:solidFill>
          </a:ln>
        </p:spPr>
        <p:txBody>
          <a:bodyPr wrap="square">
            <a:spAutoFit/>
          </a:bodyPr>
          <a:lstStyle/>
          <a:p>
            <a:r>
              <a:rPr lang="en-GB" sz="1400" dirty="0">
                <a:solidFill>
                  <a:srgbClr val="444444"/>
                </a:solidFill>
                <a:latin typeface="ReithSans"/>
              </a:rPr>
              <a:t>There are two established organisations which classify mental disorders – the </a:t>
            </a:r>
            <a:r>
              <a:rPr lang="en-GB" sz="1400" b="1" dirty="0">
                <a:solidFill>
                  <a:srgbClr val="444444"/>
                </a:solidFill>
                <a:latin typeface="ReithSans"/>
              </a:rPr>
              <a:t>World Health Organisation (WHO</a:t>
            </a:r>
            <a:r>
              <a:rPr lang="en-GB" sz="1400" dirty="0">
                <a:solidFill>
                  <a:srgbClr val="444444"/>
                </a:solidFill>
                <a:latin typeface="ReithSans"/>
              </a:rPr>
              <a:t>) and the </a:t>
            </a:r>
            <a:r>
              <a:rPr lang="en-GB" sz="1400" b="1" dirty="0">
                <a:solidFill>
                  <a:srgbClr val="444444"/>
                </a:solidFill>
                <a:latin typeface="ReithSans"/>
              </a:rPr>
              <a:t>American Psychiatric Association</a:t>
            </a:r>
            <a:r>
              <a:rPr lang="en-GB" sz="1400" dirty="0">
                <a:solidFill>
                  <a:srgbClr val="444444"/>
                </a:solidFill>
                <a:latin typeface="ReithSans"/>
              </a:rPr>
              <a:t>. Any alleged addiction needs to fit certain criteria before it’s considered pathological behaviour, and there needs to be a vast amount of research that confirms it. It was only announced in January 2018 that video gaming addiction – a problem as old as the internet itself – will be listed by the WHO as a disorder.</a:t>
            </a:r>
          </a:p>
        </p:txBody>
      </p:sp>
      <p:sp>
        <p:nvSpPr>
          <p:cNvPr id="8" name="Rectangle 7">
            <a:extLst>
              <a:ext uri="{FF2B5EF4-FFF2-40B4-BE49-F238E27FC236}">
                <a16:creationId xmlns:a16="http://schemas.microsoft.com/office/drawing/2014/main" id="{9263BFFC-9408-4B71-9F60-2B7288FE5DC3}"/>
              </a:ext>
            </a:extLst>
          </p:cNvPr>
          <p:cNvSpPr/>
          <p:nvPr/>
        </p:nvSpPr>
        <p:spPr>
          <a:xfrm>
            <a:off x="8353914" y="6047182"/>
            <a:ext cx="3892732"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#LikeMinded</a:t>
            </a:r>
          </a:p>
        </p:txBody>
      </p:sp>
      <p:sp>
        <p:nvSpPr>
          <p:cNvPr id="28" name="TextBox 27">
            <a:extLst>
              <a:ext uri="{FF2B5EF4-FFF2-40B4-BE49-F238E27FC236}">
                <a16:creationId xmlns:a16="http://schemas.microsoft.com/office/drawing/2014/main" id="{979CF2D4-DB84-453E-B6B3-7AF6D8C98A29}"/>
              </a:ext>
            </a:extLst>
          </p:cNvPr>
          <p:cNvSpPr txBox="1"/>
          <p:nvPr/>
        </p:nvSpPr>
        <p:spPr>
          <a:xfrm>
            <a:off x="6189982" y="5815492"/>
            <a:ext cx="6002018" cy="338554"/>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What do you think constitutes a social media addict?</a:t>
            </a:r>
          </a:p>
        </p:txBody>
      </p:sp>
      <p:pic>
        <p:nvPicPr>
          <p:cNvPr id="4" name="Picture 3">
            <a:hlinkClick r:id="rId4"/>
            <a:extLst>
              <a:ext uri="{FF2B5EF4-FFF2-40B4-BE49-F238E27FC236}">
                <a16:creationId xmlns:a16="http://schemas.microsoft.com/office/drawing/2014/main" id="{93EF364C-7203-4026-BA6B-CB6185FFBF4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189981" y="583791"/>
            <a:ext cx="5998795" cy="3323242"/>
          </a:xfrm>
          <a:prstGeom prst="rect">
            <a:avLst/>
          </a:prstGeom>
        </p:spPr>
      </p:pic>
    </p:spTree>
    <p:extLst>
      <p:ext uri="{BB962C8B-B14F-4D97-AF65-F5344CB8AC3E}">
        <p14:creationId xmlns:p14="http://schemas.microsoft.com/office/powerpoint/2010/main" val="1613604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A55EB91-27C5-46C5-A1E8-9909266D507B}"/>
              </a:ext>
            </a:extLst>
          </p:cNvPr>
          <p:cNvSpPr>
            <a:spLocks noChangeArrowheads="1"/>
          </p:cNvSpPr>
          <p:nvPr/>
        </p:nvSpPr>
        <p:spPr bwMode="auto">
          <a:xfrm>
            <a:off x="81816" y="4453500"/>
            <a:ext cx="6069058" cy="338554"/>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cs typeface="Times New Roman" panose="02020603050405020304" pitchFamily="18" charset="0"/>
              </a:rPr>
              <a:t>Discussion Point</a:t>
            </a:r>
            <a:endPar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endParaRPr>
          </a:p>
        </p:txBody>
      </p:sp>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35587"/>
            <a:ext cx="12192000" cy="400110"/>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rPr>
              <a:t>Social Media</a:t>
            </a:r>
          </a:p>
        </p:txBody>
      </p:sp>
      <p:sp>
        <p:nvSpPr>
          <p:cNvPr id="19" name="Rectangle 18">
            <a:extLst>
              <a:ext uri="{FF2B5EF4-FFF2-40B4-BE49-F238E27FC236}">
                <a16:creationId xmlns:a16="http://schemas.microsoft.com/office/drawing/2014/main" id="{BE136140-3DC6-4DA6-B722-B087FCAF61AE}"/>
              </a:ext>
            </a:extLst>
          </p:cNvPr>
          <p:cNvSpPr/>
          <p:nvPr/>
        </p:nvSpPr>
        <p:spPr>
          <a:xfrm>
            <a:off x="0" y="6595455"/>
            <a:ext cx="7192576" cy="253916"/>
          </a:xfrm>
          <a:prstGeom prst="rect">
            <a:avLst/>
          </a:prstGeom>
        </p:spPr>
        <p:txBody>
          <a:bodyPr wrap="square">
            <a:spAutoFit/>
          </a:bodyPr>
          <a:lstStyle/>
          <a:p>
            <a:r>
              <a:rPr lang="en-GB" sz="1050" b="1" i="1" dirty="0"/>
              <a:t>Video Source: </a:t>
            </a:r>
            <a:r>
              <a:rPr lang="en-GB" sz="1050" b="1" i="1" dirty="0">
                <a:hlinkClick r:id="rId3"/>
              </a:rPr>
              <a:t>https://www.youtube.com/watch?v=0EFHbruKEmw</a:t>
            </a:r>
            <a:r>
              <a:rPr lang="en-GB" sz="1050" b="1" i="1" dirty="0"/>
              <a:t> </a:t>
            </a:r>
          </a:p>
        </p:txBody>
      </p:sp>
      <p:sp>
        <p:nvSpPr>
          <p:cNvPr id="13" name="TextBox 12">
            <a:extLst>
              <a:ext uri="{FF2B5EF4-FFF2-40B4-BE49-F238E27FC236}">
                <a16:creationId xmlns:a16="http://schemas.microsoft.com/office/drawing/2014/main" id="{537C74D1-708E-49CD-8C94-BA42B4626AEE}"/>
              </a:ext>
            </a:extLst>
          </p:cNvPr>
          <p:cNvSpPr txBox="1"/>
          <p:nvPr/>
        </p:nvSpPr>
        <p:spPr>
          <a:xfrm>
            <a:off x="81816" y="4870415"/>
            <a:ext cx="6069058" cy="338554"/>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Are all your online posted pictures a true reflection of your life? </a:t>
            </a:r>
          </a:p>
        </p:txBody>
      </p:sp>
      <p:sp>
        <p:nvSpPr>
          <p:cNvPr id="18" name="TextBox 17">
            <a:extLst>
              <a:ext uri="{FF2B5EF4-FFF2-40B4-BE49-F238E27FC236}">
                <a16:creationId xmlns:a16="http://schemas.microsoft.com/office/drawing/2014/main" id="{99EB32A4-889B-4D2C-84A6-83F32450A9C7}"/>
              </a:ext>
            </a:extLst>
          </p:cNvPr>
          <p:cNvSpPr txBox="1"/>
          <p:nvPr/>
        </p:nvSpPr>
        <p:spPr>
          <a:xfrm>
            <a:off x="81816" y="5283341"/>
            <a:ext cx="6069058" cy="338554"/>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What have you posted that tell a different story about your day?  </a:t>
            </a:r>
          </a:p>
        </p:txBody>
      </p:sp>
      <p:sp>
        <p:nvSpPr>
          <p:cNvPr id="24" name="TextBox 23">
            <a:extLst>
              <a:ext uri="{FF2B5EF4-FFF2-40B4-BE49-F238E27FC236}">
                <a16:creationId xmlns:a16="http://schemas.microsoft.com/office/drawing/2014/main" id="{DEA7B648-A1D7-4331-ABC4-462301A5254A}"/>
              </a:ext>
            </a:extLst>
          </p:cNvPr>
          <p:cNvSpPr txBox="1"/>
          <p:nvPr/>
        </p:nvSpPr>
        <p:spPr>
          <a:xfrm>
            <a:off x="81816" y="5680264"/>
            <a:ext cx="6069058" cy="584775"/>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Why do you think people post pictures that give their audience a different impression about their lives?</a:t>
            </a:r>
          </a:p>
        </p:txBody>
      </p:sp>
      <p:sp>
        <p:nvSpPr>
          <p:cNvPr id="26" name="Rectangle 25">
            <a:extLst>
              <a:ext uri="{FF2B5EF4-FFF2-40B4-BE49-F238E27FC236}">
                <a16:creationId xmlns:a16="http://schemas.microsoft.com/office/drawing/2014/main" id="{E77B14C2-378C-477D-B5FE-FC71A576EBED}"/>
              </a:ext>
            </a:extLst>
          </p:cNvPr>
          <p:cNvSpPr>
            <a:spLocks noChangeArrowheads="1"/>
          </p:cNvSpPr>
          <p:nvPr/>
        </p:nvSpPr>
        <p:spPr bwMode="auto">
          <a:xfrm>
            <a:off x="81816" y="593185"/>
            <a:ext cx="6060366" cy="338554"/>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cs typeface="Times New Roman" panose="02020603050405020304" pitchFamily="18" charset="0"/>
              </a:rPr>
              <a:t>Are you Living an Insta Life? Social Media Vs. Reality</a:t>
            </a:r>
            <a:endParaRPr kumimoji="0" lang="en-US" altLang="en-US" sz="1600"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endParaRPr>
          </a:p>
        </p:txBody>
      </p:sp>
      <p:sp>
        <p:nvSpPr>
          <p:cNvPr id="28" name="TextBox 27">
            <a:extLst>
              <a:ext uri="{FF2B5EF4-FFF2-40B4-BE49-F238E27FC236}">
                <a16:creationId xmlns:a16="http://schemas.microsoft.com/office/drawing/2014/main" id="{979CF2D4-DB84-453E-B6B3-7AF6D8C98A29}"/>
              </a:ext>
            </a:extLst>
          </p:cNvPr>
          <p:cNvSpPr txBox="1"/>
          <p:nvPr/>
        </p:nvSpPr>
        <p:spPr>
          <a:xfrm>
            <a:off x="81816" y="6304896"/>
            <a:ext cx="6060366" cy="338554"/>
          </a:xfrm>
          <a:prstGeom prst="rect">
            <a:avLst/>
          </a:prstGeom>
          <a:solidFill>
            <a:schemeClr val="accent3">
              <a:lumMod val="75000"/>
            </a:schemeClr>
          </a:solidFill>
        </p:spPr>
        <p:txBody>
          <a:bodyPr wrap="square" rtlCol="0">
            <a:spAutoFit/>
          </a:bodyPr>
          <a:lstStyle/>
          <a:p>
            <a:pPr algn="ctr"/>
            <a:r>
              <a:rPr lang="en-GB" sz="1600" b="1" dirty="0">
                <a:solidFill>
                  <a:schemeClr val="bg1"/>
                </a:solidFill>
              </a:rPr>
              <a:t>Why are reactions to photos and posts so important to people?</a:t>
            </a:r>
          </a:p>
        </p:txBody>
      </p:sp>
      <p:pic>
        <p:nvPicPr>
          <p:cNvPr id="2" name="Picture 1">
            <a:extLst>
              <a:ext uri="{FF2B5EF4-FFF2-40B4-BE49-F238E27FC236}">
                <a16:creationId xmlns:a16="http://schemas.microsoft.com/office/drawing/2014/main" id="{9F9F66A1-EB23-41C1-AE01-77A222328C5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816" y="931739"/>
            <a:ext cx="6069058" cy="3413845"/>
          </a:xfrm>
          <a:prstGeom prst="rect">
            <a:avLst/>
          </a:prstGeom>
        </p:spPr>
      </p:pic>
      <p:sp>
        <p:nvSpPr>
          <p:cNvPr id="16" name="TextBox 15">
            <a:extLst>
              <a:ext uri="{FF2B5EF4-FFF2-40B4-BE49-F238E27FC236}">
                <a16:creationId xmlns:a16="http://schemas.microsoft.com/office/drawing/2014/main" id="{CC8F5146-B7EB-4D66-9CCE-00080C75F3BF}"/>
              </a:ext>
            </a:extLst>
          </p:cNvPr>
          <p:cNvSpPr txBox="1"/>
          <p:nvPr/>
        </p:nvSpPr>
        <p:spPr>
          <a:xfrm>
            <a:off x="6223998" y="3979519"/>
            <a:ext cx="5877493" cy="2800767"/>
          </a:xfrm>
          <a:prstGeom prst="rect">
            <a:avLst/>
          </a:prstGeom>
          <a:solidFill>
            <a:schemeClr val="bg1"/>
          </a:solidFill>
          <a:ln>
            <a:solidFill>
              <a:schemeClr val="tx1"/>
            </a:solidFill>
          </a:ln>
        </p:spPr>
        <p:txBody>
          <a:bodyPr wrap="square" rtlCol="0">
            <a:spAutoFit/>
          </a:bodyPr>
          <a:lstStyle/>
          <a:p>
            <a:r>
              <a:rPr lang="en-GB" sz="1600" b="1" u="sng" dirty="0"/>
              <a:t>Writing Task</a:t>
            </a:r>
          </a:p>
          <a:p>
            <a:r>
              <a:rPr lang="en-GB" sz="1600" dirty="0"/>
              <a:t>Write an article about the use of social media replacing face-to-face interaction among many people in society. </a:t>
            </a:r>
            <a:br>
              <a:rPr lang="en-GB" sz="1600" dirty="0"/>
            </a:br>
            <a:br>
              <a:rPr lang="en-GB" sz="1600" dirty="0"/>
            </a:br>
            <a:r>
              <a:rPr lang="en-GB" sz="1600" dirty="0"/>
              <a:t>You should: </a:t>
            </a:r>
          </a:p>
          <a:p>
            <a:pPr marL="285750" indent="-285750">
              <a:buFont typeface="Arial" panose="020B0604020202020204" pitchFamily="34" charset="0"/>
              <a:buChar char="•"/>
            </a:pPr>
            <a:r>
              <a:rPr lang="en-GB" sz="1600" dirty="0"/>
              <a:t>Discuss the advantages and disadvantages of social media</a:t>
            </a:r>
          </a:p>
          <a:p>
            <a:pPr marL="285750" indent="-285750">
              <a:buFont typeface="Arial" panose="020B0604020202020204" pitchFamily="34" charset="0"/>
              <a:buChar char="•"/>
            </a:pPr>
            <a:r>
              <a:rPr lang="en-GB" sz="1600" dirty="0"/>
              <a:t>Consider whether the advantages outweigh the disadvantages?</a:t>
            </a:r>
          </a:p>
          <a:p>
            <a:pPr marL="285750" indent="-285750">
              <a:buFont typeface="Arial" panose="020B0604020202020204" pitchFamily="34" charset="0"/>
              <a:buChar char="•"/>
            </a:pPr>
            <a:r>
              <a:rPr lang="en-GB" sz="1600" dirty="0"/>
              <a:t>The power of influence social media has on your contacts</a:t>
            </a:r>
          </a:p>
          <a:p>
            <a:pPr marL="285750" indent="-285750">
              <a:buFont typeface="Arial" panose="020B0604020202020204" pitchFamily="34" charset="0"/>
              <a:buChar char="•"/>
            </a:pPr>
            <a:r>
              <a:rPr lang="en-GB" sz="1600" dirty="0"/>
              <a:t>Give your opinions and persuade people to agree with you.</a:t>
            </a:r>
          </a:p>
          <a:p>
            <a:pPr marL="285750" indent="-285750">
              <a:buFont typeface="Arial" panose="020B0604020202020204" pitchFamily="34" charset="0"/>
              <a:buChar char="•"/>
            </a:pPr>
            <a:endParaRPr lang="en-GB" sz="1600" dirty="0"/>
          </a:p>
          <a:p>
            <a:r>
              <a:rPr lang="en-GB" sz="1600" b="1" dirty="0"/>
              <a:t>You should aim to write about 250 to 300 words.</a:t>
            </a:r>
          </a:p>
        </p:txBody>
      </p:sp>
      <p:pic>
        <p:nvPicPr>
          <p:cNvPr id="1028" name="Picture 4" descr="18,968 Social Media Marketing Stock Photos, Pictures &amp; Royalty-Free Images  - iStock">
            <a:extLst>
              <a:ext uri="{FF2B5EF4-FFF2-40B4-BE49-F238E27FC236}">
                <a16:creationId xmlns:a16="http://schemas.microsoft.com/office/drawing/2014/main" id="{BF4D9A19-EBD9-4960-9F5A-6326AD1CB564}"/>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232690" y="604228"/>
            <a:ext cx="5868801" cy="328597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9263BFFC-9408-4B71-9F60-2B7288FE5DC3}"/>
              </a:ext>
            </a:extLst>
          </p:cNvPr>
          <p:cNvSpPr/>
          <p:nvPr/>
        </p:nvSpPr>
        <p:spPr>
          <a:xfrm rot="21449608">
            <a:off x="7708906" y="3337575"/>
            <a:ext cx="3892732"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#LikeMinded</a:t>
            </a:r>
          </a:p>
        </p:txBody>
      </p:sp>
    </p:spTree>
    <p:extLst>
      <p:ext uri="{BB962C8B-B14F-4D97-AF65-F5344CB8AC3E}">
        <p14:creationId xmlns:p14="http://schemas.microsoft.com/office/powerpoint/2010/main" val="2178869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35587"/>
            <a:ext cx="12192000" cy="400110"/>
          </a:xfrm>
          <a:prstGeom prst="rect">
            <a:avLst/>
          </a:prstGeom>
          <a:solidFill>
            <a:schemeClr val="accent3">
              <a:lumMod val="7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rPr>
              <a:t>Social Media</a:t>
            </a:r>
          </a:p>
        </p:txBody>
      </p:sp>
      <p:sp>
        <p:nvSpPr>
          <p:cNvPr id="19" name="Rectangle 18">
            <a:extLst>
              <a:ext uri="{FF2B5EF4-FFF2-40B4-BE49-F238E27FC236}">
                <a16:creationId xmlns:a16="http://schemas.microsoft.com/office/drawing/2014/main" id="{BE136140-3DC6-4DA6-B722-B087FCAF61AE}"/>
              </a:ext>
            </a:extLst>
          </p:cNvPr>
          <p:cNvSpPr/>
          <p:nvPr/>
        </p:nvSpPr>
        <p:spPr>
          <a:xfrm>
            <a:off x="0" y="6595455"/>
            <a:ext cx="7192576" cy="253916"/>
          </a:xfrm>
          <a:prstGeom prst="rect">
            <a:avLst/>
          </a:prstGeom>
        </p:spPr>
        <p:txBody>
          <a:bodyPr wrap="square">
            <a:spAutoFit/>
          </a:bodyPr>
          <a:lstStyle/>
          <a:p>
            <a:r>
              <a:rPr lang="en-GB" sz="1050" b="1" i="1" dirty="0"/>
              <a:t>Video Source: </a:t>
            </a:r>
            <a:r>
              <a:rPr lang="en-GB" sz="1050" b="1" i="1" dirty="0">
                <a:hlinkClick r:id="rId3"/>
              </a:rPr>
              <a:t>https://www.youtube.com/watch?v=0EFHbruKEmw</a:t>
            </a:r>
            <a:r>
              <a:rPr lang="en-GB" sz="1050" b="1" i="1" dirty="0"/>
              <a:t> </a:t>
            </a:r>
          </a:p>
        </p:txBody>
      </p:sp>
      <p:sp>
        <p:nvSpPr>
          <p:cNvPr id="16" name="TextBox 15">
            <a:extLst>
              <a:ext uri="{FF2B5EF4-FFF2-40B4-BE49-F238E27FC236}">
                <a16:creationId xmlns:a16="http://schemas.microsoft.com/office/drawing/2014/main" id="{CC8F5146-B7EB-4D66-9CCE-00080C75F3BF}"/>
              </a:ext>
            </a:extLst>
          </p:cNvPr>
          <p:cNvSpPr txBox="1"/>
          <p:nvPr/>
        </p:nvSpPr>
        <p:spPr>
          <a:xfrm>
            <a:off x="6241382" y="3820711"/>
            <a:ext cx="5877493" cy="2923877"/>
          </a:xfrm>
          <a:prstGeom prst="rect">
            <a:avLst/>
          </a:prstGeom>
          <a:solidFill>
            <a:schemeClr val="bg1"/>
          </a:solidFill>
          <a:ln>
            <a:solidFill>
              <a:schemeClr val="tx1"/>
            </a:solidFill>
          </a:ln>
        </p:spPr>
        <p:txBody>
          <a:bodyPr wrap="square" rtlCol="0">
            <a:spAutoFit/>
          </a:bodyPr>
          <a:lstStyle/>
          <a:p>
            <a:r>
              <a:rPr lang="en-GB" sz="1600" b="1" u="sng" dirty="0"/>
              <a:t>Writing Task</a:t>
            </a:r>
          </a:p>
          <a:p>
            <a:r>
              <a:rPr lang="en-GB" sz="1600" dirty="0"/>
              <a:t>Write a contribution to the web forum about how you keep in touch with people.</a:t>
            </a:r>
          </a:p>
          <a:p>
            <a:endParaRPr lang="en-GB" sz="1600" dirty="0"/>
          </a:p>
          <a:p>
            <a:r>
              <a:rPr lang="en-GB" sz="1600" dirty="0"/>
              <a:t>In your contribution, you should: </a:t>
            </a:r>
          </a:p>
          <a:p>
            <a:pPr marL="285750" indent="-285750">
              <a:buFont typeface="Arial" panose="020B0604020202020204" pitchFamily="34" charset="0"/>
              <a:buChar char="•"/>
            </a:pPr>
            <a:r>
              <a:rPr lang="en-GB" sz="1600" dirty="0"/>
              <a:t>give your views on using social media to keep in touch with people</a:t>
            </a:r>
          </a:p>
          <a:p>
            <a:pPr marL="285750" indent="-285750">
              <a:buFont typeface="Arial" panose="020B0604020202020204" pitchFamily="34" charset="0"/>
              <a:buChar char="•"/>
            </a:pPr>
            <a:r>
              <a:rPr lang="en-GB" sz="1600" dirty="0"/>
              <a:t>describe how you prefer to communicate</a:t>
            </a:r>
          </a:p>
          <a:p>
            <a:endParaRPr lang="en-GB" sz="1600" dirty="0"/>
          </a:p>
          <a:p>
            <a:endParaRPr lang="en-GB" sz="900" dirty="0"/>
          </a:p>
          <a:p>
            <a:endParaRPr lang="en-GB" sz="1600" dirty="0"/>
          </a:p>
          <a:p>
            <a:r>
              <a:rPr lang="en-GB" sz="1600" b="1" dirty="0"/>
              <a:t>You should aim to write about 200 to 250 words.</a:t>
            </a:r>
          </a:p>
        </p:txBody>
      </p:sp>
      <p:pic>
        <p:nvPicPr>
          <p:cNvPr id="14" name="Picture 13">
            <a:extLst>
              <a:ext uri="{FF2B5EF4-FFF2-40B4-BE49-F238E27FC236}">
                <a16:creationId xmlns:a16="http://schemas.microsoft.com/office/drawing/2014/main" id="{183318A4-CE56-4BC5-9A5B-AAC886AFF30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5254" y="544570"/>
            <a:ext cx="6150874" cy="4045527"/>
          </a:xfrm>
          <a:prstGeom prst="rect">
            <a:avLst/>
          </a:prstGeom>
        </p:spPr>
      </p:pic>
      <p:pic>
        <p:nvPicPr>
          <p:cNvPr id="2052" name="Picture 4" descr="Social Media Restrictions Cannot Keep Up with Hidden Codes and Symbols -  Scientific American">
            <a:extLst>
              <a:ext uri="{FF2B5EF4-FFF2-40B4-BE49-F238E27FC236}">
                <a16:creationId xmlns:a16="http://schemas.microsoft.com/office/drawing/2014/main" id="{4AC227D3-AA15-4BF3-B78D-D98F145C4797}"/>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5254" y="4598970"/>
            <a:ext cx="3244285" cy="199648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9263BFFC-9408-4B71-9F60-2B7288FE5DC3}"/>
              </a:ext>
            </a:extLst>
          </p:cNvPr>
          <p:cNvSpPr/>
          <p:nvPr/>
        </p:nvSpPr>
        <p:spPr>
          <a:xfrm rot="21119014">
            <a:off x="2303286" y="5514954"/>
            <a:ext cx="3892732"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#LikeMinded</a:t>
            </a:r>
          </a:p>
        </p:txBody>
      </p:sp>
      <p:pic>
        <p:nvPicPr>
          <p:cNvPr id="2054" name="Picture 6" descr="WhatsApp launches video calling for everyone | TechCrunch">
            <a:extLst>
              <a:ext uri="{FF2B5EF4-FFF2-40B4-BE49-F238E27FC236}">
                <a16:creationId xmlns:a16="http://schemas.microsoft.com/office/drawing/2014/main" id="{81886BDF-0EBD-4923-95F4-24A3994FCDF9}"/>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6241382" y="645452"/>
            <a:ext cx="5830099" cy="306550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6" name="Picture 8" descr="The Biggest New Social Media Platforms of 2020 - Experience Curve">
            <a:extLst>
              <a:ext uri="{FF2B5EF4-FFF2-40B4-BE49-F238E27FC236}">
                <a16:creationId xmlns:a16="http://schemas.microsoft.com/office/drawing/2014/main" id="{500DF319-ACD1-498D-B1B9-913B45CF5F51}"/>
              </a:ext>
            </a:extLst>
          </p:cNvPr>
          <p:cNvPicPr>
            <a:picLocks noChangeAspect="1" noChangeArrowheads="1"/>
          </p:cNvPicPr>
          <p:nvPr/>
        </p:nvPicPr>
        <p:blipFill>
          <a:blip r:embed="rId7" cstate="screen">
            <a:clrChange>
              <a:clrFrom>
                <a:srgbClr val="F1F2F4"/>
              </a:clrFrom>
              <a:clrTo>
                <a:srgbClr val="F1F2F4">
                  <a:alpha val="0"/>
                </a:srgbClr>
              </a:clrTo>
            </a:clrChange>
            <a:extLst>
              <a:ext uri="{28A0092B-C50C-407E-A947-70E740481C1C}">
                <a14:useLocalDpi xmlns:a14="http://schemas.microsoft.com/office/drawing/2010/main"/>
              </a:ext>
            </a:extLst>
          </a:blip>
          <a:srcRect/>
          <a:stretch>
            <a:fillRect/>
          </a:stretch>
        </p:blipFill>
        <p:spPr bwMode="auto">
          <a:xfrm>
            <a:off x="10490731" y="5578764"/>
            <a:ext cx="1580750" cy="1143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7007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2415</TotalTime>
  <Words>2456</Words>
  <Application>Microsoft Office PowerPoint</Application>
  <PresentationFormat>Widescreen</PresentationFormat>
  <Paragraphs>191</Paragraphs>
  <Slides>8</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Calibri</vt:lpstr>
      <vt:lpstr>Calibri Light</vt:lpstr>
      <vt:lpstr>Century Gothic</vt:lpstr>
      <vt:lpstr>Comic Sans MS</vt:lpstr>
      <vt:lpstr>ReithSans</vt:lpstr>
      <vt:lpstr>ReithSerif</vt:lpstr>
      <vt:lpstr>Segoe UI Emoji</vt:lpstr>
      <vt:lpstr>Segoe UI Semibold</vt:lpstr>
      <vt:lpstr>Office Theme</vt:lpstr>
      <vt:lpstr>L1-2 Functional Skills English Social Media: discussion skills, reading and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Milton, Nicola</dc:creator>
  <cp:lastModifiedBy>Maggie Harnew</cp:lastModifiedBy>
  <cp:revision>123</cp:revision>
  <dcterms:created xsi:type="dcterms:W3CDTF">2021-05-01T07:06:30Z</dcterms:created>
  <dcterms:modified xsi:type="dcterms:W3CDTF">2021-07-13T19:42:08Z</dcterms:modified>
</cp:coreProperties>
</file>