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5" r:id="rId2"/>
    <p:sldId id="258" r:id="rId3"/>
    <p:sldId id="269" r:id="rId4"/>
    <p:sldId id="260" r:id="rId5"/>
    <p:sldId id="264" r:id="rId6"/>
    <p:sldId id="265" r:id="rId7"/>
    <p:sldId id="263" r:id="rId8"/>
    <p:sldId id="267" r:id="rId9"/>
    <p:sldId id="261" r:id="rId10"/>
    <p:sldId id="266" r:id="rId11"/>
    <p:sldId id="262" r:id="rId12"/>
    <p:sldId id="259" r:id="rId13"/>
    <p:sldId id="268" r:id="rId14"/>
    <p:sldId id="28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0000"/>
    <a:srgbClr val="A9D18E"/>
    <a:srgbClr val="00B050"/>
    <a:srgbClr val="C00000"/>
    <a:srgbClr val="2F5597"/>
    <a:srgbClr val="FF00FF"/>
    <a:srgbClr val="925228"/>
    <a:srgbClr val="FFC000"/>
    <a:srgbClr val="19B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92" autoAdjust="0"/>
    <p:restoredTop sz="89043" autoAdjust="0"/>
  </p:normalViewPr>
  <p:slideViewPr>
    <p:cSldViewPr snapToGrid="0">
      <p:cViewPr varScale="1">
        <p:scale>
          <a:sx n="112" d="100"/>
          <a:sy n="112" d="100"/>
        </p:scale>
        <p:origin x="10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4B66F-1DBF-4558-AD2A-2688E448EE82}" type="datetimeFigureOut">
              <a:rPr lang="en-GB" smtClean="0"/>
              <a:t>29/09/2021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EFFE1-0804-4D02-84FC-B797B74EB7C9}" type="slidenum">
              <a:rPr lang="en-GB" smtClean="0"/>
              <a:t>‹#›</a:t>
            </a:fld>
            <a:endParaRPr lang="en-GB"/>
          </a:p>
        </p:txBody>
      </p:sp>
    </p:spTree>
    <p:extLst>
      <p:ext uri="{BB962C8B-B14F-4D97-AF65-F5344CB8AC3E}">
        <p14:creationId xmlns:p14="http://schemas.microsoft.com/office/powerpoint/2010/main" val="3032911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6fe1f69d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 name="Google Shape;57;g76fe1f69d1_1_0:notes"/>
          <p:cNvSpPr txBox="1">
            <a:spLocks noGrp="1"/>
          </p:cNvSpPr>
          <p:nvPr>
            <p:ph type="body" idx="1"/>
          </p:nvPr>
        </p:nvSpPr>
        <p:spPr>
          <a:xfrm>
            <a:off x="685800" y="4343985"/>
            <a:ext cx="5486400" cy="4114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Font typeface="Comic Sans MS"/>
              <a:buNone/>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endParaRPr dirty="0"/>
          </a:p>
        </p:txBody>
      </p:sp>
      <p:sp>
        <p:nvSpPr>
          <p:cNvPr id="58" name="Google Shape;58;g76fe1f69d1_1_0:notes"/>
          <p:cNvSpPr txBox="1"/>
          <p:nvPr/>
        </p:nvSpPr>
        <p:spPr>
          <a:xfrm>
            <a:off x="3884064" y="8685046"/>
            <a:ext cx="2972400" cy="4575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10</a:t>
            </a:fld>
            <a:endParaRPr lang="en-GB"/>
          </a:p>
        </p:txBody>
      </p:sp>
    </p:spTree>
    <p:extLst>
      <p:ext uri="{BB962C8B-B14F-4D97-AF65-F5344CB8AC3E}">
        <p14:creationId xmlns:p14="http://schemas.microsoft.com/office/powerpoint/2010/main" val="375816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11</a:t>
            </a:fld>
            <a:endParaRPr lang="en-GB"/>
          </a:p>
        </p:txBody>
      </p:sp>
    </p:spTree>
    <p:extLst>
      <p:ext uri="{BB962C8B-B14F-4D97-AF65-F5344CB8AC3E}">
        <p14:creationId xmlns:p14="http://schemas.microsoft.com/office/powerpoint/2010/main" val="951372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12</a:t>
            </a:fld>
            <a:endParaRPr lang="en-GB"/>
          </a:p>
        </p:txBody>
      </p:sp>
    </p:spTree>
    <p:extLst>
      <p:ext uri="{BB962C8B-B14F-4D97-AF65-F5344CB8AC3E}">
        <p14:creationId xmlns:p14="http://schemas.microsoft.com/office/powerpoint/2010/main" val="4276874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13</a:t>
            </a:fld>
            <a:endParaRPr lang="en-GB"/>
          </a:p>
        </p:txBody>
      </p:sp>
    </p:spTree>
    <p:extLst>
      <p:ext uri="{BB962C8B-B14F-4D97-AF65-F5344CB8AC3E}">
        <p14:creationId xmlns:p14="http://schemas.microsoft.com/office/powerpoint/2010/main" val="1386228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14</a:t>
            </a:fld>
            <a:endParaRPr lang="en-GB"/>
          </a:p>
        </p:txBody>
      </p:sp>
    </p:spTree>
    <p:extLst>
      <p:ext uri="{BB962C8B-B14F-4D97-AF65-F5344CB8AC3E}">
        <p14:creationId xmlns:p14="http://schemas.microsoft.com/office/powerpoint/2010/main" val="2720375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2</a:t>
            </a:fld>
            <a:endParaRPr lang="en-GB"/>
          </a:p>
        </p:txBody>
      </p:sp>
    </p:spTree>
    <p:extLst>
      <p:ext uri="{BB962C8B-B14F-4D97-AF65-F5344CB8AC3E}">
        <p14:creationId xmlns:p14="http://schemas.microsoft.com/office/powerpoint/2010/main" val="226982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3</a:t>
            </a:fld>
            <a:endParaRPr lang="en-GB"/>
          </a:p>
        </p:txBody>
      </p:sp>
    </p:spTree>
    <p:extLst>
      <p:ext uri="{BB962C8B-B14F-4D97-AF65-F5344CB8AC3E}">
        <p14:creationId xmlns:p14="http://schemas.microsoft.com/office/powerpoint/2010/main" val="216662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4</a:t>
            </a:fld>
            <a:endParaRPr lang="en-GB"/>
          </a:p>
        </p:txBody>
      </p:sp>
    </p:spTree>
    <p:extLst>
      <p:ext uri="{BB962C8B-B14F-4D97-AF65-F5344CB8AC3E}">
        <p14:creationId xmlns:p14="http://schemas.microsoft.com/office/powerpoint/2010/main" val="410207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5</a:t>
            </a:fld>
            <a:endParaRPr lang="en-GB"/>
          </a:p>
        </p:txBody>
      </p:sp>
    </p:spTree>
    <p:extLst>
      <p:ext uri="{BB962C8B-B14F-4D97-AF65-F5344CB8AC3E}">
        <p14:creationId xmlns:p14="http://schemas.microsoft.com/office/powerpoint/2010/main" val="3525646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6</a:t>
            </a:fld>
            <a:endParaRPr lang="en-GB"/>
          </a:p>
        </p:txBody>
      </p:sp>
    </p:spTree>
    <p:extLst>
      <p:ext uri="{BB962C8B-B14F-4D97-AF65-F5344CB8AC3E}">
        <p14:creationId xmlns:p14="http://schemas.microsoft.com/office/powerpoint/2010/main" val="3637321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Photo 1: </a:t>
            </a:r>
            <a:r>
              <a:rPr lang="en-GB" dirty="0"/>
              <a:t>Wolverhampton Town Centre (sourced via Google images)</a:t>
            </a:r>
          </a:p>
          <a:p>
            <a:r>
              <a:rPr lang="en-GB" b="1" dirty="0"/>
              <a:t>Photo 2: </a:t>
            </a:r>
            <a:r>
              <a:rPr lang="en-GB" dirty="0"/>
              <a:t>Cambridge Town Centre (sourced via Google images)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7</a:t>
            </a:fld>
            <a:endParaRPr lang="en-GB"/>
          </a:p>
        </p:txBody>
      </p:sp>
    </p:spTree>
    <p:extLst>
      <p:ext uri="{BB962C8B-B14F-4D97-AF65-F5344CB8AC3E}">
        <p14:creationId xmlns:p14="http://schemas.microsoft.com/office/powerpoint/2010/main" val="3181566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b="1" dirty="0"/>
          </a:p>
        </p:txBody>
      </p:sp>
      <p:sp>
        <p:nvSpPr>
          <p:cNvPr id="4" name="Slide Number Placeholder 3"/>
          <p:cNvSpPr>
            <a:spLocks noGrp="1"/>
          </p:cNvSpPr>
          <p:nvPr>
            <p:ph type="sldNum" sz="quarter" idx="5"/>
          </p:nvPr>
        </p:nvSpPr>
        <p:spPr/>
        <p:txBody>
          <a:bodyPr/>
          <a:lstStyle/>
          <a:p>
            <a:fld id="{D8AEFFE1-0804-4D02-84FC-B797B74EB7C9}" type="slidenum">
              <a:rPr lang="en-GB" smtClean="0"/>
              <a:t>8</a:t>
            </a:fld>
            <a:endParaRPr lang="en-GB"/>
          </a:p>
        </p:txBody>
      </p:sp>
    </p:spTree>
    <p:extLst>
      <p:ext uri="{BB962C8B-B14F-4D97-AF65-F5344CB8AC3E}">
        <p14:creationId xmlns:p14="http://schemas.microsoft.com/office/powerpoint/2010/main" val="952584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September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9</a:t>
            </a:fld>
            <a:endParaRPr lang="en-GB"/>
          </a:p>
        </p:txBody>
      </p:sp>
    </p:spTree>
    <p:extLst>
      <p:ext uri="{BB962C8B-B14F-4D97-AF65-F5344CB8AC3E}">
        <p14:creationId xmlns:p14="http://schemas.microsoft.com/office/powerpoint/2010/main" val="1176135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F097-B466-4E4F-8C05-C28C99A41D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601F6E-6671-4C33-ABCC-05B341DC0A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07ADF8-9FB7-4560-ADBE-E14373E1BF55}"/>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5" name="Footer Placeholder 4">
            <a:extLst>
              <a:ext uri="{FF2B5EF4-FFF2-40B4-BE49-F238E27FC236}">
                <a16:creationId xmlns:a16="http://schemas.microsoft.com/office/drawing/2014/main" id="{875E97D6-B5EC-49B8-A3AD-BBF3CD6163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1D1EEA-DF5D-42CE-8854-CDDC1427BF9A}"/>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220938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21DB8-92C2-41CD-AB0D-40EF86A7C8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019A93-15E9-4F77-AD0F-2856B8BD0B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A17616-24FC-4334-B1E8-659F052EA8E0}"/>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5" name="Footer Placeholder 4">
            <a:extLst>
              <a:ext uri="{FF2B5EF4-FFF2-40B4-BE49-F238E27FC236}">
                <a16:creationId xmlns:a16="http://schemas.microsoft.com/office/drawing/2014/main" id="{80481F58-C7BF-4D7F-9113-6677C4566C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EE0F15-DFFF-4B72-9D07-4F99583BA908}"/>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421981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99027B-3A75-4599-ACD0-1D66B972E1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456210-59C7-4189-9DAE-01E165F671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974DEE-2A07-4BE8-8103-2DB1A4DBA43E}"/>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5" name="Footer Placeholder 4">
            <a:extLst>
              <a:ext uri="{FF2B5EF4-FFF2-40B4-BE49-F238E27FC236}">
                <a16:creationId xmlns:a16="http://schemas.microsoft.com/office/drawing/2014/main" id="{7A3F5DEF-C195-488A-A6BF-35737136C5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F4BE44-A98B-4C7D-BE4A-5E034130AFA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171784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13C9-F4B2-4274-881F-464F120CCB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0A6C7B-25A3-4333-B01B-2C0F6CC778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37C15E-99EE-4E42-89A7-941CB002BC1A}"/>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5" name="Footer Placeholder 4">
            <a:extLst>
              <a:ext uri="{FF2B5EF4-FFF2-40B4-BE49-F238E27FC236}">
                <a16:creationId xmlns:a16="http://schemas.microsoft.com/office/drawing/2014/main" id="{7D38E5CA-624D-4E6A-B691-7762021D0F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87DC1-FCD6-4A1B-B1DB-C0816DEFCC23}"/>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41956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E899F-59FA-4881-B289-0CF99C1674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0FC96D-0715-4DDF-B7D7-4D2598BE4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26BBE0-FC38-41BD-A9E1-BC419CC11978}"/>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5" name="Footer Placeholder 4">
            <a:extLst>
              <a:ext uri="{FF2B5EF4-FFF2-40B4-BE49-F238E27FC236}">
                <a16:creationId xmlns:a16="http://schemas.microsoft.com/office/drawing/2014/main" id="{37FFEB9C-B2F5-4690-A3FC-D0169E71B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81B2CB-CACC-4981-8362-943013B82194}"/>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67671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403A-1A2D-4E1B-98D5-B339BA1D61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93EDBF-873F-4A97-99AF-48BEACCD47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131BDB-834D-4D5E-AA8E-B2CBB0AD6E8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10137E-A314-4115-8EBD-0A776713A89C}"/>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6" name="Footer Placeholder 5">
            <a:extLst>
              <a:ext uri="{FF2B5EF4-FFF2-40B4-BE49-F238E27FC236}">
                <a16:creationId xmlns:a16="http://schemas.microsoft.com/office/drawing/2014/main" id="{5ECFB3B0-6021-43E4-8FC9-663AACDDE1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E0F3A6-B72F-466E-8E8C-58E66E9DB1B2}"/>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16740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C79D-1030-47AA-B28C-075C904045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40CC8D-F50D-45A7-90DF-2C0AB75DE6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5067A60-E7B1-4B6B-B4E2-EC8E79A26F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1ECFB7-561A-4293-94BE-DD4A50C331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910A9E-F6C6-4C9A-82F0-BCE215EAF7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13A68C-29FC-41FE-976A-B71214AD3994}"/>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8" name="Footer Placeholder 7">
            <a:extLst>
              <a:ext uri="{FF2B5EF4-FFF2-40B4-BE49-F238E27FC236}">
                <a16:creationId xmlns:a16="http://schemas.microsoft.com/office/drawing/2014/main" id="{6B89BD87-0996-4B06-B463-8C01550AF7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E12B38C-1E3F-4100-B537-CC4A0A5B417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38178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B2E68-B260-483B-8F6C-619432EAC9B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649CE6-E87E-48BD-8F52-AF6B246B7E4B}"/>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4" name="Footer Placeholder 3">
            <a:extLst>
              <a:ext uri="{FF2B5EF4-FFF2-40B4-BE49-F238E27FC236}">
                <a16:creationId xmlns:a16="http://schemas.microsoft.com/office/drawing/2014/main" id="{F128CAAA-B844-4CD8-A9DB-596D4095E9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6E5D929-A157-4E37-9D4A-5E6803AB034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82920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E7D18-91F4-49FA-9DBE-1264FA9F6F5A}"/>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3" name="Footer Placeholder 2">
            <a:extLst>
              <a:ext uri="{FF2B5EF4-FFF2-40B4-BE49-F238E27FC236}">
                <a16:creationId xmlns:a16="http://schemas.microsoft.com/office/drawing/2014/main" id="{0BADC504-7CCE-42BD-8A1F-9334B7EAA6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2F1074-D19C-4304-BAC6-1E2ED4B2744F}"/>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205351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218E-8BC2-4823-B250-CB3A58103D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099DA4-F859-49A7-8B65-E57F7510BB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0A0796-5965-40A8-92BA-B37F532B1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9FECE8-C3B6-420C-A5EE-CC037EA315EE}"/>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6" name="Footer Placeholder 5">
            <a:extLst>
              <a:ext uri="{FF2B5EF4-FFF2-40B4-BE49-F238E27FC236}">
                <a16:creationId xmlns:a16="http://schemas.microsoft.com/office/drawing/2014/main" id="{8F477E6B-C620-4DAD-A077-932FB2C9E3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F374A4-B118-4764-9449-ED0C064F9E8F}"/>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14771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2072-3688-4C4E-9B88-416A6742A1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53635E2-2443-47F9-8D87-1029F5D86A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0B5405-704B-415E-A572-37824B1EE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9716F0-EEA3-439D-ACE3-F46C76B1AE9D}"/>
              </a:ext>
            </a:extLst>
          </p:cNvPr>
          <p:cNvSpPr>
            <a:spLocks noGrp="1"/>
          </p:cNvSpPr>
          <p:nvPr>
            <p:ph type="dt" sz="half" idx="10"/>
          </p:nvPr>
        </p:nvSpPr>
        <p:spPr/>
        <p:txBody>
          <a:bodyPr/>
          <a:lstStyle/>
          <a:p>
            <a:fld id="{7FB6924F-8596-44F6-90CD-C33A43BE0525}" type="datetimeFigureOut">
              <a:rPr lang="en-GB" smtClean="0"/>
              <a:t>29/09/2021</a:t>
            </a:fld>
            <a:endParaRPr lang="en-GB"/>
          </a:p>
        </p:txBody>
      </p:sp>
      <p:sp>
        <p:nvSpPr>
          <p:cNvPr id="6" name="Footer Placeholder 5">
            <a:extLst>
              <a:ext uri="{FF2B5EF4-FFF2-40B4-BE49-F238E27FC236}">
                <a16:creationId xmlns:a16="http://schemas.microsoft.com/office/drawing/2014/main" id="{B823FE4C-A8FC-4A21-9DC8-98ABC5623B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248496-28AC-48F0-B0C3-C4833A95D176}"/>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160301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364ADC-9577-4831-AA98-8A9CEE8C80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11ED9C-AF2C-4648-834F-1CE061345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9BA8BB-1CC3-43F7-82E2-034AE658F3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6924F-8596-44F6-90CD-C33A43BE0525}" type="datetimeFigureOut">
              <a:rPr lang="en-GB" smtClean="0"/>
              <a:t>29/09/2021</a:t>
            </a:fld>
            <a:endParaRPr lang="en-GB"/>
          </a:p>
        </p:txBody>
      </p:sp>
      <p:sp>
        <p:nvSpPr>
          <p:cNvPr id="5" name="Footer Placeholder 4">
            <a:extLst>
              <a:ext uri="{FF2B5EF4-FFF2-40B4-BE49-F238E27FC236}">
                <a16:creationId xmlns:a16="http://schemas.microsoft.com/office/drawing/2014/main" id="{60DC87E9-1C76-433E-A4B5-9DC17BBB16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64B44A-9D49-4441-822E-D93D5306D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FA594-B97B-46E7-9DFD-5E58A463E197}" type="slidenum">
              <a:rPr lang="en-GB" smtClean="0"/>
              <a:t>‹#›</a:t>
            </a:fld>
            <a:endParaRPr lang="en-GB"/>
          </a:p>
        </p:txBody>
      </p:sp>
    </p:spTree>
    <p:extLst>
      <p:ext uri="{BB962C8B-B14F-4D97-AF65-F5344CB8AC3E}">
        <p14:creationId xmlns:p14="http://schemas.microsoft.com/office/powerpoint/2010/main" val="323449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killsworkshop.org/resources/skills_building_comparing_texts" TargetMode="External"/><Relationship Id="rId3" Type="http://schemas.openxmlformats.org/officeDocument/2006/relationships/hyperlink" Target="http://www.skillsworkshop.org/" TargetMode="External"/><Relationship Id="rId7" Type="http://schemas.openxmlformats.org/officeDocument/2006/relationships/hyperlink" Target="https://www.cgpbooks.co.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gov.uk/government/publications/gcse-english-language-and-gcse-english-literature-new-content" TargetMode="External"/><Relationship Id="rId5" Type="http://schemas.openxmlformats.org/officeDocument/2006/relationships/hyperlink" Target="https://www.gov.uk/government/publications/functional-skills-subject-content-english"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nhs.uk/conditions/coronavirus-covid-19/how-to-avoid-catching-and-spreading-coronavirus-covid-19/"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english.elpais.com/society/2020-03-27/the-surprising-similarities-between-the-spanish-flu-and-the-coronavirus-pandemic.html" TargetMode="External"/><Relationship Id="rId4" Type="http://schemas.openxmlformats.org/officeDocument/2006/relationships/hyperlink" Target="https://english.elpais.com/society/2020-03-26/coronavirus-deaths-in-spain-now-exceed-4000-with-655-in-just-24-hour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mentalfloss.com/article/642229/spot-difference-pictures-autumn-fores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mentalfloss.com/article/642229/spot-difference-pictures-autumn-fores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mentalfloss.com/article/642229/spot-difference-pictures-autumn-fores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qZxMY7FZf8" TargetMode="External"/><Relationship Id="rId7" Type="http://schemas.openxmlformats.org/officeDocument/2006/relationships/image" Target="../media/image8.tif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www.youtube.com/watch?v=znFArjTUCdQ"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hyperlink" Target="https://english.elpais.com/society/2020-03-27/the-surprising-similarities-between-the-spanish-flu-and-the-coronavirus-pandemic.html"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english.elpais.com/society/2020-03-26/coronavirus-deaths-in-spain-now-exceed-4000-with-655-in-just-24-hours.html" TargetMode="External"/><Relationship Id="rId5" Type="http://schemas.openxmlformats.org/officeDocument/2006/relationships/hyperlink" Target="https://www.nhs.uk/conditions/coronavirus-covid-19/how-to-avoid-catching-and-spreading-coronavirus-covid-19/" TargetMode="Externa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596684" y="390395"/>
            <a:ext cx="9725187" cy="1376412"/>
          </a:xfrm>
          <a:prstGeom prst="rect">
            <a:avLst/>
          </a:prstGeom>
          <a:noFill/>
          <a:ln>
            <a:noFill/>
          </a:ln>
        </p:spPr>
        <p:txBody>
          <a:bodyPr spcFirstLastPara="1" wrap="square" lIns="121900" tIns="60933" rIns="121900" bIns="60933" anchor="t" anchorCtr="0">
            <a:noAutofit/>
          </a:bodyPr>
          <a:lstStyle/>
          <a:p>
            <a:pPr algn="l">
              <a:buClr>
                <a:schemeClr val="dk2"/>
              </a:buClr>
              <a:buSzPts val="3000"/>
            </a:pPr>
            <a:r>
              <a:rPr lang="en-GB" sz="4000" dirty="0">
                <a:latin typeface="Century Gothic"/>
                <a:ea typeface="Century Gothic"/>
                <a:cs typeface="Century Gothic"/>
                <a:sym typeface="Century Gothic"/>
              </a:rPr>
              <a:t>L2 Functional Skills English </a:t>
            </a:r>
            <a:r>
              <a:rPr lang="en-GB" sz="2800" dirty="0">
                <a:latin typeface="Century Gothic"/>
                <a:ea typeface="Century Gothic"/>
                <a:cs typeface="Century Gothic"/>
                <a:sym typeface="Century Gothic"/>
              </a:rPr>
              <a:t>reading</a:t>
            </a:r>
            <a:br>
              <a:rPr lang="en-GB" sz="4000" b="1" dirty="0">
                <a:latin typeface="Century Gothic"/>
                <a:ea typeface="Century Gothic"/>
                <a:cs typeface="Century Gothic"/>
                <a:sym typeface="Century Gothic"/>
              </a:rPr>
            </a:br>
            <a:r>
              <a:rPr lang="en-GB" sz="4400" b="1" dirty="0">
                <a:solidFill>
                  <a:schemeClr val="accent1"/>
                </a:solidFill>
                <a:latin typeface="Century Gothic"/>
                <a:ea typeface="Century Gothic"/>
                <a:cs typeface="Century Gothic"/>
                <a:sym typeface="Century Gothic"/>
              </a:rPr>
              <a:t>Skills building – comparing texts</a:t>
            </a:r>
            <a:endParaRPr dirty="0">
              <a:solidFill>
                <a:schemeClr val="accent1"/>
              </a:solidFill>
            </a:endParaRPr>
          </a:p>
        </p:txBody>
      </p:sp>
      <p:pic>
        <p:nvPicPr>
          <p:cNvPr id="62" name="Google Shape;62;p14" descr="Description: swlogo">
            <a:hlinkClick r:id="rId3"/>
          </p:cNvPr>
          <p:cNvPicPr preferRelativeResize="0"/>
          <p:nvPr/>
        </p:nvPicPr>
        <p:blipFill rotWithShape="1">
          <a:blip r:embed="rId4">
            <a:alphaModFix/>
          </a:blip>
          <a:srcRect/>
          <a:stretch/>
        </p:blipFill>
        <p:spPr>
          <a:xfrm>
            <a:off x="10126011" y="468846"/>
            <a:ext cx="1623401" cy="1060940"/>
          </a:xfrm>
          <a:prstGeom prst="rect">
            <a:avLst/>
          </a:prstGeom>
          <a:noFill/>
          <a:ln>
            <a:noFill/>
          </a:ln>
        </p:spPr>
      </p:pic>
      <p:sp>
        <p:nvSpPr>
          <p:cNvPr id="63" name="Google Shape;63;p14"/>
          <p:cNvSpPr txBox="1"/>
          <p:nvPr/>
        </p:nvSpPr>
        <p:spPr>
          <a:xfrm>
            <a:off x="507041" y="4242640"/>
            <a:ext cx="11372410" cy="1876149"/>
          </a:xfrm>
          <a:prstGeom prst="rect">
            <a:avLst/>
          </a:prstGeom>
          <a:noFill/>
          <a:ln>
            <a:noFill/>
          </a:ln>
        </p:spPr>
        <p:txBody>
          <a:bodyPr spcFirstLastPara="1" wrap="square" lIns="121900" tIns="60933" rIns="121900" bIns="60933" anchor="t" anchorCtr="0">
            <a:noAutofit/>
          </a:bodyPr>
          <a:lstStyle/>
          <a:p>
            <a:pPr defTabSz="1219170">
              <a:lnSpc>
                <a:spcPct val="115000"/>
              </a:lnSpc>
              <a:buClr>
                <a:srgbClr val="00FDC8"/>
              </a:buClr>
              <a:buSzPts val="1400"/>
            </a:pPr>
            <a:r>
              <a:rPr lang="en-GB" sz="1200" b="1" kern="0" dirty="0">
                <a:solidFill>
                  <a:srgbClr val="000000"/>
                </a:solidFill>
                <a:latin typeface="Calibri" panose="020F0502020204030204" pitchFamily="34" charset="0"/>
                <a:ea typeface="Calibri"/>
                <a:cs typeface="Calibri" panose="020F0502020204030204" pitchFamily="34" charset="0"/>
                <a:sym typeface="Calibri"/>
              </a:rPr>
              <a:t>Covers several Level 1 &amp; 2 Reformed Functional Skills English reading content descriptors, including</a:t>
            </a:r>
          </a:p>
          <a:p>
            <a:pPr defTabSz="1219170">
              <a:lnSpc>
                <a:spcPct val="115000"/>
              </a:lnSpc>
              <a:buClr>
                <a:srgbClr val="00FDC8"/>
              </a:buClr>
              <a:buSzPts val="1400"/>
            </a:pPr>
            <a:r>
              <a:rPr lang="en-GB" sz="1200" kern="0" dirty="0">
                <a:solidFill>
                  <a:srgbClr val="000000"/>
                </a:solidFill>
                <a:latin typeface="Calibri" panose="020F0502020204030204" pitchFamily="34" charset="0"/>
                <a:ea typeface="Calibri"/>
                <a:cs typeface="Calibri" panose="020F0502020204030204" pitchFamily="34" charset="0"/>
                <a:sym typeface="Calibri"/>
              </a:rPr>
              <a:t>L1.10 Compare information, ideas and opinions in different texts</a:t>
            </a:r>
          </a:p>
          <a:p>
            <a:pPr defTabSz="1219170">
              <a:lnSpc>
                <a:spcPct val="115000"/>
              </a:lnSpc>
              <a:buClr>
                <a:srgbClr val="00FDC8"/>
              </a:buClr>
              <a:buSzPts val="1400"/>
            </a:pPr>
            <a:r>
              <a:rPr lang="en-GB" sz="1200" kern="0" dirty="0">
                <a:solidFill>
                  <a:srgbClr val="000000"/>
                </a:solidFill>
                <a:latin typeface="Calibri" panose="020F0502020204030204" pitchFamily="34" charset="0"/>
                <a:ea typeface="Calibri"/>
                <a:cs typeface="Calibri" panose="020F0502020204030204" pitchFamily="34" charset="0"/>
                <a:sym typeface="Calibri"/>
              </a:rPr>
              <a:t>L2.12 Compare information, ideas and opinions in different texts, including how they are conveyed</a:t>
            </a:r>
          </a:p>
          <a:p>
            <a:pPr defTabSz="1219170">
              <a:lnSpc>
                <a:spcPct val="115000"/>
              </a:lnSpc>
              <a:buClr>
                <a:srgbClr val="00FDC8"/>
              </a:buClr>
              <a:buSzPts val="1400"/>
            </a:pPr>
            <a:r>
              <a:rPr lang="en-GB" sz="1200" i="1" dirty="0">
                <a:solidFill>
                  <a:srgbClr val="000000"/>
                </a:solidFill>
                <a:effectLst/>
                <a:latin typeface="Calibri" panose="020F0502020204030204" pitchFamily="34" charset="0"/>
                <a:ea typeface="Times New Roman" panose="02020603050405020304" pitchFamily="18" charset="0"/>
              </a:rPr>
              <a:t>Source</a:t>
            </a:r>
            <a:r>
              <a:rPr lang="en-GB" sz="1200" i="1" dirty="0">
                <a:solidFill>
                  <a:srgbClr val="000000"/>
                </a:solidFill>
                <a:latin typeface="Calibri" panose="020F0502020204030204" pitchFamily="34" charset="0"/>
                <a:ea typeface="Times New Roman" panose="02020603050405020304" pitchFamily="18" charset="0"/>
              </a:rPr>
              <a:t>: DfE (Feb 2018), Subject </a:t>
            </a:r>
            <a:r>
              <a:rPr lang="en-GB" sz="1200" i="1" dirty="0">
                <a:solidFill>
                  <a:srgbClr val="000000"/>
                </a:solidFill>
                <a:effectLst/>
                <a:latin typeface="Calibri" panose="020F0502020204030204" pitchFamily="34" charset="0"/>
                <a:ea typeface="Times New Roman" panose="02020603050405020304" pitchFamily="18" charset="0"/>
              </a:rPr>
              <a:t>content functional skills: English </a:t>
            </a:r>
            <a:r>
              <a:rPr lang="en-GB" sz="1200" u="none" strike="noStrike"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https://www.gov.uk/government/publications/functional-skills-subject-content-english</a:t>
            </a:r>
            <a:endParaRPr lang="en-GB" sz="1200" b="1" kern="0" dirty="0">
              <a:solidFill>
                <a:srgbClr val="000000"/>
              </a:solidFill>
              <a:latin typeface="Calibri" panose="020F0502020204030204" pitchFamily="34" charset="0"/>
              <a:ea typeface="Calibri"/>
              <a:cs typeface="Calibri" panose="020F0502020204030204" pitchFamily="34" charset="0"/>
              <a:sym typeface="Calibri"/>
            </a:endParaRPr>
          </a:p>
          <a:p>
            <a:pPr defTabSz="1219170">
              <a:lnSpc>
                <a:spcPct val="115000"/>
              </a:lnSpc>
              <a:buClr>
                <a:srgbClr val="00FDC8"/>
              </a:buClr>
              <a:buSzPts val="1400"/>
            </a:pPr>
            <a:r>
              <a:rPr lang="en-GB" sz="1200" b="1" kern="0" dirty="0">
                <a:solidFill>
                  <a:srgbClr val="000000"/>
                </a:solidFill>
                <a:latin typeface="Calibri" panose="020F0502020204030204" pitchFamily="34" charset="0"/>
                <a:ea typeface="Calibri"/>
                <a:cs typeface="Calibri" panose="020F0502020204030204" pitchFamily="34" charset="0"/>
                <a:sym typeface="Calibri"/>
              </a:rPr>
              <a:t>GCSE English reading curriculum links:</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A3 Compare writers’ ideas and perspectives, as well as how these are conveyed, across two or more texts.</a:t>
            </a:r>
          </a:p>
          <a:p>
            <a:pPr defTabSz="1219170">
              <a:lnSpc>
                <a:spcPct val="115000"/>
              </a:lnSpc>
              <a:buClr>
                <a:srgbClr val="00FDC8"/>
              </a:buClr>
              <a:buSzPts val="1400"/>
            </a:pPr>
            <a:r>
              <a:rPr lang="en-GB" sz="1200" i="1" dirty="0">
                <a:solidFill>
                  <a:srgbClr val="000000"/>
                </a:solidFill>
                <a:latin typeface="Calibri" panose="020F0502020204030204" pitchFamily="34" charset="0"/>
              </a:rPr>
              <a:t>Source:  DfE (2013), English Language GCSE subject content and assessment objectives:</a:t>
            </a:r>
            <a:br>
              <a:rPr lang="en-GB" sz="1200" dirty="0"/>
            </a:br>
            <a:r>
              <a:rPr lang="en-GB" sz="1200" b="0" u="none" strike="noStrike" dirty="0">
                <a:solidFill>
                  <a:srgbClr val="0071B3"/>
                </a:solidFill>
                <a:effectLst/>
                <a:hlinkClick r:id="rId6"/>
              </a:rPr>
              <a:t>https://www.gov.uk/government/publications/gcse-english-language-and-gcse-english-literature-new-content</a:t>
            </a:r>
            <a:endParaRPr lang="en-GB" sz="1200" b="0" u="none" strike="noStrike" dirty="0">
              <a:solidFill>
                <a:srgbClr val="0071B3"/>
              </a:solidFill>
              <a:effectLst/>
            </a:endParaRPr>
          </a:p>
          <a:p>
            <a:pPr defTabSz="1219170">
              <a:lnSpc>
                <a:spcPct val="115000"/>
              </a:lnSpc>
              <a:buClr>
                <a:srgbClr val="00FDC8"/>
              </a:buClr>
              <a:buSzPts val="1400"/>
            </a:pPr>
            <a:endParaRPr lang="en-GB" sz="1200" kern="0" dirty="0">
              <a:solidFill>
                <a:srgbClr val="000000"/>
              </a:solidFill>
              <a:latin typeface="Calibri" panose="020F0502020204030204" pitchFamily="34" charset="0"/>
              <a:cs typeface="Calibri" panose="020F0502020204030204" pitchFamily="34" charset="0"/>
              <a:sym typeface="Arial"/>
            </a:endParaRPr>
          </a:p>
          <a:p>
            <a:pPr defTabSz="1219170">
              <a:lnSpc>
                <a:spcPct val="115000"/>
              </a:lnSpc>
              <a:buClr>
                <a:srgbClr val="00FDC8"/>
              </a:buClr>
              <a:buSzPts val="800"/>
            </a:pPr>
            <a:r>
              <a:rPr lang="en-GB"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Many thanks to CGP Books for permission to reproduce the texts on slides 12 and 13</a:t>
            </a:r>
            <a:r>
              <a:rPr lang="en-GB" sz="900" b="0" i="0" dirty="0">
                <a:solidFill>
                  <a:srgbClr val="3B3B3B"/>
                </a:solidFill>
                <a:effectLst/>
                <a:latin typeface="Lato" panose="020F0502020204030203" pitchFamily="34" charset="0"/>
              </a:rPr>
              <a:t>.  </a:t>
            </a:r>
            <a:r>
              <a:rPr lang="en-GB" sz="900" b="0" i="0" dirty="0">
                <a:solidFill>
                  <a:srgbClr val="3B3B3B"/>
                </a:solidFill>
                <a:effectLst/>
                <a:latin typeface="Lato" panose="020F0502020204030203" pitchFamily="34" charset="0"/>
                <a:hlinkClick r:id="rId7"/>
              </a:rPr>
              <a:t>https://www.cgpbooks.co.uk/</a:t>
            </a:r>
            <a:r>
              <a:rPr lang="en-GB" sz="900" b="0" i="0" dirty="0">
                <a:solidFill>
                  <a:srgbClr val="3B3B3B"/>
                </a:solidFill>
                <a:effectLst/>
                <a:latin typeface="Lato" panose="020F0502020204030203" pitchFamily="34" charset="0"/>
              </a:rPr>
              <a:t> </a:t>
            </a:r>
            <a:endParaRPr sz="1867" kern="0" dirty="0">
              <a:solidFill>
                <a:srgbClr val="000000"/>
              </a:solidFill>
              <a:latin typeface="Arial"/>
              <a:cs typeface="Arial"/>
              <a:sym typeface="Arial"/>
            </a:endParaRPr>
          </a:p>
        </p:txBody>
      </p:sp>
      <p:sp>
        <p:nvSpPr>
          <p:cNvPr id="64" name="Google Shape;64;p14"/>
          <p:cNvSpPr/>
          <p:nvPr/>
        </p:nvSpPr>
        <p:spPr>
          <a:xfrm>
            <a:off x="569034" y="1744699"/>
            <a:ext cx="10280867" cy="2447594"/>
          </a:xfrm>
          <a:custGeom>
            <a:avLst/>
            <a:gdLst/>
            <a:ahLst/>
            <a:cxnLst/>
            <a:rect l="l" t="t" r="r" b="b"/>
            <a:pathLst>
              <a:path w="8434289" h="1254825" extrusionOk="0">
                <a:moveTo>
                  <a:pt x="0" y="209142"/>
                </a:moveTo>
                <a:cubicBezTo>
                  <a:pt x="0" y="93636"/>
                  <a:pt x="93636" y="0"/>
                  <a:pt x="209142" y="0"/>
                </a:cubicBezTo>
                <a:lnTo>
                  <a:pt x="8225147" y="0"/>
                </a:lnTo>
                <a:cubicBezTo>
                  <a:pt x="8340653" y="0"/>
                  <a:pt x="8434289" y="93636"/>
                  <a:pt x="8434289" y="209142"/>
                </a:cubicBezTo>
                <a:lnTo>
                  <a:pt x="8434289" y="1045683"/>
                </a:lnTo>
                <a:cubicBezTo>
                  <a:pt x="8434289" y="1161189"/>
                  <a:pt x="8340653" y="1254825"/>
                  <a:pt x="8225147" y="1254825"/>
                </a:cubicBezTo>
                <a:lnTo>
                  <a:pt x="209142" y="1254825"/>
                </a:lnTo>
                <a:cubicBezTo>
                  <a:pt x="93636" y="1254825"/>
                  <a:pt x="0" y="1161189"/>
                  <a:pt x="0" y="1045683"/>
                </a:cubicBezTo>
                <a:lnTo>
                  <a:pt x="0" y="209142"/>
                </a:lnTo>
                <a:close/>
              </a:path>
            </a:pathLst>
          </a:custGeom>
          <a:gradFill>
            <a:gsLst>
              <a:gs pos="0">
                <a:srgbClr val="7373D1"/>
              </a:gs>
              <a:gs pos="31000">
                <a:srgbClr val="E3F2F3"/>
              </a:gs>
              <a:gs pos="73000">
                <a:srgbClr val="D5ECED"/>
              </a:gs>
              <a:gs pos="100000">
                <a:srgbClr val="CCCCCC"/>
              </a:gs>
            </a:gsLst>
            <a:lin ang="2700006" scaled="0"/>
          </a:gradFill>
          <a:ln>
            <a:noFill/>
          </a:ln>
        </p:spPr>
        <p:txBody>
          <a:bodyPr spcFirstLastPara="1" wrap="square" lIns="198400" tIns="198400" rIns="198400" bIns="198400" anchor="ctr" anchorCtr="0">
            <a:noAutofit/>
          </a:bodyPr>
          <a:lstStyle/>
          <a:p>
            <a:pPr defTabSz="1219170">
              <a:buClr>
                <a:srgbClr val="000000"/>
              </a:buClr>
              <a:buSzPts val="1200"/>
            </a:pPr>
            <a:r>
              <a:rPr lang="en-GB" sz="1600" kern="0" dirty="0">
                <a:solidFill>
                  <a:srgbClr val="000000"/>
                </a:solidFill>
                <a:latin typeface="Century Gothic"/>
                <a:ea typeface="Century Gothic"/>
                <a:cs typeface="Century Gothic"/>
                <a:sym typeface="Century Gothic"/>
              </a:rPr>
              <a:t>September 2021. Kindly contributed by Nikki Milton, Cambridge Regional College.</a:t>
            </a:r>
            <a:endParaRPr sz="1867" kern="0" dirty="0">
              <a:solidFill>
                <a:srgbClr val="000000"/>
              </a:solidFill>
              <a:latin typeface="Arial"/>
              <a:cs typeface="Arial"/>
              <a:sym typeface="Arial"/>
            </a:endParaRPr>
          </a:p>
          <a:p>
            <a:pPr defTabSz="1219170">
              <a:buClr>
                <a:srgbClr val="000000"/>
              </a:buClr>
              <a:buSzPts val="1200"/>
            </a:pP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600" kern="0" dirty="0">
                <a:solidFill>
                  <a:srgbClr val="000000"/>
                </a:solidFill>
                <a:latin typeface="Century Gothic"/>
                <a:ea typeface="Century Gothic"/>
                <a:cs typeface="Century Gothic"/>
                <a:sym typeface="Century Gothic"/>
              </a:rPr>
              <a:t>Search for Nikki on </a:t>
            </a:r>
            <a:r>
              <a:rPr lang="en-GB" sz="1600" u="sng" kern="0" dirty="0">
                <a:solidFill>
                  <a:srgbClr val="DB4437"/>
                </a:solidFill>
                <a:latin typeface="Century Gothic"/>
                <a:ea typeface="Century Gothic"/>
                <a:cs typeface="Century Gothic"/>
                <a:sym typeface="Century Gothic"/>
                <a:hlinkClick r:id="rId3"/>
              </a:rPr>
              <a:t>www.skillsworkshop.org</a:t>
            </a:r>
            <a:r>
              <a:rPr lang="en-GB" sz="1600" kern="0" dirty="0">
                <a:solidFill>
                  <a:srgbClr val="000000"/>
                </a:solidFill>
                <a:latin typeface="Century Gothic"/>
                <a:ea typeface="Century Gothic"/>
                <a:cs typeface="Century Gothic"/>
                <a:sym typeface="Century Gothic"/>
              </a:rPr>
              <a:t> </a:t>
            </a: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600" kern="0" dirty="0">
                <a:solidFill>
                  <a:srgbClr val="000000"/>
                </a:solidFill>
                <a:latin typeface="Century Gothic"/>
                <a:ea typeface="Century Gothic"/>
                <a:cs typeface="Century Gothic"/>
                <a:sym typeface="Century Gothic"/>
              </a:rPr>
              <a:t>Please refer to the download page for this resource on skillsworkshop for detailed curriculum links and related resources.</a:t>
            </a:r>
            <a:r>
              <a:rPr lang="en-GB" sz="1600" b="1" kern="0" dirty="0">
                <a:solidFill>
                  <a:srgbClr val="000000"/>
                </a:solidFill>
                <a:latin typeface="Century Gothic"/>
                <a:ea typeface="Century Gothic"/>
                <a:cs typeface="Century Gothic"/>
                <a:sym typeface="Century Gothic"/>
              </a:rPr>
              <a:t> </a:t>
            </a:r>
            <a:r>
              <a:rPr lang="en-GB" sz="1600" b="1" kern="0" dirty="0">
                <a:solidFill>
                  <a:srgbClr val="000000"/>
                </a:solidFill>
                <a:latin typeface="Century Gothic"/>
                <a:ea typeface="Century Gothic"/>
                <a:cs typeface="Century Gothic"/>
                <a:sym typeface="Century Gothic"/>
                <a:hlinkClick r:id="rId8"/>
              </a:rPr>
              <a:t>https://www.skillsworkshop.org/resources/skills_building_comparing_texts</a:t>
            </a:r>
            <a:r>
              <a:rPr lang="en-GB" sz="1600" b="1" kern="0" dirty="0">
                <a:solidFill>
                  <a:srgbClr val="000000"/>
                </a:solidFill>
                <a:latin typeface="Century Gothic"/>
                <a:ea typeface="Century Gothic"/>
                <a:cs typeface="Century Gothic"/>
                <a:sym typeface="Century Gothic"/>
              </a:rPr>
              <a:t> </a:t>
            </a:r>
            <a:endParaRPr lang="en-GB" sz="1600" b="1" u="sng" kern="0" dirty="0">
              <a:solidFill>
                <a:srgbClr val="000000"/>
              </a:solidFill>
              <a:latin typeface="Century Gothic"/>
              <a:ea typeface="Century Gothic"/>
              <a:cs typeface="Century Gothic"/>
              <a:sym typeface="Century Gothic"/>
            </a:endParaRPr>
          </a:p>
          <a:p>
            <a:pPr defTabSz="1219170">
              <a:buClr>
                <a:srgbClr val="000000"/>
              </a:buClr>
              <a:buSzPts val="1200"/>
            </a:pPr>
            <a:endParaRPr lang="en-GB" sz="1333" b="1"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333" b="1" kern="0" dirty="0">
                <a:solidFill>
                  <a:srgbClr val="000000"/>
                </a:solidFill>
                <a:latin typeface="Century Gothic"/>
                <a:ea typeface="Century Gothic"/>
                <a:cs typeface="Century Gothic"/>
                <a:sym typeface="Century Gothic"/>
              </a:rPr>
              <a:t>For full use of hyperlinks and other features, this presentation should be run in full screen mode.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3" name="Rectangle: Rounded Corners 32">
            <a:extLst>
              <a:ext uri="{FF2B5EF4-FFF2-40B4-BE49-F238E27FC236}">
                <a16:creationId xmlns:a16="http://schemas.microsoft.com/office/drawing/2014/main" id="{EE84B1F8-487C-486F-93BF-ACC1B341719D}"/>
              </a:ext>
            </a:extLst>
          </p:cNvPr>
          <p:cNvSpPr/>
          <p:nvPr/>
        </p:nvSpPr>
        <p:spPr>
          <a:xfrm>
            <a:off x="108858" y="1306286"/>
            <a:ext cx="11974286" cy="5137797"/>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0642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sp>
        <p:nvSpPr>
          <p:cNvPr id="11" name="TextBox 10">
            <a:extLst>
              <a:ext uri="{FF2B5EF4-FFF2-40B4-BE49-F238E27FC236}">
                <a16:creationId xmlns:a16="http://schemas.microsoft.com/office/drawing/2014/main" id="{837C7EF9-1A72-47EF-A149-208CF2E1C9A1}"/>
              </a:ext>
            </a:extLst>
          </p:cNvPr>
          <p:cNvSpPr txBox="1"/>
          <p:nvPr/>
        </p:nvSpPr>
        <p:spPr>
          <a:xfrm>
            <a:off x="342900" y="2061226"/>
            <a:ext cx="1739900" cy="338554"/>
          </a:xfrm>
          <a:prstGeom prst="rect">
            <a:avLst/>
          </a:prstGeom>
          <a:solidFill>
            <a:schemeClr val="accent6">
              <a:lumMod val="60000"/>
              <a:lumOff val="40000"/>
            </a:schemeClr>
          </a:solidFill>
        </p:spPr>
        <p:txBody>
          <a:bodyPr wrap="square" rtlCol="0">
            <a:spAutoFit/>
          </a:bodyPr>
          <a:lstStyle/>
          <a:p>
            <a:pPr algn="ctr"/>
            <a:r>
              <a:rPr lang="en-GB" sz="1600" b="1" dirty="0"/>
              <a:t>Similarity</a:t>
            </a:r>
          </a:p>
        </p:txBody>
      </p:sp>
      <p:sp>
        <p:nvSpPr>
          <p:cNvPr id="2" name="Plus Sign 1">
            <a:extLst>
              <a:ext uri="{FF2B5EF4-FFF2-40B4-BE49-F238E27FC236}">
                <a16:creationId xmlns:a16="http://schemas.microsoft.com/office/drawing/2014/main" id="{C4AE97AB-8058-431F-8D86-B785D0FDC84B}"/>
              </a:ext>
            </a:extLst>
          </p:cNvPr>
          <p:cNvSpPr/>
          <p:nvPr/>
        </p:nvSpPr>
        <p:spPr>
          <a:xfrm>
            <a:off x="2235200" y="1992649"/>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071FE06-8EB9-4FC2-8C4F-623264879081}"/>
              </a:ext>
            </a:extLst>
          </p:cNvPr>
          <p:cNvSpPr txBox="1"/>
          <p:nvPr/>
        </p:nvSpPr>
        <p:spPr>
          <a:xfrm>
            <a:off x="2959100" y="2061226"/>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Text A</a:t>
            </a:r>
          </a:p>
        </p:txBody>
      </p:sp>
      <p:sp>
        <p:nvSpPr>
          <p:cNvPr id="14" name="Plus Sign 13">
            <a:extLst>
              <a:ext uri="{FF2B5EF4-FFF2-40B4-BE49-F238E27FC236}">
                <a16:creationId xmlns:a16="http://schemas.microsoft.com/office/drawing/2014/main" id="{688EDAF4-6DE2-44D4-8C16-D9A08D38839B}"/>
              </a:ext>
            </a:extLst>
          </p:cNvPr>
          <p:cNvSpPr/>
          <p:nvPr/>
        </p:nvSpPr>
        <p:spPr>
          <a:xfrm>
            <a:off x="5791200" y="1992649"/>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170D4FB1-742C-450B-BD37-6C6456FFF223}"/>
              </a:ext>
            </a:extLst>
          </p:cNvPr>
          <p:cNvSpPr txBox="1"/>
          <p:nvPr/>
        </p:nvSpPr>
        <p:spPr>
          <a:xfrm>
            <a:off x="6515100" y="2061226"/>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Text B</a:t>
            </a:r>
          </a:p>
        </p:txBody>
      </p:sp>
      <p:sp>
        <p:nvSpPr>
          <p:cNvPr id="3" name="Equals 2">
            <a:extLst>
              <a:ext uri="{FF2B5EF4-FFF2-40B4-BE49-F238E27FC236}">
                <a16:creationId xmlns:a16="http://schemas.microsoft.com/office/drawing/2014/main" id="{5BF32E11-2CED-48CC-AE4F-A9051B0BF21E}"/>
              </a:ext>
            </a:extLst>
          </p:cNvPr>
          <p:cNvSpPr/>
          <p:nvPr/>
        </p:nvSpPr>
        <p:spPr>
          <a:xfrm>
            <a:off x="9423400" y="2061226"/>
            <a:ext cx="622300" cy="338554"/>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3D216692-1B6F-4102-9A94-61D16FA5B874}"/>
              </a:ext>
            </a:extLst>
          </p:cNvPr>
          <p:cNvSpPr txBox="1"/>
          <p:nvPr/>
        </p:nvSpPr>
        <p:spPr>
          <a:xfrm>
            <a:off x="10248900" y="1992649"/>
            <a:ext cx="914400" cy="400110"/>
          </a:xfrm>
          <a:prstGeom prst="rect">
            <a:avLst/>
          </a:prstGeom>
          <a:noFill/>
        </p:spPr>
        <p:txBody>
          <a:bodyPr wrap="square" rtlCol="0">
            <a:spAutoFit/>
          </a:bodyPr>
          <a:lstStyle/>
          <a:p>
            <a:r>
              <a:rPr lang="en-GB" sz="2000" b="1" dirty="0">
                <a:solidFill>
                  <a:srgbClr val="00B050"/>
                </a:solidFill>
                <a:sym typeface="Wingdings" panose="05000000000000000000" pitchFamily="2" charset="2"/>
              </a:rPr>
              <a:t>Level 1</a:t>
            </a:r>
            <a:endParaRPr lang="en-GB" sz="6000" b="1" dirty="0">
              <a:solidFill>
                <a:srgbClr val="00B050"/>
              </a:solidFill>
            </a:endParaRPr>
          </a:p>
        </p:txBody>
      </p:sp>
      <p:sp>
        <p:nvSpPr>
          <p:cNvPr id="17" name="TextBox 16">
            <a:extLst>
              <a:ext uri="{FF2B5EF4-FFF2-40B4-BE49-F238E27FC236}">
                <a16:creationId xmlns:a16="http://schemas.microsoft.com/office/drawing/2014/main" id="{8DF38D61-A350-4400-9725-7E6CC6C10953}"/>
              </a:ext>
            </a:extLst>
          </p:cNvPr>
          <p:cNvSpPr txBox="1"/>
          <p:nvPr/>
        </p:nvSpPr>
        <p:spPr>
          <a:xfrm>
            <a:off x="342900" y="4091627"/>
            <a:ext cx="1739900" cy="338554"/>
          </a:xfrm>
          <a:prstGeom prst="rect">
            <a:avLst/>
          </a:prstGeom>
          <a:solidFill>
            <a:schemeClr val="accent6">
              <a:lumMod val="60000"/>
              <a:lumOff val="40000"/>
            </a:schemeClr>
          </a:solidFill>
        </p:spPr>
        <p:txBody>
          <a:bodyPr wrap="square" rtlCol="0">
            <a:spAutoFit/>
          </a:bodyPr>
          <a:lstStyle/>
          <a:p>
            <a:pPr algn="ctr"/>
            <a:r>
              <a:rPr lang="en-GB" sz="1600" b="1" dirty="0"/>
              <a:t>Similarity 1</a:t>
            </a:r>
          </a:p>
        </p:txBody>
      </p:sp>
      <p:sp>
        <p:nvSpPr>
          <p:cNvPr id="18" name="Plus Sign 17">
            <a:extLst>
              <a:ext uri="{FF2B5EF4-FFF2-40B4-BE49-F238E27FC236}">
                <a16:creationId xmlns:a16="http://schemas.microsoft.com/office/drawing/2014/main" id="{9998FD05-5352-42B4-A3D9-68E8E5AB1833}"/>
              </a:ext>
            </a:extLst>
          </p:cNvPr>
          <p:cNvSpPr/>
          <p:nvPr/>
        </p:nvSpPr>
        <p:spPr>
          <a:xfrm>
            <a:off x="2235200" y="4023050"/>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060FA84A-7EA6-4E55-A10F-9ADB3D66221C}"/>
              </a:ext>
            </a:extLst>
          </p:cNvPr>
          <p:cNvSpPr txBox="1"/>
          <p:nvPr/>
        </p:nvSpPr>
        <p:spPr>
          <a:xfrm>
            <a:off x="2959100" y="4091627"/>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Text A</a:t>
            </a:r>
          </a:p>
        </p:txBody>
      </p:sp>
      <p:sp>
        <p:nvSpPr>
          <p:cNvPr id="20" name="Plus Sign 19">
            <a:extLst>
              <a:ext uri="{FF2B5EF4-FFF2-40B4-BE49-F238E27FC236}">
                <a16:creationId xmlns:a16="http://schemas.microsoft.com/office/drawing/2014/main" id="{87F4B31D-8A70-4010-9775-578ACFF0CA83}"/>
              </a:ext>
            </a:extLst>
          </p:cNvPr>
          <p:cNvSpPr/>
          <p:nvPr/>
        </p:nvSpPr>
        <p:spPr>
          <a:xfrm>
            <a:off x="5791200" y="4023050"/>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A5B5FF12-86D1-4CED-830E-D3DE5890A01C}"/>
              </a:ext>
            </a:extLst>
          </p:cNvPr>
          <p:cNvSpPr txBox="1"/>
          <p:nvPr/>
        </p:nvSpPr>
        <p:spPr>
          <a:xfrm>
            <a:off x="6515100" y="4091627"/>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Text B</a:t>
            </a:r>
          </a:p>
        </p:txBody>
      </p:sp>
      <p:sp>
        <p:nvSpPr>
          <p:cNvPr id="22" name="Equals 21">
            <a:extLst>
              <a:ext uri="{FF2B5EF4-FFF2-40B4-BE49-F238E27FC236}">
                <a16:creationId xmlns:a16="http://schemas.microsoft.com/office/drawing/2014/main" id="{4C279D6B-966A-4C37-88FA-643DCF3D016A}"/>
              </a:ext>
            </a:extLst>
          </p:cNvPr>
          <p:cNvSpPr/>
          <p:nvPr/>
        </p:nvSpPr>
        <p:spPr>
          <a:xfrm>
            <a:off x="9423400" y="4091627"/>
            <a:ext cx="622300" cy="338554"/>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TextBox 23">
            <a:extLst>
              <a:ext uri="{FF2B5EF4-FFF2-40B4-BE49-F238E27FC236}">
                <a16:creationId xmlns:a16="http://schemas.microsoft.com/office/drawing/2014/main" id="{A841F253-ACFC-4F92-B01B-C9FFF8FD0ABF}"/>
              </a:ext>
            </a:extLst>
          </p:cNvPr>
          <p:cNvSpPr txBox="1"/>
          <p:nvPr/>
        </p:nvSpPr>
        <p:spPr>
          <a:xfrm>
            <a:off x="317500" y="4801082"/>
            <a:ext cx="1739900" cy="338554"/>
          </a:xfrm>
          <a:prstGeom prst="rect">
            <a:avLst/>
          </a:prstGeom>
          <a:solidFill>
            <a:schemeClr val="accent6">
              <a:lumMod val="60000"/>
              <a:lumOff val="40000"/>
            </a:schemeClr>
          </a:solidFill>
        </p:spPr>
        <p:txBody>
          <a:bodyPr wrap="square" rtlCol="0">
            <a:spAutoFit/>
          </a:bodyPr>
          <a:lstStyle/>
          <a:p>
            <a:pPr algn="ctr"/>
            <a:r>
              <a:rPr lang="en-GB" sz="1600" b="1" dirty="0"/>
              <a:t>Similarity 2</a:t>
            </a:r>
          </a:p>
        </p:txBody>
      </p:sp>
      <p:sp>
        <p:nvSpPr>
          <p:cNvPr id="25" name="Plus Sign 24">
            <a:extLst>
              <a:ext uri="{FF2B5EF4-FFF2-40B4-BE49-F238E27FC236}">
                <a16:creationId xmlns:a16="http://schemas.microsoft.com/office/drawing/2014/main" id="{1D9EB3B2-C6CD-4CFC-B706-B34EE069DD96}"/>
              </a:ext>
            </a:extLst>
          </p:cNvPr>
          <p:cNvSpPr/>
          <p:nvPr/>
        </p:nvSpPr>
        <p:spPr>
          <a:xfrm>
            <a:off x="2209800" y="4732505"/>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87850219-F2B0-4C82-99C1-21C39CA7DC56}"/>
              </a:ext>
            </a:extLst>
          </p:cNvPr>
          <p:cNvSpPr txBox="1"/>
          <p:nvPr/>
        </p:nvSpPr>
        <p:spPr>
          <a:xfrm>
            <a:off x="2933700" y="4801082"/>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Text A</a:t>
            </a:r>
          </a:p>
        </p:txBody>
      </p:sp>
      <p:sp>
        <p:nvSpPr>
          <p:cNvPr id="27" name="Plus Sign 26">
            <a:extLst>
              <a:ext uri="{FF2B5EF4-FFF2-40B4-BE49-F238E27FC236}">
                <a16:creationId xmlns:a16="http://schemas.microsoft.com/office/drawing/2014/main" id="{25D72603-12D7-4246-B383-F9770FE94272}"/>
              </a:ext>
            </a:extLst>
          </p:cNvPr>
          <p:cNvSpPr/>
          <p:nvPr/>
        </p:nvSpPr>
        <p:spPr>
          <a:xfrm>
            <a:off x="5765800" y="4732505"/>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0021B05E-FD2B-46E1-973D-70E7F7971CDC}"/>
              </a:ext>
            </a:extLst>
          </p:cNvPr>
          <p:cNvSpPr txBox="1"/>
          <p:nvPr/>
        </p:nvSpPr>
        <p:spPr>
          <a:xfrm>
            <a:off x="6489700" y="4801082"/>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Text B</a:t>
            </a:r>
          </a:p>
        </p:txBody>
      </p:sp>
      <p:sp>
        <p:nvSpPr>
          <p:cNvPr id="29" name="Equals 28">
            <a:extLst>
              <a:ext uri="{FF2B5EF4-FFF2-40B4-BE49-F238E27FC236}">
                <a16:creationId xmlns:a16="http://schemas.microsoft.com/office/drawing/2014/main" id="{6FF3F55B-C694-4A93-9EB1-20737E2A1068}"/>
              </a:ext>
            </a:extLst>
          </p:cNvPr>
          <p:cNvSpPr/>
          <p:nvPr/>
        </p:nvSpPr>
        <p:spPr>
          <a:xfrm>
            <a:off x="9398000" y="4801082"/>
            <a:ext cx="622300" cy="338554"/>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TextBox 29">
            <a:extLst>
              <a:ext uri="{FF2B5EF4-FFF2-40B4-BE49-F238E27FC236}">
                <a16:creationId xmlns:a16="http://schemas.microsoft.com/office/drawing/2014/main" id="{C701458E-3D17-4C9E-B709-C9144C619C4A}"/>
              </a:ext>
            </a:extLst>
          </p:cNvPr>
          <p:cNvSpPr txBox="1"/>
          <p:nvPr/>
        </p:nvSpPr>
        <p:spPr>
          <a:xfrm>
            <a:off x="11023600" y="4377778"/>
            <a:ext cx="914400" cy="400110"/>
          </a:xfrm>
          <a:prstGeom prst="rect">
            <a:avLst/>
          </a:prstGeom>
          <a:noFill/>
        </p:spPr>
        <p:txBody>
          <a:bodyPr wrap="square" rtlCol="0">
            <a:spAutoFit/>
          </a:bodyPr>
          <a:lstStyle/>
          <a:p>
            <a:r>
              <a:rPr lang="en-GB" sz="2000" b="1" dirty="0">
                <a:solidFill>
                  <a:srgbClr val="00B050"/>
                </a:solidFill>
                <a:sym typeface="Wingdings" panose="05000000000000000000" pitchFamily="2" charset="2"/>
              </a:rPr>
              <a:t>Level 2</a:t>
            </a:r>
            <a:endParaRPr lang="en-GB" sz="6000" b="1" dirty="0">
              <a:solidFill>
                <a:srgbClr val="00B050"/>
              </a:solidFill>
            </a:endParaRPr>
          </a:p>
        </p:txBody>
      </p:sp>
      <p:sp>
        <p:nvSpPr>
          <p:cNvPr id="31" name="Right Brace 30">
            <a:extLst>
              <a:ext uri="{FF2B5EF4-FFF2-40B4-BE49-F238E27FC236}">
                <a16:creationId xmlns:a16="http://schemas.microsoft.com/office/drawing/2014/main" id="{3D5913F5-0E1B-4A80-AEC1-DB0AAD4E8F5E}"/>
              </a:ext>
            </a:extLst>
          </p:cNvPr>
          <p:cNvSpPr/>
          <p:nvPr/>
        </p:nvSpPr>
        <p:spPr>
          <a:xfrm>
            <a:off x="9753600" y="3765905"/>
            <a:ext cx="914400" cy="1600200"/>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32" name="TextBox 31">
            <a:extLst>
              <a:ext uri="{FF2B5EF4-FFF2-40B4-BE49-F238E27FC236}">
                <a16:creationId xmlns:a16="http://schemas.microsoft.com/office/drawing/2014/main" id="{BB7B1006-5732-46F6-8AD4-AB3588CE29E3}"/>
              </a:ext>
            </a:extLst>
          </p:cNvPr>
          <p:cNvSpPr txBox="1"/>
          <p:nvPr/>
        </p:nvSpPr>
        <p:spPr>
          <a:xfrm>
            <a:off x="-1" y="728737"/>
            <a:ext cx="5905501" cy="369332"/>
          </a:xfrm>
          <a:prstGeom prst="rect">
            <a:avLst/>
          </a:prstGeom>
          <a:solidFill>
            <a:schemeClr val="accent6">
              <a:lumMod val="60000"/>
              <a:lumOff val="40000"/>
            </a:schemeClr>
          </a:solidFill>
        </p:spPr>
        <p:txBody>
          <a:bodyPr wrap="square" rtlCol="0">
            <a:spAutoFit/>
          </a:bodyPr>
          <a:lstStyle/>
          <a:p>
            <a:r>
              <a:rPr lang="en-GB" b="1" dirty="0"/>
              <a:t>A reminder of how you structure your answer for each level </a:t>
            </a:r>
          </a:p>
        </p:txBody>
      </p:sp>
    </p:spTree>
    <p:extLst>
      <p:ext uri="{BB962C8B-B14F-4D97-AF65-F5344CB8AC3E}">
        <p14:creationId xmlns:p14="http://schemas.microsoft.com/office/powerpoint/2010/main" val="2823193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0642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graphicFrame>
        <p:nvGraphicFramePr>
          <p:cNvPr id="8" name="Table 9">
            <a:extLst>
              <a:ext uri="{FF2B5EF4-FFF2-40B4-BE49-F238E27FC236}">
                <a16:creationId xmlns:a16="http://schemas.microsoft.com/office/drawing/2014/main" id="{EEFF29B4-6180-4617-84F1-12C39C65845C}"/>
              </a:ext>
            </a:extLst>
          </p:cNvPr>
          <p:cNvGraphicFramePr>
            <a:graphicFrameLocks noGrp="1"/>
          </p:cNvGraphicFramePr>
          <p:nvPr>
            <p:extLst>
              <p:ext uri="{D42A27DB-BD31-4B8C-83A1-F6EECF244321}">
                <p14:modId xmlns:p14="http://schemas.microsoft.com/office/powerpoint/2010/main" val="1855323768"/>
              </p:ext>
            </p:extLst>
          </p:nvPr>
        </p:nvGraphicFramePr>
        <p:xfrm>
          <a:off x="76198" y="586089"/>
          <a:ext cx="3562351" cy="5806440"/>
        </p:xfrm>
        <a:graphic>
          <a:graphicData uri="http://schemas.openxmlformats.org/drawingml/2006/table">
            <a:tbl>
              <a:tblPr firstRow="1" bandRow="1">
                <a:tableStyleId>{5C22544A-7EE6-4342-B048-85BDC9FD1C3A}</a:tableStyleId>
              </a:tblPr>
              <a:tblGrid>
                <a:gridCol w="3562351">
                  <a:extLst>
                    <a:ext uri="{9D8B030D-6E8A-4147-A177-3AD203B41FA5}">
                      <a16:colId xmlns:a16="http://schemas.microsoft.com/office/drawing/2014/main" val="1932644729"/>
                    </a:ext>
                  </a:extLst>
                </a:gridCol>
              </a:tblGrid>
              <a:tr h="327219">
                <a:tc>
                  <a:txBody>
                    <a:bodyPr/>
                    <a:lstStyle/>
                    <a:p>
                      <a:r>
                        <a:rPr lang="en-US" sz="1800" dirty="0">
                          <a:solidFill>
                            <a:schemeClr val="tx1"/>
                          </a:solidFill>
                        </a:rPr>
                        <a:t>Text A: The Spanish Flu, 1918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35763682"/>
                  </a:ext>
                </a:extLst>
              </a:tr>
              <a:tr h="414789">
                <a:tc>
                  <a:txBody>
                    <a:bodyPr/>
                    <a:lstStyle/>
                    <a:p>
                      <a:r>
                        <a:rPr lang="en-US" sz="1350" dirty="0"/>
                        <a:t>The initial response to the 1918 </a:t>
                      </a:r>
                      <a:r>
                        <a:rPr lang="en-US" sz="1350" b="1" dirty="0"/>
                        <a:t>outbreak </a:t>
                      </a:r>
                      <a:r>
                        <a:rPr lang="en-US" sz="1350" dirty="0"/>
                        <a:t>was to play it down, and later efforts at </a:t>
                      </a:r>
                      <a:r>
                        <a:rPr lang="en-US" sz="1350" b="1" dirty="0"/>
                        <a:t>disinfection</a:t>
                      </a:r>
                      <a:r>
                        <a:rPr lang="en-US" sz="1350" dirty="0"/>
                        <a:t> and social distancing proved </a:t>
                      </a:r>
                      <a:r>
                        <a:rPr lang="en-US" sz="1350" b="1" dirty="0"/>
                        <a:t>insufficient</a:t>
                      </a:r>
                      <a:r>
                        <a:rPr lang="en-US" sz="1350" dirty="0"/>
                        <a:t> to stop the spread of a disease that killed over 147,000 in Spain in one year.</a:t>
                      </a:r>
                    </a:p>
                    <a:p>
                      <a:endParaRPr lang="en-US" sz="900" dirty="0"/>
                    </a:p>
                    <a:p>
                      <a:r>
                        <a:rPr lang="en-US" sz="1350" dirty="0"/>
                        <a:t>More than 100 years ago, when a flu-like disease </a:t>
                      </a:r>
                      <a:r>
                        <a:rPr lang="en-US" sz="1350" b="1" dirty="0"/>
                        <a:t>emerged</a:t>
                      </a:r>
                      <a:r>
                        <a:rPr lang="en-US" sz="1350" dirty="0"/>
                        <a:t>, the initial response was to laugh it off.</a:t>
                      </a:r>
                    </a:p>
                    <a:p>
                      <a:endParaRPr lang="en-US" sz="900" dirty="0"/>
                    </a:p>
                    <a:p>
                      <a:r>
                        <a:rPr lang="en-US" sz="1350" dirty="0"/>
                        <a:t>On May 22, 1918, the front page of the Spanish newspaper ABC reported on a new illness, described as similar to the flu but with milder symptoms.  That same month, Madrid held its annual San Isidro festivities, providing the perfect conditions for </a:t>
                      </a:r>
                      <a:r>
                        <a:rPr lang="en-US" sz="1350" b="1" dirty="0"/>
                        <a:t>mass contagion</a:t>
                      </a:r>
                      <a:r>
                        <a:rPr lang="en-US" sz="1350" dirty="0"/>
                        <a:t>.  The new flu was lightheartedly christened </a:t>
                      </a:r>
                      <a:r>
                        <a:rPr lang="en-GB" sz="1350" b="0" i="1" kern="1200" dirty="0">
                          <a:solidFill>
                            <a:schemeClr val="dk1"/>
                          </a:solidFill>
                          <a:effectLst/>
                          <a:latin typeface="+mn-lt"/>
                          <a:ea typeface="+mn-ea"/>
                          <a:cs typeface="+mn-cs"/>
                        </a:rPr>
                        <a:t>Soldado de </a:t>
                      </a:r>
                      <a:r>
                        <a:rPr lang="en-GB" sz="1350" b="0" i="1" kern="1200" dirty="0" err="1">
                          <a:solidFill>
                            <a:schemeClr val="dk1"/>
                          </a:solidFill>
                          <a:effectLst/>
                          <a:latin typeface="+mn-lt"/>
                          <a:ea typeface="+mn-ea"/>
                          <a:cs typeface="+mn-cs"/>
                        </a:rPr>
                        <a:t>Nápoles</a:t>
                      </a:r>
                      <a:r>
                        <a:rPr lang="en-GB" sz="1350" b="0" i="1" kern="1200" dirty="0">
                          <a:solidFill>
                            <a:schemeClr val="dk1"/>
                          </a:solidFill>
                          <a:effectLst/>
                          <a:latin typeface="+mn-lt"/>
                          <a:ea typeface="+mn-ea"/>
                          <a:cs typeface="+mn-cs"/>
                        </a:rPr>
                        <a:t> </a:t>
                      </a:r>
                      <a:r>
                        <a:rPr lang="en-GB" sz="1350" b="0" i="0" kern="1200" dirty="0">
                          <a:solidFill>
                            <a:schemeClr val="dk1"/>
                          </a:solidFill>
                          <a:effectLst/>
                          <a:latin typeface="+mn-lt"/>
                          <a:ea typeface="+mn-ea"/>
                          <a:cs typeface="+mn-cs"/>
                        </a:rPr>
                        <a:t>(Soldier of Naples) after a song in a popular operetta of the day which, like the new disease, was extremely “catchy.”</a:t>
                      </a:r>
                    </a:p>
                    <a:p>
                      <a:endParaRPr lang="en-GB" sz="900" b="0" i="0" kern="1200" dirty="0">
                        <a:solidFill>
                          <a:schemeClr val="dk1"/>
                        </a:solidFill>
                        <a:effectLst/>
                        <a:latin typeface="+mn-lt"/>
                        <a:ea typeface="+mn-ea"/>
                        <a:cs typeface="+mn-cs"/>
                      </a:endParaRPr>
                    </a:p>
                    <a:p>
                      <a:r>
                        <a:rPr lang="en-GB" sz="1350" b="0" i="0" kern="1200" dirty="0">
                          <a:solidFill>
                            <a:schemeClr val="dk1"/>
                          </a:solidFill>
                          <a:effectLst/>
                          <a:latin typeface="+mn-lt"/>
                          <a:ea typeface="+mn-ea"/>
                          <a:cs typeface="+mn-cs"/>
                        </a:rPr>
                        <a:t>The Spanish flu </a:t>
                      </a:r>
                      <a:r>
                        <a:rPr lang="en-GB" sz="1350" b="1" i="0" kern="1200" dirty="0">
                          <a:solidFill>
                            <a:schemeClr val="dk1"/>
                          </a:solidFill>
                          <a:effectLst/>
                          <a:latin typeface="+mn-lt"/>
                          <a:ea typeface="+mn-ea"/>
                          <a:cs typeface="+mn-cs"/>
                        </a:rPr>
                        <a:t>pandemic</a:t>
                      </a:r>
                      <a:r>
                        <a:rPr lang="en-GB" sz="1350" b="0" i="0" kern="1200" dirty="0">
                          <a:solidFill>
                            <a:schemeClr val="dk1"/>
                          </a:solidFill>
                          <a:effectLst/>
                          <a:latin typeface="+mn-lt"/>
                          <a:ea typeface="+mn-ea"/>
                          <a:cs typeface="+mn-cs"/>
                        </a:rPr>
                        <a:t> of 1918, the deadliest in history, infected an estimated 500 million people worldwide—about one-third of the planet’s population—and killed an estimated 20 million to 50 million victims, including some 675,000 Americans.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graphicFrame>
        <p:nvGraphicFramePr>
          <p:cNvPr id="10" name="Table 9">
            <a:extLst>
              <a:ext uri="{FF2B5EF4-FFF2-40B4-BE49-F238E27FC236}">
                <a16:creationId xmlns:a16="http://schemas.microsoft.com/office/drawing/2014/main" id="{B3480A2B-E9BA-471F-AE32-F29F6C2E968F}"/>
              </a:ext>
            </a:extLst>
          </p:cNvPr>
          <p:cNvGraphicFramePr>
            <a:graphicFrameLocks noGrp="1"/>
          </p:cNvGraphicFramePr>
          <p:nvPr>
            <p:extLst>
              <p:ext uri="{D42A27DB-BD31-4B8C-83A1-F6EECF244321}">
                <p14:modId xmlns:p14="http://schemas.microsoft.com/office/powerpoint/2010/main" val="2780889187"/>
              </p:ext>
            </p:extLst>
          </p:nvPr>
        </p:nvGraphicFramePr>
        <p:xfrm>
          <a:off x="3727740" y="586089"/>
          <a:ext cx="8315326" cy="4663440"/>
        </p:xfrm>
        <a:graphic>
          <a:graphicData uri="http://schemas.openxmlformats.org/drawingml/2006/table">
            <a:tbl>
              <a:tblPr firstRow="1" bandRow="1">
                <a:tableStyleId>{5C22544A-7EE6-4342-B048-85BDC9FD1C3A}</a:tableStyleId>
              </a:tblPr>
              <a:tblGrid>
                <a:gridCol w="8315326">
                  <a:extLst>
                    <a:ext uri="{9D8B030D-6E8A-4147-A177-3AD203B41FA5}">
                      <a16:colId xmlns:a16="http://schemas.microsoft.com/office/drawing/2014/main" val="1932644729"/>
                    </a:ext>
                  </a:extLst>
                </a:gridCol>
              </a:tblGrid>
              <a:tr h="327219">
                <a:tc>
                  <a:txBody>
                    <a:bodyPr/>
                    <a:lstStyle/>
                    <a:p>
                      <a:r>
                        <a:rPr lang="en-US" sz="1800" dirty="0">
                          <a:solidFill>
                            <a:schemeClr val="tx1"/>
                          </a:solidFill>
                        </a:rPr>
                        <a:t>Text B: Coronavirus (COVID-19)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35763682"/>
                  </a:ext>
                </a:extLst>
              </a:tr>
              <a:tr h="414789">
                <a:tc>
                  <a:txBody>
                    <a:bodyPr/>
                    <a:lstStyle/>
                    <a:p>
                      <a:r>
                        <a:rPr lang="en-GB" sz="1350" b="0" i="0" kern="1200" dirty="0">
                          <a:solidFill>
                            <a:schemeClr val="dk1"/>
                          </a:solidFill>
                          <a:effectLst/>
                          <a:latin typeface="+mn-lt"/>
                          <a:ea typeface="+mn-ea"/>
                          <a:cs typeface="+mn-cs"/>
                        </a:rPr>
                        <a:t>On 31 December 2019, the World Health Organisation (WHO) was informed of a cluster of cases of </a:t>
                      </a:r>
                      <a:r>
                        <a:rPr lang="en-GB" sz="1350" b="1" i="0" kern="1200" dirty="0">
                          <a:solidFill>
                            <a:schemeClr val="dk1"/>
                          </a:solidFill>
                          <a:effectLst/>
                          <a:latin typeface="+mn-lt"/>
                          <a:ea typeface="+mn-ea"/>
                          <a:cs typeface="+mn-cs"/>
                        </a:rPr>
                        <a:t>pneumonia</a:t>
                      </a:r>
                      <a:r>
                        <a:rPr lang="en-GB" sz="1350" b="0" i="0" kern="1200" dirty="0">
                          <a:solidFill>
                            <a:schemeClr val="dk1"/>
                          </a:solidFill>
                          <a:effectLst/>
                          <a:latin typeface="+mn-lt"/>
                          <a:ea typeface="+mn-ea"/>
                          <a:cs typeface="+mn-cs"/>
                        </a:rPr>
                        <a:t> of unknown cause detected in Whan City, Hubai Province, China. </a:t>
                      </a:r>
                    </a:p>
                    <a:p>
                      <a:endParaRPr lang="en-GB" sz="900" b="0" i="0" kern="1200" dirty="0">
                        <a:solidFill>
                          <a:schemeClr val="dk1"/>
                        </a:solidFill>
                        <a:effectLst/>
                        <a:latin typeface="+mn-lt"/>
                        <a:ea typeface="+mn-ea"/>
                        <a:cs typeface="+mn-cs"/>
                      </a:endParaRPr>
                    </a:p>
                    <a:p>
                      <a:r>
                        <a:rPr lang="en-GB" sz="1350" b="0" i="0" kern="1200" dirty="0">
                          <a:solidFill>
                            <a:schemeClr val="dk1"/>
                          </a:solidFill>
                          <a:effectLst/>
                          <a:latin typeface="+mn-lt"/>
                          <a:ea typeface="+mn-ea"/>
                          <a:cs typeface="+mn-cs"/>
                        </a:rPr>
                        <a:t>On 12 January 2020, it was announced that a novel coronavirus had been identified in samples obtained from cases and that initial analysis of virus genetic sequences suggested that this was the cause of the outbreak.  This virus is referred to as SARS-CoV-2, and the </a:t>
                      </a:r>
                      <a:r>
                        <a:rPr lang="en-GB" sz="1350" b="1" i="0" kern="1200" dirty="0">
                          <a:solidFill>
                            <a:schemeClr val="dk1"/>
                          </a:solidFill>
                          <a:effectLst/>
                          <a:latin typeface="+mn-lt"/>
                          <a:ea typeface="+mn-ea"/>
                          <a:cs typeface="+mn-cs"/>
                        </a:rPr>
                        <a:t>associated </a:t>
                      </a:r>
                      <a:r>
                        <a:rPr lang="en-GB" sz="1350" b="0" i="0" kern="1200" dirty="0">
                          <a:solidFill>
                            <a:schemeClr val="dk1"/>
                          </a:solidFill>
                          <a:effectLst/>
                          <a:latin typeface="+mn-lt"/>
                          <a:ea typeface="+mn-ea"/>
                          <a:cs typeface="+mn-cs"/>
                        </a:rPr>
                        <a:t>disease as COVID-19. </a:t>
                      </a:r>
                    </a:p>
                    <a:p>
                      <a:endParaRPr lang="en-GB" sz="900" b="0" i="0" kern="1200" dirty="0">
                        <a:solidFill>
                          <a:schemeClr val="dk1"/>
                        </a:solidFill>
                        <a:effectLst/>
                        <a:latin typeface="+mn-lt"/>
                        <a:ea typeface="+mn-ea"/>
                        <a:cs typeface="+mn-cs"/>
                      </a:endParaRPr>
                    </a:p>
                    <a:p>
                      <a:r>
                        <a:rPr lang="en-GB" sz="1350" b="0" i="0" kern="1200" dirty="0">
                          <a:solidFill>
                            <a:schemeClr val="dk1"/>
                          </a:solidFill>
                          <a:effectLst/>
                          <a:latin typeface="+mn-lt"/>
                          <a:ea typeface="+mn-ea"/>
                          <a:cs typeface="+mn-cs"/>
                        </a:rPr>
                        <a:t>As of 22 February 2021, over 109 million cases have been </a:t>
                      </a:r>
                      <a:r>
                        <a:rPr lang="en-GB" sz="1350" b="1" i="0" kern="1200" dirty="0">
                          <a:solidFill>
                            <a:schemeClr val="dk1"/>
                          </a:solidFill>
                          <a:effectLst/>
                          <a:latin typeface="+mn-lt"/>
                          <a:ea typeface="+mn-ea"/>
                          <a:cs typeface="+mn-cs"/>
                        </a:rPr>
                        <a:t>diagnosed </a:t>
                      </a:r>
                      <a:r>
                        <a:rPr lang="en-GB" sz="1350" b="0" i="0" kern="1200" dirty="0">
                          <a:solidFill>
                            <a:schemeClr val="dk1"/>
                          </a:solidFill>
                          <a:effectLst/>
                          <a:latin typeface="+mn-lt"/>
                          <a:ea typeface="+mn-ea"/>
                          <a:cs typeface="+mn-cs"/>
                        </a:rPr>
                        <a:t>globally with more than 2.4 million </a:t>
                      </a:r>
                      <a:r>
                        <a:rPr lang="en-GB" sz="1350" b="1" i="0" kern="1200" dirty="0">
                          <a:solidFill>
                            <a:schemeClr val="dk1"/>
                          </a:solidFill>
                          <a:effectLst/>
                          <a:latin typeface="+mn-lt"/>
                          <a:ea typeface="+mn-ea"/>
                          <a:cs typeface="+mn-cs"/>
                        </a:rPr>
                        <a:t>fatalities</a:t>
                      </a:r>
                      <a:r>
                        <a:rPr lang="en-GB" sz="1350" b="0" i="0" kern="1200" dirty="0">
                          <a:solidFill>
                            <a:schemeClr val="dk1"/>
                          </a:solidFill>
                          <a:effectLst/>
                          <a:latin typeface="+mn-lt"/>
                          <a:ea typeface="+mn-ea"/>
                          <a:cs typeface="+mn-cs"/>
                        </a:rPr>
                        <a:t>.  In the 14 days to 17 February, more than 5.7 million cases were reported. </a:t>
                      </a:r>
                    </a:p>
                    <a:p>
                      <a:endParaRPr lang="en-GB" sz="900" b="0" i="0" kern="1200" dirty="0">
                        <a:solidFill>
                          <a:schemeClr val="dk1"/>
                        </a:solidFill>
                        <a:effectLst/>
                        <a:latin typeface="+mn-lt"/>
                        <a:ea typeface="+mn-ea"/>
                        <a:cs typeface="+mn-cs"/>
                      </a:endParaRPr>
                    </a:p>
                    <a:p>
                      <a:r>
                        <a:rPr lang="en-GB" sz="1350" b="0" i="0" kern="1200" dirty="0">
                          <a:solidFill>
                            <a:schemeClr val="dk1"/>
                          </a:solidFill>
                          <a:effectLst/>
                          <a:latin typeface="+mn-lt"/>
                          <a:ea typeface="+mn-ea"/>
                          <a:cs typeface="+mn-cs"/>
                        </a:rPr>
                        <a:t>Human-to-human </a:t>
                      </a:r>
                      <a:r>
                        <a:rPr lang="en-GB" sz="1350" b="1" i="0" kern="1200" dirty="0">
                          <a:solidFill>
                            <a:schemeClr val="dk1"/>
                          </a:solidFill>
                          <a:effectLst/>
                          <a:latin typeface="+mn-lt"/>
                          <a:ea typeface="+mn-ea"/>
                          <a:cs typeface="+mn-cs"/>
                        </a:rPr>
                        <a:t>transmission </a:t>
                      </a:r>
                      <a:r>
                        <a:rPr lang="en-GB" sz="1350" b="0" i="0" kern="1200" dirty="0">
                          <a:solidFill>
                            <a:schemeClr val="dk1"/>
                          </a:solidFill>
                          <a:effectLst/>
                          <a:latin typeface="+mn-lt"/>
                          <a:ea typeface="+mn-ea"/>
                          <a:cs typeface="+mn-cs"/>
                        </a:rPr>
                        <a:t>is occurring extensively. Hence, precautions to prevent human-to-human transmission are appropriate for both suspected and confirmed cases.  While there are cases of coronavirus (COVID-19) in the UK, there is a risk you can catch it or pass it on.  You could still catch it or spread it even if you’re fully vaccinated. </a:t>
                      </a:r>
                    </a:p>
                    <a:p>
                      <a:endParaRPr lang="en-GB" sz="600" b="0" i="0" kern="1200" dirty="0">
                        <a:solidFill>
                          <a:schemeClr val="dk1"/>
                        </a:solidFill>
                        <a:effectLst/>
                        <a:latin typeface="+mn-lt"/>
                        <a:ea typeface="+mn-ea"/>
                        <a:cs typeface="+mn-cs"/>
                      </a:endParaRPr>
                    </a:p>
                    <a:p>
                      <a:r>
                        <a:rPr lang="en-GB" sz="1350" b="0" i="0" kern="1200" dirty="0">
                          <a:solidFill>
                            <a:schemeClr val="dk1"/>
                          </a:solidFill>
                          <a:effectLst/>
                          <a:latin typeface="+mn-lt"/>
                          <a:ea typeface="+mn-ea"/>
                          <a:cs typeface="+mn-cs"/>
                        </a:rPr>
                        <a:t>There are things you can do to reduce your risk of catching the virus or spreading it to other people. Do: </a:t>
                      </a:r>
                    </a:p>
                    <a:p>
                      <a:pPr marL="285750" indent="-285750">
                        <a:buFont typeface="Wingdings" panose="05000000000000000000" pitchFamily="2" charset="2"/>
                        <a:buChar char="ü"/>
                      </a:pPr>
                      <a:r>
                        <a:rPr lang="en-GB" sz="1350" b="0" i="0" kern="1200" dirty="0">
                          <a:solidFill>
                            <a:schemeClr val="dk1"/>
                          </a:solidFill>
                          <a:effectLst/>
                          <a:latin typeface="+mn-lt"/>
                          <a:ea typeface="+mn-ea"/>
                          <a:cs typeface="+mn-cs"/>
                        </a:rPr>
                        <a:t>Get vaccinated</a:t>
                      </a:r>
                    </a:p>
                    <a:p>
                      <a:pPr marL="285750" indent="-285750">
                        <a:buFont typeface="Wingdings" panose="05000000000000000000" pitchFamily="2" charset="2"/>
                        <a:buChar char="ü"/>
                      </a:pPr>
                      <a:r>
                        <a:rPr lang="en-GB" sz="1350" b="0" i="0" kern="1200" dirty="0">
                          <a:solidFill>
                            <a:schemeClr val="dk1"/>
                          </a:solidFill>
                          <a:effectLst/>
                          <a:latin typeface="+mn-lt"/>
                          <a:ea typeface="+mn-ea"/>
                          <a:cs typeface="+mn-cs"/>
                        </a:rPr>
                        <a:t>Meet people outside if possible</a:t>
                      </a:r>
                    </a:p>
                    <a:p>
                      <a:pPr marL="285750" indent="-285750">
                        <a:buFont typeface="Wingdings" panose="05000000000000000000" pitchFamily="2" charset="2"/>
                        <a:buChar char="ü"/>
                      </a:pPr>
                      <a:r>
                        <a:rPr lang="en-GB" sz="1350" b="0" i="0" kern="1200" dirty="0">
                          <a:solidFill>
                            <a:schemeClr val="dk1"/>
                          </a:solidFill>
                          <a:effectLst/>
                          <a:latin typeface="+mn-lt"/>
                          <a:ea typeface="+mn-ea"/>
                          <a:cs typeface="+mn-cs"/>
                        </a:rPr>
                        <a:t>Open doors and windows to let in fresh air if meeting people inside</a:t>
                      </a:r>
                    </a:p>
                    <a:p>
                      <a:pPr marL="285750" indent="-285750">
                        <a:buFont typeface="Wingdings" panose="05000000000000000000" pitchFamily="2" charset="2"/>
                        <a:buChar char="ü"/>
                      </a:pPr>
                      <a:r>
                        <a:rPr lang="en-GB" sz="1350" b="0" i="0" kern="1200" dirty="0">
                          <a:solidFill>
                            <a:schemeClr val="dk1"/>
                          </a:solidFill>
                          <a:effectLst/>
                          <a:latin typeface="+mn-lt"/>
                          <a:ea typeface="+mn-ea"/>
                          <a:cs typeface="+mn-cs"/>
                        </a:rPr>
                        <a:t>Limit the number of people you meet and avoid crowded places</a:t>
                      </a:r>
                    </a:p>
                    <a:p>
                      <a:pPr marL="285750" indent="-285750">
                        <a:buFont typeface="Wingdings" panose="05000000000000000000" pitchFamily="2" charset="2"/>
                        <a:buChar char="ü"/>
                      </a:pPr>
                      <a:r>
                        <a:rPr lang="en-GB" sz="1350" b="0" i="0" kern="1200" dirty="0">
                          <a:solidFill>
                            <a:schemeClr val="dk1"/>
                          </a:solidFill>
                          <a:effectLst/>
                          <a:latin typeface="+mn-lt"/>
                          <a:ea typeface="+mn-ea"/>
                          <a:cs typeface="+mn-cs"/>
                        </a:rPr>
                        <a:t>Wear a face covering when it’s hard to stay away from other people – particularly indoors or in crowded places</a:t>
                      </a:r>
                    </a:p>
                    <a:p>
                      <a:pPr marL="285750" indent="-285750">
                        <a:buFont typeface="Wingdings" panose="05000000000000000000" pitchFamily="2" charset="2"/>
                        <a:buChar char="ü"/>
                      </a:pPr>
                      <a:r>
                        <a:rPr lang="en-GB" sz="1350" b="0" i="0" kern="1200" dirty="0">
                          <a:solidFill>
                            <a:schemeClr val="dk1"/>
                          </a:solidFill>
                          <a:effectLst/>
                          <a:latin typeface="+mn-lt"/>
                          <a:ea typeface="+mn-ea"/>
                          <a:cs typeface="+mn-cs"/>
                        </a:rPr>
                        <a:t>Wash your hands with soap and water or use hand sanitiser regularly throughout the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graphicFrame>
        <p:nvGraphicFramePr>
          <p:cNvPr id="9" name="Table 9">
            <a:extLst>
              <a:ext uri="{FF2B5EF4-FFF2-40B4-BE49-F238E27FC236}">
                <a16:creationId xmlns:a16="http://schemas.microsoft.com/office/drawing/2014/main" id="{EF262AE5-5412-42E9-90A1-1F97A33E84A5}"/>
              </a:ext>
            </a:extLst>
          </p:cNvPr>
          <p:cNvGraphicFramePr>
            <a:graphicFrameLocks noGrp="1"/>
          </p:cNvGraphicFramePr>
          <p:nvPr>
            <p:extLst>
              <p:ext uri="{D42A27DB-BD31-4B8C-83A1-F6EECF244321}">
                <p14:modId xmlns:p14="http://schemas.microsoft.com/office/powerpoint/2010/main" val="244394837"/>
              </p:ext>
            </p:extLst>
          </p:nvPr>
        </p:nvGraphicFramePr>
        <p:xfrm>
          <a:off x="3727741" y="5433711"/>
          <a:ext cx="8315325" cy="838200"/>
        </p:xfrm>
        <a:graphic>
          <a:graphicData uri="http://schemas.openxmlformats.org/drawingml/2006/table">
            <a:tbl>
              <a:tblPr firstRow="1" bandRow="1">
                <a:tableStyleId>{5C22544A-7EE6-4342-B048-85BDC9FD1C3A}</a:tableStyleId>
              </a:tblPr>
              <a:tblGrid>
                <a:gridCol w="8315325">
                  <a:extLst>
                    <a:ext uri="{9D8B030D-6E8A-4147-A177-3AD203B41FA5}">
                      <a16:colId xmlns:a16="http://schemas.microsoft.com/office/drawing/2014/main" val="1932644729"/>
                    </a:ext>
                  </a:extLst>
                </a:gridCol>
              </a:tblGrid>
              <a:tr h="294047">
                <a:tc>
                  <a:txBody>
                    <a:bodyPr/>
                    <a:lstStyle/>
                    <a:p>
                      <a:r>
                        <a:rPr lang="en-US" sz="1600" dirty="0">
                          <a:solidFill>
                            <a:schemeClr val="tx1"/>
                          </a:solidFill>
                        </a:rPr>
                        <a:t>Making Connections…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35763682"/>
                  </a:ext>
                </a:extLst>
              </a:tr>
              <a:tr h="363779">
                <a:tc>
                  <a:txBody>
                    <a:bodyPr/>
                    <a:lstStyle/>
                    <a:p>
                      <a:r>
                        <a:rPr lang="en-US" sz="1350" b="1" i="1" dirty="0">
                          <a:solidFill>
                            <a:srgbClr val="00B050"/>
                          </a:solidFill>
                        </a:rPr>
                        <a:t>In pairs, </a:t>
                      </a:r>
                      <a:r>
                        <a:rPr lang="en-US" sz="1350" dirty="0"/>
                        <a:t>discuss what these two texts have in common? Can you prove this with evidence from the text? Remember how to structure your answer. </a:t>
                      </a:r>
                      <a:endParaRPr lang="en-GB" sz="13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sp>
        <p:nvSpPr>
          <p:cNvPr id="2" name="Rectangle 1">
            <a:extLst>
              <a:ext uri="{FF2B5EF4-FFF2-40B4-BE49-F238E27FC236}">
                <a16:creationId xmlns:a16="http://schemas.microsoft.com/office/drawing/2014/main" id="{CD678E8A-018B-4D73-8866-8F93BA8287ED}"/>
              </a:ext>
            </a:extLst>
          </p:cNvPr>
          <p:cNvSpPr/>
          <p:nvPr/>
        </p:nvSpPr>
        <p:spPr>
          <a:xfrm>
            <a:off x="0" y="6612601"/>
            <a:ext cx="12115802" cy="415498"/>
          </a:xfrm>
          <a:prstGeom prst="rect">
            <a:avLst/>
          </a:prstGeom>
        </p:spPr>
        <p:txBody>
          <a:bodyPr wrap="square">
            <a:spAutoFit/>
          </a:bodyPr>
          <a:lstStyle/>
          <a:p>
            <a:r>
              <a:rPr lang="en-GB" sz="1050" b="1" dirty="0"/>
              <a:t>Sources:  </a:t>
            </a:r>
            <a:r>
              <a:rPr lang="en-GB" sz="1050" dirty="0">
                <a:hlinkClick r:id="rId3"/>
              </a:rPr>
              <a:t>https://www.nhs.uk/conditions/coronavirus-covid-19/how-to-avoid-catching-and-spreading-coronavirus-covid-19/</a:t>
            </a:r>
            <a:r>
              <a:rPr lang="en-GB" sz="1050" dirty="0"/>
              <a:t> ; </a:t>
            </a:r>
            <a:r>
              <a:rPr lang="en-GB" sz="1050" dirty="0">
                <a:hlinkClick r:id="rId4"/>
              </a:rPr>
              <a:t>https://english.elpais.com/society/2020-03-26/coronavirus-deaths-in-spain-now-exceed-4000-with-655-in-just-24-hours.html</a:t>
            </a:r>
            <a:r>
              <a:rPr lang="en-GB" sz="1050" dirty="0"/>
              <a:t> ; </a:t>
            </a:r>
            <a:r>
              <a:rPr lang="en-GB" sz="1050" dirty="0">
                <a:hlinkClick r:id="rId5"/>
              </a:rPr>
              <a:t>https://english.elpais.com/society/2020-03-27/the-surprising-similarities-between-the-spanish-flu-and-the-coronavirus-pandemic.html</a:t>
            </a:r>
            <a:r>
              <a:rPr lang="en-GB" sz="1050" dirty="0"/>
              <a:t>  </a:t>
            </a:r>
          </a:p>
        </p:txBody>
      </p:sp>
    </p:spTree>
    <p:extLst>
      <p:ext uri="{BB962C8B-B14F-4D97-AF65-F5344CB8AC3E}">
        <p14:creationId xmlns:p14="http://schemas.microsoft.com/office/powerpoint/2010/main" val="4054853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65418"/>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graphicFrame>
        <p:nvGraphicFramePr>
          <p:cNvPr id="14" name="Table 9">
            <a:extLst>
              <a:ext uri="{FF2B5EF4-FFF2-40B4-BE49-F238E27FC236}">
                <a16:creationId xmlns:a16="http://schemas.microsoft.com/office/drawing/2014/main" id="{C843C16E-7165-4B0D-8BD6-DCC7D3AC4320}"/>
              </a:ext>
            </a:extLst>
          </p:cNvPr>
          <p:cNvGraphicFramePr>
            <a:graphicFrameLocks noGrp="1"/>
          </p:cNvGraphicFramePr>
          <p:nvPr>
            <p:extLst>
              <p:ext uri="{D42A27DB-BD31-4B8C-83A1-F6EECF244321}">
                <p14:modId xmlns:p14="http://schemas.microsoft.com/office/powerpoint/2010/main" val="794837971"/>
              </p:ext>
            </p:extLst>
          </p:nvPr>
        </p:nvGraphicFramePr>
        <p:xfrm>
          <a:off x="7407601" y="693949"/>
          <a:ext cx="4710159" cy="2926080"/>
        </p:xfrm>
        <a:graphic>
          <a:graphicData uri="http://schemas.openxmlformats.org/drawingml/2006/table">
            <a:tbl>
              <a:tblPr firstRow="1" bandRow="1">
                <a:tableStyleId>{5C22544A-7EE6-4342-B048-85BDC9FD1C3A}</a:tableStyleId>
              </a:tblPr>
              <a:tblGrid>
                <a:gridCol w="4710159">
                  <a:extLst>
                    <a:ext uri="{9D8B030D-6E8A-4147-A177-3AD203B41FA5}">
                      <a16:colId xmlns:a16="http://schemas.microsoft.com/office/drawing/2014/main" val="1932644729"/>
                    </a:ext>
                  </a:extLst>
                </a:gridCol>
              </a:tblGrid>
              <a:tr h="294047">
                <a:tc>
                  <a:txBody>
                    <a:bodyPr/>
                    <a:lstStyle/>
                    <a:p>
                      <a:r>
                        <a:rPr lang="en-US" sz="1600" dirty="0">
                          <a:solidFill>
                            <a:schemeClr val="tx1"/>
                          </a:solidFill>
                        </a:rPr>
                        <a:t>Naomi and Frances gave different ideas about their trips abroad.</a:t>
                      </a:r>
                    </a:p>
                    <a:p>
                      <a:endParaRPr lang="en-US" sz="1600" dirty="0">
                        <a:solidFill>
                          <a:schemeClr val="tx1"/>
                        </a:solidFill>
                      </a:endParaRPr>
                    </a:p>
                    <a:p>
                      <a:r>
                        <a:rPr lang="en-US" sz="1600" dirty="0">
                          <a:solidFill>
                            <a:schemeClr val="tx1"/>
                          </a:solidFill>
                        </a:rPr>
                        <a:t>a) Compare how the ideas about Mexico are different between the two emails, using an example from </a:t>
                      </a:r>
                      <a:r>
                        <a:rPr lang="en-US" sz="1600" u="sng" dirty="0">
                          <a:solidFill>
                            <a:srgbClr val="FF0000"/>
                          </a:solidFill>
                        </a:rPr>
                        <a:t>each</a:t>
                      </a:r>
                      <a:r>
                        <a:rPr lang="en-US" sz="1600" dirty="0">
                          <a:solidFill>
                            <a:schemeClr val="tx1"/>
                          </a:solidFill>
                        </a:rPr>
                        <a:t> email to support your answer.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35763682"/>
                  </a:ext>
                </a:extLst>
              </a:tr>
              <a:tr h="363779">
                <a:tc>
                  <a:txBody>
                    <a:bodyPr/>
                    <a:lstStyle/>
                    <a:p>
                      <a:endParaRPr lang="en-US" sz="1400" dirty="0"/>
                    </a:p>
                    <a:p>
                      <a:endParaRPr lang="en-US" sz="1400" dirty="0"/>
                    </a:p>
                    <a:p>
                      <a:endParaRPr lang="en-US" sz="1400" dirty="0"/>
                    </a:p>
                    <a:p>
                      <a:endParaRPr lang="en-US" sz="1400" dirty="0"/>
                    </a:p>
                    <a:p>
                      <a:endParaRPr lang="en-US" sz="1400" dirty="0"/>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graphicFrame>
        <p:nvGraphicFramePr>
          <p:cNvPr id="16" name="Table 9">
            <a:extLst>
              <a:ext uri="{FF2B5EF4-FFF2-40B4-BE49-F238E27FC236}">
                <a16:creationId xmlns:a16="http://schemas.microsoft.com/office/drawing/2014/main" id="{D1D0FB03-63C4-4440-BECA-46C7AE4BD87B}"/>
              </a:ext>
            </a:extLst>
          </p:cNvPr>
          <p:cNvGraphicFramePr>
            <a:graphicFrameLocks noGrp="1"/>
          </p:cNvGraphicFramePr>
          <p:nvPr>
            <p:extLst>
              <p:ext uri="{D42A27DB-BD31-4B8C-83A1-F6EECF244321}">
                <p14:modId xmlns:p14="http://schemas.microsoft.com/office/powerpoint/2010/main" val="1003498709"/>
              </p:ext>
            </p:extLst>
          </p:nvPr>
        </p:nvGraphicFramePr>
        <p:xfrm>
          <a:off x="7462699" y="4272196"/>
          <a:ext cx="4655061" cy="2194560"/>
        </p:xfrm>
        <a:graphic>
          <a:graphicData uri="http://schemas.openxmlformats.org/drawingml/2006/table">
            <a:tbl>
              <a:tblPr firstRow="1" bandRow="1">
                <a:tableStyleId>{5C22544A-7EE6-4342-B048-85BDC9FD1C3A}</a:tableStyleId>
              </a:tblPr>
              <a:tblGrid>
                <a:gridCol w="4655061">
                  <a:extLst>
                    <a:ext uri="{9D8B030D-6E8A-4147-A177-3AD203B41FA5}">
                      <a16:colId xmlns:a16="http://schemas.microsoft.com/office/drawing/2014/main" val="1932644729"/>
                    </a:ext>
                  </a:extLst>
                </a:gridCol>
              </a:tblGrid>
              <a:tr h="294047">
                <a:tc>
                  <a:txBody>
                    <a:bodyPr/>
                    <a:lstStyle/>
                    <a:p>
                      <a:r>
                        <a:rPr lang="en-US" sz="1600" dirty="0">
                          <a:solidFill>
                            <a:schemeClr val="tx1"/>
                          </a:solidFill>
                        </a:rPr>
                        <a:t>b) Show a difference in the way that ideas about Mexico are conveyed in the emails, using an example from </a:t>
                      </a:r>
                      <a:r>
                        <a:rPr lang="en-US" sz="1600" u="sng" dirty="0">
                          <a:solidFill>
                            <a:srgbClr val="FF0000"/>
                          </a:solidFill>
                        </a:rPr>
                        <a:t>each</a:t>
                      </a:r>
                      <a:r>
                        <a:rPr lang="en-US" sz="1600" dirty="0">
                          <a:solidFill>
                            <a:schemeClr val="tx1"/>
                          </a:solidFill>
                        </a:rPr>
                        <a:t> email to support your answer.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35763682"/>
                  </a:ext>
                </a:extLst>
              </a:tr>
              <a:tr h="363779">
                <a:tc>
                  <a:txBody>
                    <a:bodyPr/>
                    <a:lstStyle/>
                    <a:p>
                      <a:endParaRPr lang="en-US" sz="1400" dirty="0"/>
                    </a:p>
                    <a:p>
                      <a:endParaRPr lang="en-US" sz="1400" dirty="0"/>
                    </a:p>
                    <a:p>
                      <a:endParaRPr lang="en-US" sz="1400" dirty="0"/>
                    </a:p>
                    <a:p>
                      <a:endParaRPr lang="en-US" sz="1400" dirty="0"/>
                    </a:p>
                    <a:p>
                      <a:endParaRPr lang="en-US" sz="1400" dirty="0"/>
                    </a:p>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sp>
        <p:nvSpPr>
          <p:cNvPr id="17" name="TextBox 16">
            <a:extLst>
              <a:ext uri="{FF2B5EF4-FFF2-40B4-BE49-F238E27FC236}">
                <a16:creationId xmlns:a16="http://schemas.microsoft.com/office/drawing/2014/main" id="{DC2015B4-497C-4979-BD1D-E1A8F3931353}"/>
              </a:ext>
            </a:extLst>
          </p:cNvPr>
          <p:cNvSpPr txBox="1"/>
          <p:nvPr/>
        </p:nvSpPr>
        <p:spPr>
          <a:xfrm>
            <a:off x="7462699" y="2744926"/>
            <a:ext cx="1094215" cy="338554"/>
          </a:xfrm>
          <a:prstGeom prst="rect">
            <a:avLst/>
          </a:prstGeom>
          <a:solidFill>
            <a:schemeClr val="accent6">
              <a:lumMod val="60000"/>
              <a:lumOff val="40000"/>
            </a:schemeClr>
          </a:solidFill>
        </p:spPr>
        <p:txBody>
          <a:bodyPr wrap="square" rtlCol="0">
            <a:spAutoFit/>
          </a:bodyPr>
          <a:lstStyle/>
          <a:p>
            <a:pPr algn="ctr"/>
            <a:r>
              <a:rPr lang="en-GB" sz="1600" b="1" dirty="0"/>
              <a:t>difference</a:t>
            </a:r>
          </a:p>
        </p:txBody>
      </p:sp>
      <p:sp>
        <p:nvSpPr>
          <p:cNvPr id="18" name="Plus Sign 17">
            <a:extLst>
              <a:ext uri="{FF2B5EF4-FFF2-40B4-BE49-F238E27FC236}">
                <a16:creationId xmlns:a16="http://schemas.microsoft.com/office/drawing/2014/main" id="{BF2C87A7-7150-4C57-9322-A581D506FB25}"/>
              </a:ext>
            </a:extLst>
          </p:cNvPr>
          <p:cNvSpPr/>
          <p:nvPr/>
        </p:nvSpPr>
        <p:spPr>
          <a:xfrm>
            <a:off x="8630704" y="2644538"/>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BAF8165D-AE3B-4BC4-9706-D4B5CBF2F6A0}"/>
              </a:ext>
            </a:extLst>
          </p:cNvPr>
          <p:cNvSpPr txBox="1"/>
          <p:nvPr/>
        </p:nvSpPr>
        <p:spPr>
          <a:xfrm>
            <a:off x="9154906" y="2498705"/>
            <a:ext cx="1159272" cy="830997"/>
          </a:xfrm>
          <a:prstGeom prst="rect">
            <a:avLst/>
          </a:prstGeom>
          <a:solidFill>
            <a:schemeClr val="accent6">
              <a:lumMod val="60000"/>
              <a:lumOff val="40000"/>
            </a:schemeClr>
          </a:solidFill>
        </p:spPr>
        <p:txBody>
          <a:bodyPr wrap="square" rtlCol="0">
            <a:spAutoFit/>
          </a:bodyPr>
          <a:lstStyle/>
          <a:p>
            <a:pPr algn="ctr"/>
            <a:r>
              <a:rPr lang="en-GB" sz="1600" b="1" dirty="0"/>
              <a:t>Evidence from  </a:t>
            </a:r>
            <a:br>
              <a:rPr lang="en-GB" sz="1600" b="1" dirty="0"/>
            </a:br>
            <a:r>
              <a:rPr lang="en-GB" sz="1600" b="1" dirty="0"/>
              <a:t>Email 1</a:t>
            </a:r>
          </a:p>
        </p:txBody>
      </p:sp>
      <p:sp>
        <p:nvSpPr>
          <p:cNvPr id="20" name="Plus Sign 19">
            <a:extLst>
              <a:ext uri="{FF2B5EF4-FFF2-40B4-BE49-F238E27FC236}">
                <a16:creationId xmlns:a16="http://schemas.microsoft.com/office/drawing/2014/main" id="{A380C1A8-8AFA-4EAB-8E5A-682B43B54936}"/>
              </a:ext>
            </a:extLst>
          </p:cNvPr>
          <p:cNvSpPr/>
          <p:nvPr/>
        </p:nvSpPr>
        <p:spPr>
          <a:xfrm>
            <a:off x="10325100" y="2636821"/>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ABEF752D-0A46-4ECB-97ED-B7A40885AA8C}"/>
              </a:ext>
            </a:extLst>
          </p:cNvPr>
          <p:cNvSpPr txBox="1"/>
          <p:nvPr/>
        </p:nvSpPr>
        <p:spPr>
          <a:xfrm>
            <a:off x="10820400" y="2498705"/>
            <a:ext cx="1237924" cy="830997"/>
          </a:xfrm>
          <a:prstGeom prst="rect">
            <a:avLst/>
          </a:prstGeom>
          <a:solidFill>
            <a:schemeClr val="accent6">
              <a:lumMod val="60000"/>
              <a:lumOff val="40000"/>
            </a:schemeClr>
          </a:solidFill>
        </p:spPr>
        <p:txBody>
          <a:bodyPr wrap="square" rtlCol="0">
            <a:spAutoFit/>
          </a:bodyPr>
          <a:lstStyle/>
          <a:p>
            <a:pPr algn="ctr"/>
            <a:r>
              <a:rPr lang="en-GB" sz="1600" b="1" dirty="0"/>
              <a:t>Evidence from </a:t>
            </a:r>
            <a:br>
              <a:rPr lang="en-GB" sz="1600" b="1" dirty="0"/>
            </a:br>
            <a:r>
              <a:rPr lang="en-GB" sz="1600" b="1" dirty="0"/>
              <a:t>Email 2</a:t>
            </a:r>
          </a:p>
        </p:txBody>
      </p:sp>
      <p:sp>
        <p:nvSpPr>
          <p:cNvPr id="24" name="TextBox 23">
            <a:extLst>
              <a:ext uri="{FF2B5EF4-FFF2-40B4-BE49-F238E27FC236}">
                <a16:creationId xmlns:a16="http://schemas.microsoft.com/office/drawing/2014/main" id="{70FC9BC1-7859-42E2-A35F-8AE13606443B}"/>
              </a:ext>
            </a:extLst>
          </p:cNvPr>
          <p:cNvSpPr txBox="1"/>
          <p:nvPr/>
        </p:nvSpPr>
        <p:spPr>
          <a:xfrm>
            <a:off x="7539379" y="5570097"/>
            <a:ext cx="1200150" cy="338554"/>
          </a:xfrm>
          <a:prstGeom prst="rect">
            <a:avLst/>
          </a:prstGeom>
          <a:solidFill>
            <a:schemeClr val="accent6">
              <a:lumMod val="60000"/>
              <a:lumOff val="40000"/>
            </a:schemeClr>
          </a:solidFill>
        </p:spPr>
        <p:txBody>
          <a:bodyPr wrap="square" rtlCol="0">
            <a:spAutoFit/>
          </a:bodyPr>
          <a:lstStyle/>
          <a:p>
            <a:pPr algn="ctr"/>
            <a:r>
              <a:rPr lang="en-GB" sz="1600" b="1" dirty="0"/>
              <a:t>difference</a:t>
            </a:r>
          </a:p>
        </p:txBody>
      </p:sp>
      <p:sp>
        <p:nvSpPr>
          <p:cNvPr id="25" name="Plus Sign 24">
            <a:extLst>
              <a:ext uri="{FF2B5EF4-FFF2-40B4-BE49-F238E27FC236}">
                <a16:creationId xmlns:a16="http://schemas.microsoft.com/office/drawing/2014/main" id="{54704577-E591-4F12-B072-36684EB767D0}"/>
              </a:ext>
            </a:extLst>
          </p:cNvPr>
          <p:cNvSpPr/>
          <p:nvPr/>
        </p:nvSpPr>
        <p:spPr>
          <a:xfrm>
            <a:off x="8745846" y="5512762"/>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A46195D0-39A9-46ED-B0C6-A33423EE1BEB}"/>
              </a:ext>
            </a:extLst>
          </p:cNvPr>
          <p:cNvSpPr txBox="1"/>
          <p:nvPr/>
        </p:nvSpPr>
        <p:spPr>
          <a:xfrm>
            <a:off x="9252608" y="5361644"/>
            <a:ext cx="1117192" cy="830997"/>
          </a:xfrm>
          <a:prstGeom prst="rect">
            <a:avLst/>
          </a:prstGeom>
          <a:solidFill>
            <a:schemeClr val="accent6">
              <a:lumMod val="60000"/>
              <a:lumOff val="40000"/>
            </a:schemeClr>
          </a:solidFill>
        </p:spPr>
        <p:txBody>
          <a:bodyPr wrap="square" rtlCol="0">
            <a:spAutoFit/>
          </a:bodyPr>
          <a:lstStyle/>
          <a:p>
            <a:pPr algn="ctr"/>
            <a:r>
              <a:rPr lang="en-GB" sz="1600" b="1" dirty="0"/>
              <a:t>Evidence from  Email 1</a:t>
            </a:r>
          </a:p>
        </p:txBody>
      </p:sp>
      <p:sp>
        <p:nvSpPr>
          <p:cNvPr id="27" name="Plus Sign 26">
            <a:extLst>
              <a:ext uri="{FF2B5EF4-FFF2-40B4-BE49-F238E27FC236}">
                <a16:creationId xmlns:a16="http://schemas.microsoft.com/office/drawing/2014/main" id="{86BF0450-8799-47DE-A359-1977D1043830}"/>
              </a:ext>
            </a:extLst>
          </p:cNvPr>
          <p:cNvSpPr/>
          <p:nvPr/>
        </p:nvSpPr>
        <p:spPr>
          <a:xfrm>
            <a:off x="10381262" y="5493153"/>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C4F9969C-AA7C-4366-B317-EDFECE1AE6A3}"/>
              </a:ext>
            </a:extLst>
          </p:cNvPr>
          <p:cNvSpPr txBox="1"/>
          <p:nvPr/>
        </p:nvSpPr>
        <p:spPr>
          <a:xfrm>
            <a:off x="10876562" y="5361644"/>
            <a:ext cx="1110867" cy="830997"/>
          </a:xfrm>
          <a:prstGeom prst="rect">
            <a:avLst/>
          </a:prstGeom>
          <a:solidFill>
            <a:schemeClr val="accent6">
              <a:lumMod val="60000"/>
              <a:lumOff val="40000"/>
            </a:schemeClr>
          </a:solidFill>
        </p:spPr>
        <p:txBody>
          <a:bodyPr wrap="square" rtlCol="0">
            <a:spAutoFit/>
          </a:bodyPr>
          <a:lstStyle/>
          <a:p>
            <a:pPr algn="ctr"/>
            <a:r>
              <a:rPr lang="en-GB" sz="1600" b="1" dirty="0"/>
              <a:t>Evidence from </a:t>
            </a:r>
            <a:br>
              <a:rPr lang="en-GB" sz="1600" b="1" dirty="0"/>
            </a:br>
            <a:r>
              <a:rPr lang="en-GB" sz="1600" b="1" dirty="0"/>
              <a:t>Email 2</a:t>
            </a:r>
          </a:p>
        </p:txBody>
      </p:sp>
      <p:grpSp>
        <p:nvGrpSpPr>
          <p:cNvPr id="35" name="Group 34">
            <a:extLst>
              <a:ext uri="{FF2B5EF4-FFF2-40B4-BE49-F238E27FC236}">
                <a16:creationId xmlns:a16="http://schemas.microsoft.com/office/drawing/2014/main" id="{4FC3F9F5-9799-4336-AD23-75C12E60A91B}"/>
              </a:ext>
            </a:extLst>
          </p:cNvPr>
          <p:cNvGrpSpPr/>
          <p:nvPr/>
        </p:nvGrpSpPr>
        <p:grpSpPr>
          <a:xfrm>
            <a:off x="65347" y="587998"/>
            <a:ext cx="7261014" cy="6204584"/>
            <a:chOff x="65347" y="587998"/>
            <a:chExt cx="7261014" cy="6204584"/>
          </a:xfrm>
        </p:grpSpPr>
        <p:sp>
          <p:nvSpPr>
            <p:cNvPr id="4" name="Rectangle 3">
              <a:extLst>
                <a:ext uri="{FF2B5EF4-FFF2-40B4-BE49-F238E27FC236}">
                  <a16:creationId xmlns:a16="http://schemas.microsoft.com/office/drawing/2014/main" id="{A11A9CB8-A6AD-41A5-A9C9-B59121C530CB}"/>
                </a:ext>
              </a:extLst>
            </p:cNvPr>
            <p:cNvSpPr/>
            <p:nvPr/>
          </p:nvSpPr>
          <p:spPr>
            <a:xfrm>
              <a:off x="66790" y="587998"/>
              <a:ext cx="7259571" cy="300786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4E8AC8C-C977-402A-B2E5-6C343F16CA4D}"/>
                </a:ext>
              </a:extLst>
            </p:cNvPr>
            <p:cNvSpPr/>
            <p:nvPr/>
          </p:nvSpPr>
          <p:spPr>
            <a:xfrm>
              <a:off x="1934494" y="636948"/>
              <a:ext cx="5331873" cy="282665"/>
            </a:xfrm>
            <a:prstGeom prst="rect">
              <a:avLst/>
            </a:prstGeom>
            <a:solidFill>
              <a:schemeClr val="bg1"/>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50" dirty="0">
                  <a:solidFill>
                    <a:schemeClr val="tx1"/>
                  </a:solidFill>
                </a:rPr>
                <a:t>Frances.jones@azmail.co.uk</a:t>
              </a:r>
            </a:p>
          </p:txBody>
        </p:sp>
        <p:sp>
          <p:nvSpPr>
            <p:cNvPr id="11" name="Rectangle 10">
              <a:extLst>
                <a:ext uri="{FF2B5EF4-FFF2-40B4-BE49-F238E27FC236}">
                  <a16:creationId xmlns:a16="http://schemas.microsoft.com/office/drawing/2014/main" id="{44F0BB0D-F8D6-426F-9206-13A23F77206D}"/>
                </a:ext>
              </a:extLst>
            </p:cNvPr>
            <p:cNvSpPr/>
            <p:nvPr/>
          </p:nvSpPr>
          <p:spPr>
            <a:xfrm>
              <a:off x="154361" y="670053"/>
              <a:ext cx="851187" cy="571485"/>
            </a:xfrm>
            <a:prstGeom prst="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a:extLst>
                <a:ext uri="{FF2B5EF4-FFF2-40B4-BE49-F238E27FC236}">
                  <a16:creationId xmlns:a16="http://schemas.microsoft.com/office/drawing/2014/main" id="{87DA929B-B436-4755-BDAF-9C45DF25512E}"/>
                </a:ext>
              </a:extLst>
            </p:cNvPr>
            <p:cNvGrpSpPr/>
            <p:nvPr/>
          </p:nvGrpSpPr>
          <p:grpSpPr>
            <a:xfrm>
              <a:off x="241284" y="754754"/>
              <a:ext cx="645570" cy="371067"/>
              <a:chOff x="-1317172" y="947172"/>
              <a:chExt cx="744434" cy="405328"/>
            </a:xfrm>
          </p:grpSpPr>
          <p:sp>
            <p:nvSpPr>
              <p:cNvPr id="8" name="Rectangle 7">
                <a:extLst>
                  <a:ext uri="{FF2B5EF4-FFF2-40B4-BE49-F238E27FC236}">
                    <a16:creationId xmlns:a16="http://schemas.microsoft.com/office/drawing/2014/main" id="{2024D3A6-AEBF-491B-85D0-CB869CD5966C}"/>
                  </a:ext>
                </a:extLst>
              </p:cNvPr>
              <p:cNvSpPr/>
              <p:nvPr/>
            </p:nvSpPr>
            <p:spPr>
              <a:xfrm>
                <a:off x="-1317172" y="958059"/>
                <a:ext cx="737949" cy="39444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Isosceles Triangle 8">
                <a:extLst>
                  <a:ext uri="{FF2B5EF4-FFF2-40B4-BE49-F238E27FC236}">
                    <a16:creationId xmlns:a16="http://schemas.microsoft.com/office/drawing/2014/main" id="{18698239-A328-4404-A520-1CA175C5A7A0}"/>
                  </a:ext>
                </a:extLst>
              </p:cNvPr>
              <p:cNvSpPr/>
              <p:nvPr/>
            </p:nvSpPr>
            <p:spPr>
              <a:xfrm>
                <a:off x="-1290607" y="1015043"/>
                <a:ext cx="717869" cy="337457"/>
              </a:xfrm>
              <a:prstGeom prst="triangle">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Isosceles Triangle 32">
                <a:extLst>
                  <a:ext uri="{FF2B5EF4-FFF2-40B4-BE49-F238E27FC236}">
                    <a16:creationId xmlns:a16="http://schemas.microsoft.com/office/drawing/2014/main" id="{A2A6D8C3-E2EB-4C78-AF45-66D3B00AA30A}"/>
                  </a:ext>
                </a:extLst>
              </p:cNvPr>
              <p:cNvSpPr/>
              <p:nvPr/>
            </p:nvSpPr>
            <p:spPr>
              <a:xfrm rot="10800000">
                <a:off x="-1310688" y="947172"/>
                <a:ext cx="737949" cy="337457"/>
              </a:xfrm>
              <a:prstGeom prst="triangle">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1" name="TextBox 30">
              <a:extLst>
                <a:ext uri="{FF2B5EF4-FFF2-40B4-BE49-F238E27FC236}">
                  <a16:creationId xmlns:a16="http://schemas.microsoft.com/office/drawing/2014/main" id="{5ABB6BFC-3092-4E1C-A410-E91272C7C275}"/>
                </a:ext>
              </a:extLst>
            </p:cNvPr>
            <p:cNvSpPr txBox="1"/>
            <p:nvPr/>
          </p:nvSpPr>
          <p:spPr>
            <a:xfrm>
              <a:off x="1207689" y="627937"/>
              <a:ext cx="740228" cy="307777"/>
            </a:xfrm>
            <a:prstGeom prst="rect">
              <a:avLst/>
            </a:prstGeom>
            <a:noFill/>
          </p:spPr>
          <p:txBody>
            <a:bodyPr wrap="square" rtlCol="0">
              <a:spAutoFit/>
            </a:bodyPr>
            <a:lstStyle/>
            <a:p>
              <a:pPr algn="r"/>
              <a:r>
                <a:rPr lang="en-GB" sz="1400" dirty="0"/>
                <a:t>To:</a:t>
              </a:r>
            </a:p>
          </p:txBody>
        </p:sp>
        <p:sp>
          <p:nvSpPr>
            <p:cNvPr id="37" name="TextBox 36">
              <a:extLst>
                <a:ext uri="{FF2B5EF4-FFF2-40B4-BE49-F238E27FC236}">
                  <a16:creationId xmlns:a16="http://schemas.microsoft.com/office/drawing/2014/main" id="{EB1D98EA-A4EA-4DB7-ABD7-6320F4374CC9}"/>
                </a:ext>
              </a:extLst>
            </p:cNvPr>
            <p:cNvSpPr txBox="1"/>
            <p:nvPr/>
          </p:nvSpPr>
          <p:spPr>
            <a:xfrm>
              <a:off x="1094449" y="927910"/>
              <a:ext cx="839818" cy="307777"/>
            </a:xfrm>
            <a:prstGeom prst="rect">
              <a:avLst/>
            </a:prstGeom>
            <a:noFill/>
          </p:spPr>
          <p:txBody>
            <a:bodyPr wrap="square" rtlCol="0">
              <a:spAutoFit/>
            </a:bodyPr>
            <a:lstStyle/>
            <a:p>
              <a:pPr algn="r"/>
              <a:r>
                <a:rPr lang="en-GB" sz="1400" dirty="0"/>
                <a:t>Subject:</a:t>
              </a:r>
            </a:p>
          </p:txBody>
        </p:sp>
        <p:sp>
          <p:nvSpPr>
            <p:cNvPr id="40" name="Rectangle 39">
              <a:extLst>
                <a:ext uri="{FF2B5EF4-FFF2-40B4-BE49-F238E27FC236}">
                  <a16:creationId xmlns:a16="http://schemas.microsoft.com/office/drawing/2014/main" id="{D78293EF-EAD8-4077-9850-9215E7BBE4C7}"/>
                </a:ext>
              </a:extLst>
            </p:cNvPr>
            <p:cNvSpPr/>
            <p:nvPr/>
          </p:nvSpPr>
          <p:spPr>
            <a:xfrm>
              <a:off x="1942486" y="984420"/>
              <a:ext cx="5331873" cy="267125"/>
            </a:xfrm>
            <a:prstGeom prst="rect">
              <a:avLst/>
            </a:prstGeom>
            <a:solidFill>
              <a:schemeClr val="bg1"/>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50" dirty="0">
                  <a:solidFill>
                    <a:schemeClr val="tx1"/>
                  </a:solidFill>
                </a:rPr>
                <a:t>Trip to Mexico</a:t>
              </a:r>
            </a:p>
          </p:txBody>
        </p:sp>
        <p:sp>
          <p:nvSpPr>
            <p:cNvPr id="32" name="TextBox 31">
              <a:extLst>
                <a:ext uri="{FF2B5EF4-FFF2-40B4-BE49-F238E27FC236}">
                  <a16:creationId xmlns:a16="http://schemas.microsoft.com/office/drawing/2014/main" id="{A0381744-CFEF-41E8-A56E-7C870A363F29}"/>
                </a:ext>
              </a:extLst>
            </p:cNvPr>
            <p:cNvSpPr txBox="1"/>
            <p:nvPr/>
          </p:nvSpPr>
          <p:spPr>
            <a:xfrm>
              <a:off x="154360" y="1327412"/>
              <a:ext cx="7115831" cy="2215991"/>
            </a:xfrm>
            <a:prstGeom prst="rect">
              <a:avLst/>
            </a:prstGeom>
            <a:solidFill>
              <a:schemeClr val="accent1">
                <a:lumMod val="20000"/>
                <a:lumOff val="80000"/>
              </a:schemeClr>
            </a:solidFill>
          </p:spPr>
          <p:txBody>
            <a:bodyPr wrap="square" rtlCol="0">
              <a:spAutoFit/>
            </a:bodyPr>
            <a:lstStyle/>
            <a:p>
              <a:r>
                <a:rPr lang="en-GB" sz="1150" dirty="0"/>
                <a:t>Dear Frances, </a:t>
              </a:r>
            </a:p>
            <a:p>
              <a:endParaRPr lang="en-GB" sz="1150" dirty="0"/>
            </a:p>
            <a:p>
              <a:r>
                <a:rPr lang="en-GB" sz="1150" dirty="0"/>
                <a:t>I am so glad to be back in England.  I really didn’t have a great time on my trip. </a:t>
              </a:r>
            </a:p>
            <a:p>
              <a:endParaRPr lang="en-GB" sz="1150" dirty="0"/>
            </a:p>
            <a:p>
              <a:r>
                <a:rPr lang="en-GB" sz="1150" dirty="0"/>
                <a:t>The heat was unbearable, and I found the cities overcrowded and far too noisy.   The streets were lined with litter and I just found the place incredibly dreary and depressing.  I was expecting to be blown away by the countryside but, while it was stunning at times, I was left disappointed by how bare much of it was.  To be fair, all the people I met were extremely friendly and helpful.  I don’t think I will be going back, although I am glad I went.  Anyway, I hope we can arrange to meet soon!</a:t>
              </a:r>
            </a:p>
            <a:p>
              <a:endParaRPr lang="en-GB" sz="1150" dirty="0"/>
            </a:p>
            <a:p>
              <a:r>
                <a:rPr lang="en-GB" sz="1150" dirty="0"/>
                <a:t>See you around! </a:t>
              </a:r>
            </a:p>
            <a:p>
              <a:r>
                <a:rPr lang="en-GB" sz="1150" dirty="0"/>
                <a:t>Naomi</a:t>
              </a:r>
            </a:p>
          </p:txBody>
        </p:sp>
        <p:sp>
          <p:nvSpPr>
            <p:cNvPr id="41" name="Rectangle 40">
              <a:extLst>
                <a:ext uri="{FF2B5EF4-FFF2-40B4-BE49-F238E27FC236}">
                  <a16:creationId xmlns:a16="http://schemas.microsoft.com/office/drawing/2014/main" id="{1679BEE1-7ED5-438C-934D-F9B1F196B7C6}"/>
                </a:ext>
              </a:extLst>
            </p:cNvPr>
            <p:cNvSpPr/>
            <p:nvPr/>
          </p:nvSpPr>
          <p:spPr>
            <a:xfrm>
              <a:off x="65347" y="3740037"/>
              <a:ext cx="7259571" cy="305254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7984F94-21B1-455B-AC01-501D7EAF3C53}"/>
                </a:ext>
              </a:extLst>
            </p:cNvPr>
            <p:cNvSpPr/>
            <p:nvPr/>
          </p:nvSpPr>
          <p:spPr>
            <a:xfrm>
              <a:off x="1932822" y="3812827"/>
              <a:ext cx="5333545" cy="274928"/>
            </a:xfrm>
            <a:prstGeom prst="rect">
              <a:avLst/>
            </a:prstGeom>
            <a:solidFill>
              <a:schemeClr val="bg1"/>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50" dirty="0">
                  <a:solidFill>
                    <a:schemeClr val="tx1"/>
                  </a:solidFill>
                </a:rPr>
                <a:t>Frances.jones@azmail.co.uk</a:t>
              </a:r>
            </a:p>
          </p:txBody>
        </p:sp>
        <p:sp>
          <p:nvSpPr>
            <p:cNvPr id="43" name="Rectangle 42">
              <a:extLst>
                <a:ext uri="{FF2B5EF4-FFF2-40B4-BE49-F238E27FC236}">
                  <a16:creationId xmlns:a16="http://schemas.microsoft.com/office/drawing/2014/main" id="{0E4C38DF-0FE2-4640-A7CA-6B591DA0683F}"/>
                </a:ext>
              </a:extLst>
            </p:cNvPr>
            <p:cNvSpPr/>
            <p:nvPr/>
          </p:nvSpPr>
          <p:spPr>
            <a:xfrm>
              <a:off x="141548" y="3827357"/>
              <a:ext cx="957943" cy="652909"/>
            </a:xfrm>
            <a:prstGeom prst="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4" name="Group 43">
              <a:extLst>
                <a:ext uri="{FF2B5EF4-FFF2-40B4-BE49-F238E27FC236}">
                  <a16:creationId xmlns:a16="http://schemas.microsoft.com/office/drawing/2014/main" id="{DB6F3676-5B59-49E0-AFCC-2C1B8A377FC7}"/>
                </a:ext>
              </a:extLst>
            </p:cNvPr>
            <p:cNvGrpSpPr/>
            <p:nvPr/>
          </p:nvGrpSpPr>
          <p:grpSpPr>
            <a:xfrm>
              <a:off x="248302" y="3933540"/>
              <a:ext cx="744434" cy="405328"/>
              <a:chOff x="-1317172" y="947172"/>
              <a:chExt cx="744434" cy="405328"/>
            </a:xfrm>
          </p:grpSpPr>
          <p:sp>
            <p:nvSpPr>
              <p:cNvPr id="45" name="Rectangle 44">
                <a:extLst>
                  <a:ext uri="{FF2B5EF4-FFF2-40B4-BE49-F238E27FC236}">
                    <a16:creationId xmlns:a16="http://schemas.microsoft.com/office/drawing/2014/main" id="{75134B22-82FA-4B3A-9C12-87BD79290EB7}"/>
                  </a:ext>
                </a:extLst>
              </p:cNvPr>
              <p:cNvSpPr/>
              <p:nvPr/>
            </p:nvSpPr>
            <p:spPr>
              <a:xfrm>
                <a:off x="-1317172" y="958059"/>
                <a:ext cx="737949" cy="39444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Isosceles Triangle 45">
                <a:extLst>
                  <a:ext uri="{FF2B5EF4-FFF2-40B4-BE49-F238E27FC236}">
                    <a16:creationId xmlns:a16="http://schemas.microsoft.com/office/drawing/2014/main" id="{914D8275-E1A6-4915-8952-CE62DDDC11C9}"/>
                  </a:ext>
                </a:extLst>
              </p:cNvPr>
              <p:cNvSpPr/>
              <p:nvPr/>
            </p:nvSpPr>
            <p:spPr>
              <a:xfrm>
                <a:off x="-1290607" y="1015043"/>
                <a:ext cx="717869" cy="337457"/>
              </a:xfrm>
              <a:prstGeom prst="triangle">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Isosceles Triangle 46">
                <a:extLst>
                  <a:ext uri="{FF2B5EF4-FFF2-40B4-BE49-F238E27FC236}">
                    <a16:creationId xmlns:a16="http://schemas.microsoft.com/office/drawing/2014/main" id="{24F3F691-24CF-4775-BF6B-E3328DCE8DB8}"/>
                  </a:ext>
                </a:extLst>
              </p:cNvPr>
              <p:cNvSpPr/>
              <p:nvPr/>
            </p:nvSpPr>
            <p:spPr>
              <a:xfrm rot="10800000">
                <a:off x="-1310688" y="947172"/>
                <a:ext cx="737949" cy="337457"/>
              </a:xfrm>
              <a:prstGeom prst="triangle">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8" name="TextBox 47">
              <a:extLst>
                <a:ext uri="{FF2B5EF4-FFF2-40B4-BE49-F238E27FC236}">
                  <a16:creationId xmlns:a16="http://schemas.microsoft.com/office/drawing/2014/main" id="{A0E78B2D-C7DD-44EA-B96B-D9CDA6E3DBE3}"/>
                </a:ext>
              </a:extLst>
            </p:cNvPr>
            <p:cNvSpPr txBox="1"/>
            <p:nvPr/>
          </p:nvSpPr>
          <p:spPr>
            <a:xfrm>
              <a:off x="1206245" y="3779978"/>
              <a:ext cx="740228" cy="307777"/>
            </a:xfrm>
            <a:prstGeom prst="rect">
              <a:avLst/>
            </a:prstGeom>
            <a:noFill/>
          </p:spPr>
          <p:txBody>
            <a:bodyPr wrap="square" rtlCol="0">
              <a:spAutoFit/>
            </a:bodyPr>
            <a:lstStyle/>
            <a:p>
              <a:pPr algn="r"/>
              <a:r>
                <a:rPr lang="en-GB" sz="1400" dirty="0"/>
                <a:t>To:</a:t>
              </a:r>
            </a:p>
          </p:txBody>
        </p:sp>
        <p:sp>
          <p:nvSpPr>
            <p:cNvPr id="49" name="TextBox 48">
              <a:extLst>
                <a:ext uri="{FF2B5EF4-FFF2-40B4-BE49-F238E27FC236}">
                  <a16:creationId xmlns:a16="http://schemas.microsoft.com/office/drawing/2014/main" id="{C0079D67-B491-46FB-8314-5F1E701B5B34}"/>
                </a:ext>
              </a:extLst>
            </p:cNvPr>
            <p:cNvSpPr txBox="1"/>
            <p:nvPr/>
          </p:nvSpPr>
          <p:spPr>
            <a:xfrm>
              <a:off x="1093005" y="4172489"/>
              <a:ext cx="839818" cy="307777"/>
            </a:xfrm>
            <a:prstGeom prst="rect">
              <a:avLst/>
            </a:prstGeom>
            <a:noFill/>
          </p:spPr>
          <p:txBody>
            <a:bodyPr wrap="square" rtlCol="0">
              <a:spAutoFit/>
            </a:bodyPr>
            <a:lstStyle/>
            <a:p>
              <a:pPr algn="r"/>
              <a:r>
                <a:rPr lang="en-GB" sz="1400" dirty="0"/>
                <a:t>Subject:</a:t>
              </a:r>
            </a:p>
          </p:txBody>
        </p:sp>
        <p:sp>
          <p:nvSpPr>
            <p:cNvPr id="50" name="Rectangle 49">
              <a:extLst>
                <a:ext uri="{FF2B5EF4-FFF2-40B4-BE49-F238E27FC236}">
                  <a16:creationId xmlns:a16="http://schemas.microsoft.com/office/drawing/2014/main" id="{7B1CC4E6-A0E1-4BA9-AF98-7C5CB87D355D}"/>
                </a:ext>
              </a:extLst>
            </p:cNvPr>
            <p:cNvSpPr/>
            <p:nvPr/>
          </p:nvSpPr>
          <p:spPr>
            <a:xfrm>
              <a:off x="1932822" y="4172489"/>
              <a:ext cx="5337628" cy="274928"/>
            </a:xfrm>
            <a:prstGeom prst="rect">
              <a:avLst/>
            </a:prstGeom>
            <a:solidFill>
              <a:schemeClr val="bg1"/>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50" dirty="0">
                  <a:solidFill>
                    <a:schemeClr val="tx1"/>
                  </a:solidFill>
                </a:rPr>
                <a:t>Trip to Mexico</a:t>
              </a:r>
            </a:p>
          </p:txBody>
        </p:sp>
        <p:sp>
          <p:nvSpPr>
            <p:cNvPr id="51" name="TextBox 50">
              <a:extLst>
                <a:ext uri="{FF2B5EF4-FFF2-40B4-BE49-F238E27FC236}">
                  <a16:creationId xmlns:a16="http://schemas.microsoft.com/office/drawing/2014/main" id="{CFD60B57-0697-46D9-A274-60C80ECCA4BA}"/>
                </a:ext>
              </a:extLst>
            </p:cNvPr>
            <p:cNvSpPr txBox="1"/>
            <p:nvPr/>
          </p:nvSpPr>
          <p:spPr>
            <a:xfrm>
              <a:off x="124515" y="4524745"/>
              <a:ext cx="7141853" cy="2215991"/>
            </a:xfrm>
            <a:prstGeom prst="rect">
              <a:avLst/>
            </a:prstGeom>
            <a:solidFill>
              <a:schemeClr val="accent1">
                <a:lumMod val="20000"/>
                <a:lumOff val="80000"/>
              </a:schemeClr>
            </a:solidFill>
          </p:spPr>
          <p:txBody>
            <a:bodyPr wrap="square" rtlCol="0">
              <a:spAutoFit/>
            </a:bodyPr>
            <a:lstStyle/>
            <a:p>
              <a:r>
                <a:rPr lang="en-GB" sz="1150" dirty="0"/>
                <a:t>Dear Naomi, </a:t>
              </a:r>
            </a:p>
            <a:p>
              <a:endParaRPr lang="en-GB" sz="1150" dirty="0"/>
            </a:p>
            <a:p>
              <a:r>
                <a:rPr lang="en-GB" sz="1150" dirty="0"/>
                <a:t>Oh No! I’m sorry to hear that.  We must meet up and chat about it. </a:t>
              </a:r>
            </a:p>
            <a:p>
              <a:endParaRPr lang="en-GB" sz="1150" dirty="0"/>
            </a:p>
            <a:p>
              <a:r>
                <a:rPr lang="en-GB" sz="1150" dirty="0"/>
                <a:t>I had a really good time when I was in Mexico.  I found it to be a beautiful country that is full of life.  I know what you mean about everyone being friendly – there were so many smiling faces!  I only went to quieter places and found the landscape to be beautiful in an expansive, empty kind of way.  I did also explore other parts of the country and there were vast mountain ranges and rolling hills.  Maybe you went at the wrong time of year?  I wouldn’t recommend checking out the countryside in summer.</a:t>
              </a:r>
            </a:p>
            <a:p>
              <a:endParaRPr lang="en-GB" sz="1150" dirty="0"/>
            </a:p>
            <a:p>
              <a:r>
                <a:rPr lang="en-GB" sz="1150" dirty="0"/>
                <a:t>See you soon!</a:t>
              </a:r>
            </a:p>
            <a:p>
              <a:r>
                <a:rPr lang="en-GB" sz="1150" dirty="0"/>
                <a:t>Frances</a:t>
              </a:r>
            </a:p>
          </p:txBody>
        </p:sp>
      </p:grpSp>
      <p:sp>
        <p:nvSpPr>
          <p:cNvPr id="2" name="Rectangle 1">
            <a:extLst>
              <a:ext uri="{FF2B5EF4-FFF2-40B4-BE49-F238E27FC236}">
                <a16:creationId xmlns:a16="http://schemas.microsoft.com/office/drawing/2014/main" id="{DCD1BE26-A3DF-4AEF-B51A-31485B61A039}"/>
              </a:ext>
            </a:extLst>
          </p:cNvPr>
          <p:cNvSpPr/>
          <p:nvPr/>
        </p:nvSpPr>
        <p:spPr>
          <a:xfrm>
            <a:off x="7419524" y="6486916"/>
            <a:ext cx="4683399" cy="415498"/>
          </a:xfrm>
          <a:prstGeom prst="rect">
            <a:avLst/>
          </a:prstGeom>
        </p:spPr>
        <p:txBody>
          <a:bodyPr wrap="square">
            <a:spAutoFit/>
          </a:bodyPr>
          <a:lstStyle/>
          <a:p>
            <a:pPr lvl="0">
              <a:defRPr/>
            </a:pPr>
            <a:r>
              <a:rPr lang="en-GB" sz="1050" b="1" dirty="0"/>
              <a:t>Source: </a:t>
            </a:r>
            <a:r>
              <a:rPr lang="en-GB" sz="1050" dirty="0"/>
              <a:t>CGP Functional Skills English Level 2: New! 10-Minute Tests </a:t>
            </a:r>
            <a:br>
              <a:rPr lang="en-GB" sz="1050" dirty="0"/>
            </a:br>
            <a:r>
              <a:rPr lang="en-GB" sz="1050" dirty="0"/>
              <a:t>ISBN 9781789084870</a:t>
            </a:r>
          </a:p>
        </p:txBody>
      </p:sp>
    </p:spTree>
    <p:extLst>
      <p:ext uri="{BB962C8B-B14F-4D97-AF65-F5344CB8AC3E}">
        <p14:creationId xmlns:p14="http://schemas.microsoft.com/office/powerpoint/2010/main" val="1725643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86948"/>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graphicFrame>
        <p:nvGraphicFramePr>
          <p:cNvPr id="14" name="Table 9">
            <a:extLst>
              <a:ext uri="{FF2B5EF4-FFF2-40B4-BE49-F238E27FC236}">
                <a16:creationId xmlns:a16="http://schemas.microsoft.com/office/drawing/2014/main" id="{C843C16E-7165-4B0D-8BD6-DCC7D3AC4320}"/>
              </a:ext>
            </a:extLst>
          </p:cNvPr>
          <p:cNvGraphicFramePr>
            <a:graphicFrameLocks noGrp="1"/>
          </p:cNvGraphicFramePr>
          <p:nvPr>
            <p:extLst>
              <p:ext uri="{D42A27DB-BD31-4B8C-83A1-F6EECF244321}">
                <p14:modId xmlns:p14="http://schemas.microsoft.com/office/powerpoint/2010/main" val="4286347502"/>
              </p:ext>
            </p:extLst>
          </p:nvPr>
        </p:nvGraphicFramePr>
        <p:xfrm>
          <a:off x="6577075" y="1787950"/>
          <a:ext cx="5476649" cy="3688080"/>
        </p:xfrm>
        <a:graphic>
          <a:graphicData uri="http://schemas.openxmlformats.org/drawingml/2006/table">
            <a:tbl>
              <a:tblPr firstRow="1" bandRow="1">
                <a:tableStyleId>{5C22544A-7EE6-4342-B048-85BDC9FD1C3A}</a:tableStyleId>
              </a:tblPr>
              <a:tblGrid>
                <a:gridCol w="5476649">
                  <a:extLst>
                    <a:ext uri="{9D8B030D-6E8A-4147-A177-3AD203B41FA5}">
                      <a16:colId xmlns:a16="http://schemas.microsoft.com/office/drawing/2014/main" val="1932644729"/>
                    </a:ext>
                  </a:extLst>
                </a:gridCol>
              </a:tblGrid>
              <a:tr h="294047">
                <a:tc>
                  <a:txBody>
                    <a:bodyPr/>
                    <a:lstStyle/>
                    <a:p>
                      <a:r>
                        <a:rPr lang="en-US" sz="1600" dirty="0">
                          <a:solidFill>
                            <a:schemeClr val="tx1"/>
                          </a:solidFill>
                        </a:rPr>
                        <a:t>Compare how the ideas about rail travel are similar between the two forum posts.  Use an example from each post to support your answer.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35763682"/>
                  </a:ext>
                </a:extLst>
              </a:tr>
              <a:tr h="363779">
                <a:tc>
                  <a:txBody>
                    <a:bodyPr/>
                    <a:lstStyle/>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sp>
        <p:nvSpPr>
          <p:cNvPr id="17" name="TextBox 16">
            <a:extLst>
              <a:ext uri="{FF2B5EF4-FFF2-40B4-BE49-F238E27FC236}">
                <a16:creationId xmlns:a16="http://schemas.microsoft.com/office/drawing/2014/main" id="{DC2015B4-497C-4979-BD1D-E1A8F3931353}"/>
              </a:ext>
            </a:extLst>
          </p:cNvPr>
          <p:cNvSpPr txBox="1"/>
          <p:nvPr/>
        </p:nvSpPr>
        <p:spPr>
          <a:xfrm>
            <a:off x="6631531" y="2991685"/>
            <a:ext cx="1200150" cy="338554"/>
          </a:xfrm>
          <a:prstGeom prst="rect">
            <a:avLst/>
          </a:prstGeom>
          <a:solidFill>
            <a:schemeClr val="accent6">
              <a:lumMod val="60000"/>
              <a:lumOff val="40000"/>
            </a:schemeClr>
          </a:solidFill>
        </p:spPr>
        <p:txBody>
          <a:bodyPr wrap="square" rtlCol="0">
            <a:spAutoFit/>
          </a:bodyPr>
          <a:lstStyle/>
          <a:p>
            <a:pPr algn="ctr"/>
            <a:r>
              <a:rPr lang="en-GB" sz="1600" b="1" dirty="0"/>
              <a:t>difference</a:t>
            </a:r>
          </a:p>
        </p:txBody>
      </p:sp>
      <p:sp>
        <p:nvSpPr>
          <p:cNvPr id="18" name="Plus Sign 17">
            <a:extLst>
              <a:ext uri="{FF2B5EF4-FFF2-40B4-BE49-F238E27FC236}">
                <a16:creationId xmlns:a16="http://schemas.microsoft.com/office/drawing/2014/main" id="{BF2C87A7-7150-4C57-9322-A581D506FB25}"/>
              </a:ext>
            </a:extLst>
          </p:cNvPr>
          <p:cNvSpPr/>
          <p:nvPr/>
        </p:nvSpPr>
        <p:spPr>
          <a:xfrm>
            <a:off x="7905954" y="2876940"/>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BAF8165D-AE3B-4BC4-9706-D4B5CBF2F6A0}"/>
              </a:ext>
            </a:extLst>
          </p:cNvPr>
          <p:cNvSpPr txBox="1"/>
          <p:nvPr/>
        </p:nvSpPr>
        <p:spPr>
          <a:xfrm>
            <a:off x="8462258" y="2822408"/>
            <a:ext cx="1501096" cy="584775"/>
          </a:xfrm>
          <a:prstGeom prst="rect">
            <a:avLst/>
          </a:prstGeom>
          <a:solidFill>
            <a:schemeClr val="accent6">
              <a:lumMod val="60000"/>
              <a:lumOff val="40000"/>
            </a:schemeClr>
          </a:solidFill>
        </p:spPr>
        <p:txBody>
          <a:bodyPr wrap="square" rtlCol="0">
            <a:spAutoFit/>
          </a:bodyPr>
          <a:lstStyle/>
          <a:p>
            <a:pPr algn="ctr"/>
            <a:r>
              <a:rPr lang="en-GB" sz="1600" b="1" dirty="0"/>
              <a:t>Evidence from  Forum Entry 1</a:t>
            </a:r>
          </a:p>
        </p:txBody>
      </p:sp>
      <p:sp>
        <p:nvSpPr>
          <p:cNvPr id="20" name="Plus Sign 19">
            <a:extLst>
              <a:ext uri="{FF2B5EF4-FFF2-40B4-BE49-F238E27FC236}">
                <a16:creationId xmlns:a16="http://schemas.microsoft.com/office/drawing/2014/main" id="{A380C1A8-8AFA-4EAB-8E5A-682B43B54936}"/>
              </a:ext>
            </a:extLst>
          </p:cNvPr>
          <p:cNvSpPr/>
          <p:nvPr/>
        </p:nvSpPr>
        <p:spPr>
          <a:xfrm>
            <a:off x="9963354" y="2868235"/>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ABEF752D-0A46-4ECB-97ED-B7A40885AA8C}"/>
              </a:ext>
            </a:extLst>
          </p:cNvPr>
          <p:cNvSpPr txBox="1"/>
          <p:nvPr/>
        </p:nvSpPr>
        <p:spPr>
          <a:xfrm>
            <a:off x="10484662" y="2822408"/>
            <a:ext cx="1447800" cy="584775"/>
          </a:xfrm>
          <a:prstGeom prst="rect">
            <a:avLst/>
          </a:prstGeom>
          <a:solidFill>
            <a:schemeClr val="accent6">
              <a:lumMod val="60000"/>
              <a:lumOff val="40000"/>
            </a:schemeClr>
          </a:solidFill>
        </p:spPr>
        <p:txBody>
          <a:bodyPr wrap="square" rtlCol="0">
            <a:spAutoFit/>
          </a:bodyPr>
          <a:lstStyle/>
          <a:p>
            <a:pPr algn="ctr"/>
            <a:r>
              <a:rPr lang="en-GB" sz="1600" b="1" dirty="0"/>
              <a:t>Evidence from Forum Entry 2</a:t>
            </a:r>
          </a:p>
        </p:txBody>
      </p:sp>
      <p:sp>
        <p:nvSpPr>
          <p:cNvPr id="24" name="TextBox 23">
            <a:extLst>
              <a:ext uri="{FF2B5EF4-FFF2-40B4-BE49-F238E27FC236}">
                <a16:creationId xmlns:a16="http://schemas.microsoft.com/office/drawing/2014/main" id="{70FC9BC1-7859-42E2-A35F-8AE13606443B}"/>
              </a:ext>
            </a:extLst>
          </p:cNvPr>
          <p:cNvSpPr txBox="1"/>
          <p:nvPr/>
        </p:nvSpPr>
        <p:spPr>
          <a:xfrm>
            <a:off x="6631531" y="4244509"/>
            <a:ext cx="1200150" cy="338554"/>
          </a:xfrm>
          <a:prstGeom prst="rect">
            <a:avLst/>
          </a:prstGeom>
          <a:solidFill>
            <a:schemeClr val="accent6">
              <a:lumMod val="60000"/>
              <a:lumOff val="40000"/>
            </a:schemeClr>
          </a:solidFill>
        </p:spPr>
        <p:txBody>
          <a:bodyPr wrap="square" rtlCol="0">
            <a:spAutoFit/>
          </a:bodyPr>
          <a:lstStyle/>
          <a:p>
            <a:pPr algn="ctr"/>
            <a:r>
              <a:rPr lang="en-GB" sz="1600" b="1" dirty="0"/>
              <a:t>difference</a:t>
            </a:r>
          </a:p>
        </p:txBody>
      </p:sp>
      <p:sp>
        <p:nvSpPr>
          <p:cNvPr id="25" name="Plus Sign 24">
            <a:extLst>
              <a:ext uri="{FF2B5EF4-FFF2-40B4-BE49-F238E27FC236}">
                <a16:creationId xmlns:a16="http://schemas.microsoft.com/office/drawing/2014/main" id="{54704577-E591-4F12-B072-36684EB767D0}"/>
              </a:ext>
            </a:extLst>
          </p:cNvPr>
          <p:cNvSpPr/>
          <p:nvPr/>
        </p:nvSpPr>
        <p:spPr>
          <a:xfrm>
            <a:off x="7905954" y="4129764"/>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A46195D0-39A9-46ED-B0C6-A33423EE1BEB}"/>
              </a:ext>
            </a:extLst>
          </p:cNvPr>
          <p:cNvSpPr txBox="1"/>
          <p:nvPr/>
        </p:nvSpPr>
        <p:spPr>
          <a:xfrm>
            <a:off x="8462258" y="4075232"/>
            <a:ext cx="1501096" cy="584775"/>
          </a:xfrm>
          <a:prstGeom prst="rect">
            <a:avLst/>
          </a:prstGeom>
          <a:solidFill>
            <a:schemeClr val="accent6">
              <a:lumMod val="60000"/>
              <a:lumOff val="40000"/>
            </a:schemeClr>
          </a:solidFill>
        </p:spPr>
        <p:txBody>
          <a:bodyPr wrap="square" rtlCol="0">
            <a:spAutoFit/>
          </a:bodyPr>
          <a:lstStyle/>
          <a:p>
            <a:pPr algn="ctr"/>
            <a:r>
              <a:rPr lang="en-GB" sz="1600" b="1" dirty="0"/>
              <a:t>Evidence from  Forum Entry 1</a:t>
            </a:r>
          </a:p>
        </p:txBody>
      </p:sp>
      <p:sp>
        <p:nvSpPr>
          <p:cNvPr id="27" name="Plus Sign 26">
            <a:extLst>
              <a:ext uri="{FF2B5EF4-FFF2-40B4-BE49-F238E27FC236}">
                <a16:creationId xmlns:a16="http://schemas.microsoft.com/office/drawing/2014/main" id="{86BF0450-8799-47DE-A359-1977D1043830}"/>
              </a:ext>
            </a:extLst>
          </p:cNvPr>
          <p:cNvSpPr/>
          <p:nvPr/>
        </p:nvSpPr>
        <p:spPr>
          <a:xfrm>
            <a:off x="9998350" y="4121059"/>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C4F9969C-AA7C-4366-B317-EDFECE1AE6A3}"/>
              </a:ext>
            </a:extLst>
          </p:cNvPr>
          <p:cNvSpPr txBox="1"/>
          <p:nvPr/>
        </p:nvSpPr>
        <p:spPr>
          <a:xfrm>
            <a:off x="10519658" y="4075232"/>
            <a:ext cx="1447800" cy="584775"/>
          </a:xfrm>
          <a:prstGeom prst="rect">
            <a:avLst/>
          </a:prstGeom>
          <a:solidFill>
            <a:schemeClr val="accent6">
              <a:lumMod val="60000"/>
              <a:lumOff val="40000"/>
            </a:schemeClr>
          </a:solidFill>
        </p:spPr>
        <p:txBody>
          <a:bodyPr wrap="square" rtlCol="0">
            <a:spAutoFit/>
          </a:bodyPr>
          <a:lstStyle/>
          <a:p>
            <a:pPr algn="ctr"/>
            <a:r>
              <a:rPr lang="en-GB" sz="1600" b="1" dirty="0"/>
              <a:t>Evidence from Forum Entry 2</a:t>
            </a:r>
          </a:p>
        </p:txBody>
      </p:sp>
      <p:grpSp>
        <p:nvGrpSpPr>
          <p:cNvPr id="52" name="Group 51">
            <a:extLst>
              <a:ext uri="{FF2B5EF4-FFF2-40B4-BE49-F238E27FC236}">
                <a16:creationId xmlns:a16="http://schemas.microsoft.com/office/drawing/2014/main" id="{50DF4E21-4115-4B7B-BA6F-DF2C87DE8DEB}"/>
              </a:ext>
            </a:extLst>
          </p:cNvPr>
          <p:cNvGrpSpPr/>
          <p:nvPr/>
        </p:nvGrpSpPr>
        <p:grpSpPr>
          <a:xfrm>
            <a:off x="138276" y="606658"/>
            <a:ext cx="6254651" cy="6164394"/>
            <a:chOff x="138276" y="606658"/>
            <a:chExt cx="6254651" cy="6164394"/>
          </a:xfrm>
        </p:grpSpPr>
        <p:sp>
          <p:nvSpPr>
            <p:cNvPr id="5" name="Rectangle 4">
              <a:extLst>
                <a:ext uri="{FF2B5EF4-FFF2-40B4-BE49-F238E27FC236}">
                  <a16:creationId xmlns:a16="http://schemas.microsoft.com/office/drawing/2014/main" id="{0ECCF73C-2280-4C6E-93A9-B1A90912EFAC}"/>
                </a:ext>
              </a:extLst>
            </p:cNvPr>
            <p:cNvSpPr/>
            <p:nvPr/>
          </p:nvSpPr>
          <p:spPr>
            <a:xfrm>
              <a:off x="138276" y="620486"/>
              <a:ext cx="6250003" cy="6150566"/>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ction Button: Go Back or Previous 5">
              <a:hlinkClick r:id="" action="ppaction://hlinkshowjump?jump=previousslide" highlightClick="1"/>
              <a:extLst>
                <a:ext uri="{FF2B5EF4-FFF2-40B4-BE49-F238E27FC236}">
                  <a16:creationId xmlns:a16="http://schemas.microsoft.com/office/drawing/2014/main" id="{B40D840E-41FF-4981-9277-709C3D4F043C}"/>
                </a:ext>
              </a:extLst>
            </p:cNvPr>
            <p:cNvSpPr/>
            <p:nvPr/>
          </p:nvSpPr>
          <p:spPr>
            <a:xfrm>
              <a:off x="221050" y="687990"/>
              <a:ext cx="427780" cy="404894"/>
            </a:xfrm>
            <a:prstGeom prst="actionButtonBackPrevious">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ction Button: Go Back or Previous 21">
              <a:hlinkClick r:id="" action="ppaction://hlinkshowjump?jump=previousslide" highlightClick="1"/>
              <a:extLst>
                <a:ext uri="{FF2B5EF4-FFF2-40B4-BE49-F238E27FC236}">
                  <a16:creationId xmlns:a16="http://schemas.microsoft.com/office/drawing/2014/main" id="{F83DC8BF-274D-4192-B1FA-15EB0EEAECF3}"/>
                </a:ext>
              </a:extLst>
            </p:cNvPr>
            <p:cNvSpPr/>
            <p:nvPr/>
          </p:nvSpPr>
          <p:spPr>
            <a:xfrm rot="10800000">
              <a:off x="705520" y="687990"/>
              <a:ext cx="427780" cy="404894"/>
            </a:xfrm>
            <a:prstGeom prst="actionButtonBackPrevious">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18F78C9C-6A8F-487D-A980-2DA9E5520F38}"/>
                </a:ext>
              </a:extLst>
            </p:cNvPr>
            <p:cNvSpPr/>
            <p:nvPr/>
          </p:nvSpPr>
          <p:spPr>
            <a:xfrm>
              <a:off x="138278" y="606658"/>
              <a:ext cx="6250001" cy="533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4A7C900D-1186-467D-903C-D4F8A16A5527}"/>
                </a:ext>
              </a:extLst>
            </p:cNvPr>
            <p:cNvSpPr/>
            <p:nvPr/>
          </p:nvSpPr>
          <p:spPr>
            <a:xfrm>
              <a:off x="1189989" y="687990"/>
              <a:ext cx="4174869" cy="40489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Go Home 8">
              <a:hlinkClick r:id="" action="ppaction://hlinkshowjump?jump=firstslide" highlightClick="1"/>
              <a:extLst>
                <a:ext uri="{FF2B5EF4-FFF2-40B4-BE49-F238E27FC236}">
                  <a16:creationId xmlns:a16="http://schemas.microsoft.com/office/drawing/2014/main" id="{A1763AC2-1B2F-4084-90BF-F42CBA1D01A1}"/>
                </a:ext>
              </a:extLst>
            </p:cNvPr>
            <p:cNvSpPr/>
            <p:nvPr/>
          </p:nvSpPr>
          <p:spPr>
            <a:xfrm>
              <a:off x="5912882" y="677476"/>
              <a:ext cx="402771" cy="404894"/>
            </a:xfrm>
            <a:prstGeom prst="actionButtonHom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Action Button: Return 29">
              <a:hlinkClick r:id="" action="ppaction://hlinkshowjump?jump=lastslideviewed" highlightClick="1"/>
              <a:extLst>
                <a:ext uri="{FF2B5EF4-FFF2-40B4-BE49-F238E27FC236}">
                  <a16:creationId xmlns:a16="http://schemas.microsoft.com/office/drawing/2014/main" id="{91DFE687-A1F5-43D7-A306-CE42E2288234}"/>
                </a:ext>
              </a:extLst>
            </p:cNvPr>
            <p:cNvSpPr/>
            <p:nvPr/>
          </p:nvSpPr>
          <p:spPr>
            <a:xfrm rot="5400000" flipH="1">
              <a:off x="5436424" y="678536"/>
              <a:ext cx="404892" cy="402771"/>
            </a:xfrm>
            <a:prstGeom prst="actionButtonReturn">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1B61A0A1-402D-41C5-A7AE-318BD833D0B0}"/>
                </a:ext>
              </a:extLst>
            </p:cNvPr>
            <p:cNvSpPr/>
            <p:nvPr/>
          </p:nvSpPr>
          <p:spPr>
            <a:xfrm>
              <a:off x="224543" y="1622919"/>
              <a:ext cx="5795003" cy="1432595"/>
            </a:xfrm>
            <a:prstGeom prst="round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bg1">
                      <a:lumMod val="50000"/>
                    </a:schemeClr>
                  </a:solidFill>
                  <a:latin typeface="+mj-lt"/>
                </a:rPr>
                <a:t>Why are our trains cancelled so often?</a:t>
              </a:r>
            </a:p>
            <a:p>
              <a:pPr algn="ctr"/>
              <a:endParaRPr lang="en-GB" sz="1400" dirty="0">
                <a:solidFill>
                  <a:schemeClr val="bg1">
                    <a:lumMod val="50000"/>
                  </a:schemeClr>
                </a:solidFill>
                <a:latin typeface="+mj-lt"/>
              </a:endParaRPr>
            </a:p>
            <a:p>
              <a:pPr algn="ctr"/>
              <a:endParaRPr lang="en-GB" sz="1400" dirty="0">
                <a:solidFill>
                  <a:schemeClr val="bg1">
                    <a:lumMod val="50000"/>
                  </a:schemeClr>
                </a:solidFill>
                <a:latin typeface="+mj-lt"/>
              </a:endParaRPr>
            </a:p>
            <a:p>
              <a:pPr algn="ctr"/>
              <a:endParaRPr lang="en-GB" sz="1400" dirty="0">
                <a:solidFill>
                  <a:schemeClr val="bg1">
                    <a:lumMod val="50000"/>
                  </a:schemeClr>
                </a:solidFill>
                <a:latin typeface="+mj-lt"/>
              </a:endParaRPr>
            </a:p>
            <a:p>
              <a:pPr algn="ctr"/>
              <a:endParaRPr lang="en-GB" sz="1400" dirty="0">
                <a:solidFill>
                  <a:schemeClr val="bg1">
                    <a:lumMod val="50000"/>
                  </a:schemeClr>
                </a:solidFill>
                <a:latin typeface="+mj-lt"/>
              </a:endParaRPr>
            </a:p>
            <a:p>
              <a:endParaRPr lang="en-GB" sz="1400" dirty="0">
                <a:solidFill>
                  <a:schemeClr val="bg1">
                    <a:lumMod val="50000"/>
                  </a:schemeClr>
                </a:solidFill>
                <a:latin typeface="+mj-lt"/>
              </a:endParaRPr>
            </a:p>
          </p:txBody>
        </p:sp>
        <p:sp>
          <p:nvSpPr>
            <p:cNvPr id="11" name="TextBox 10">
              <a:extLst>
                <a:ext uri="{FF2B5EF4-FFF2-40B4-BE49-F238E27FC236}">
                  <a16:creationId xmlns:a16="http://schemas.microsoft.com/office/drawing/2014/main" id="{742A5DE2-7339-40DE-8D4C-8EC8D129AD05}"/>
                </a:ext>
              </a:extLst>
            </p:cNvPr>
            <p:cNvSpPr txBox="1"/>
            <p:nvPr/>
          </p:nvSpPr>
          <p:spPr>
            <a:xfrm>
              <a:off x="573689" y="1217650"/>
              <a:ext cx="2791056" cy="338554"/>
            </a:xfrm>
            <a:prstGeom prst="rect">
              <a:avLst/>
            </a:prstGeom>
            <a:solidFill>
              <a:schemeClr val="tx2">
                <a:lumMod val="20000"/>
                <a:lumOff val="80000"/>
              </a:schemeClr>
            </a:solidFill>
            <a:ln w="19050">
              <a:solidFill>
                <a:schemeClr val="tx1"/>
              </a:solidFill>
            </a:ln>
          </p:spPr>
          <p:txBody>
            <a:bodyPr wrap="square" rtlCol="0">
              <a:spAutoFit/>
            </a:bodyPr>
            <a:lstStyle/>
            <a:p>
              <a:r>
                <a:rPr lang="en-GB" sz="1600" b="1" dirty="0">
                  <a:latin typeface="Comic Sans MS" panose="030F0702030302020204" pitchFamily="66" charset="0"/>
                </a:rPr>
                <a:t>Members – have your say!</a:t>
              </a:r>
            </a:p>
          </p:txBody>
        </p:sp>
        <p:sp>
          <p:nvSpPr>
            <p:cNvPr id="15" name="Speech Bubble: Oval 14">
              <a:extLst>
                <a:ext uri="{FF2B5EF4-FFF2-40B4-BE49-F238E27FC236}">
                  <a16:creationId xmlns:a16="http://schemas.microsoft.com/office/drawing/2014/main" id="{214B7944-8630-4703-B151-DD3659B8F75A}"/>
                </a:ext>
              </a:extLst>
            </p:cNvPr>
            <p:cNvSpPr/>
            <p:nvPr/>
          </p:nvSpPr>
          <p:spPr>
            <a:xfrm flipH="1">
              <a:off x="161234" y="1153886"/>
              <a:ext cx="426593" cy="278100"/>
            </a:xfrm>
            <a:prstGeom prst="wedgeEllipseCallout">
              <a:avLst>
                <a:gd name="adj1" fmla="val -44971"/>
                <a:gd name="adj2" fmla="val 76786"/>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B0E9777D-EBE2-4ED2-9D24-C9CCA8A9016E}"/>
                </a:ext>
              </a:extLst>
            </p:cNvPr>
            <p:cNvSpPr txBox="1"/>
            <p:nvPr/>
          </p:nvSpPr>
          <p:spPr>
            <a:xfrm>
              <a:off x="3425748" y="1245934"/>
              <a:ext cx="1081996" cy="261610"/>
            </a:xfrm>
            <a:prstGeom prst="rect">
              <a:avLst/>
            </a:prstGeom>
            <a:solidFill>
              <a:schemeClr val="tx2">
                <a:lumMod val="20000"/>
                <a:lumOff val="80000"/>
              </a:schemeClr>
            </a:solidFill>
            <a:ln w="19050">
              <a:noFill/>
            </a:ln>
          </p:spPr>
          <p:txBody>
            <a:bodyPr wrap="square" rtlCol="0">
              <a:spAutoFit/>
            </a:bodyPr>
            <a:lstStyle/>
            <a:p>
              <a:pPr algn="ctr"/>
              <a:r>
                <a:rPr lang="en-GB" sz="1100" b="1" dirty="0">
                  <a:latin typeface="Comic Sans MS" panose="030F0702030302020204" pitchFamily="66" charset="0"/>
                </a:rPr>
                <a:t>Post a reply</a:t>
              </a:r>
            </a:p>
          </p:txBody>
        </p:sp>
        <p:sp>
          <p:nvSpPr>
            <p:cNvPr id="32" name="TextBox 31">
              <a:extLst>
                <a:ext uri="{FF2B5EF4-FFF2-40B4-BE49-F238E27FC236}">
                  <a16:creationId xmlns:a16="http://schemas.microsoft.com/office/drawing/2014/main" id="{B20E7B37-E9E9-4630-8D56-CDABBEF59A78}"/>
                </a:ext>
              </a:extLst>
            </p:cNvPr>
            <p:cNvSpPr txBox="1"/>
            <p:nvPr/>
          </p:nvSpPr>
          <p:spPr>
            <a:xfrm>
              <a:off x="4561550" y="1245436"/>
              <a:ext cx="1526307" cy="261610"/>
            </a:xfrm>
            <a:prstGeom prst="rect">
              <a:avLst/>
            </a:prstGeom>
            <a:solidFill>
              <a:schemeClr val="tx2">
                <a:lumMod val="20000"/>
                <a:lumOff val="80000"/>
              </a:schemeClr>
            </a:solidFill>
            <a:ln w="19050">
              <a:noFill/>
            </a:ln>
          </p:spPr>
          <p:txBody>
            <a:bodyPr wrap="square" rtlCol="0">
              <a:spAutoFit/>
            </a:bodyPr>
            <a:lstStyle/>
            <a:p>
              <a:pPr algn="ctr"/>
              <a:r>
                <a:rPr lang="en-GB" sz="1100" b="1" dirty="0">
                  <a:latin typeface="Comic Sans MS" panose="030F0702030302020204" pitchFamily="66" charset="0"/>
                </a:rPr>
                <a:t>Start a new thread</a:t>
              </a:r>
            </a:p>
          </p:txBody>
        </p:sp>
        <p:sp>
          <p:nvSpPr>
            <p:cNvPr id="23" name="Rectangle 22">
              <a:extLst>
                <a:ext uri="{FF2B5EF4-FFF2-40B4-BE49-F238E27FC236}">
                  <a16:creationId xmlns:a16="http://schemas.microsoft.com/office/drawing/2014/main" id="{11EC04F4-C8EE-4E33-AA0D-9109453A7D74}"/>
                </a:ext>
              </a:extLst>
            </p:cNvPr>
            <p:cNvSpPr/>
            <p:nvPr/>
          </p:nvSpPr>
          <p:spPr>
            <a:xfrm>
              <a:off x="6141663" y="1140058"/>
              <a:ext cx="251264" cy="5630993"/>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Action Button: Go Back or Previous 32">
              <a:hlinkClick r:id="" action="ppaction://hlinkshowjump?jump=previousslide" highlightClick="1"/>
              <a:extLst>
                <a:ext uri="{FF2B5EF4-FFF2-40B4-BE49-F238E27FC236}">
                  <a16:creationId xmlns:a16="http://schemas.microsoft.com/office/drawing/2014/main" id="{1D796136-2C3F-41F5-9B51-804C9BB9A2BD}"/>
                </a:ext>
              </a:extLst>
            </p:cNvPr>
            <p:cNvSpPr/>
            <p:nvPr/>
          </p:nvSpPr>
          <p:spPr>
            <a:xfrm rot="5400000">
              <a:off x="6090106" y="1209808"/>
              <a:ext cx="366989" cy="227488"/>
            </a:xfrm>
            <a:prstGeom prst="actionButtonBackPrevious">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Action Button: Go Back or Previous 33">
              <a:hlinkClick r:id="" action="ppaction://hlinkshowjump?jump=previousslide" highlightClick="1"/>
              <a:extLst>
                <a:ext uri="{FF2B5EF4-FFF2-40B4-BE49-F238E27FC236}">
                  <a16:creationId xmlns:a16="http://schemas.microsoft.com/office/drawing/2014/main" id="{7083DD82-059B-4F96-BE7E-40224A5F450D}"/>
                </a:ext>
              </a:extLst>
            </p:cNvPr>
            <p:cNvSpPr/>
            <p:nvPr/>
          </p:nvSpPr>
          <p:spPr>
            <a:xfrm rot="16200000">
              <a:off x="6083800" y="6473812"/>
              <a:ext cx="366989" cy="227488"/>
            </a:xfrm>
            <a:prstGeom prst="actionButtonBackPrevious">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A43F2CB0-45FF-47C1-B32A-05C39B52D284}"/>
                </a:ext>
              </a:extLst>
            </p:cNvPr>
            <p:cNvSpPr/>
            <p:nvPr/>
          </p:nvSpPr>
          <p:spPr>
            <a:xfrm>
              <a:off x="6141663" y="1796142"/>
              <a:ext cx="246617" cy="701411"/>
            </a:xfrm>
            <a:prstGeom prst="rect">
              <a:avLst/>
            </a:prstGeom>
            <a:solidFill>
              <a:schemeClr val="bg1">
                <a:lumMod val="75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Connector 36">
              <a:extLst>
                <a:ext uri="{FF2B5EF4-FFF2-40B4-BE49-F238E27FC236}">
                  <a16:creationId xmlns:a16="http://schemas.microsoft.com/office/drawing/2014/main" id="{69681A9F-8172-453F-83DD-A5E5B053EDFF}"/>
                </a:ext>
              </a:extLst>
            </p:cNvPr>
            <p:cNvCxnSpPr>
              <a:cxnSpLocks/>
            </p:cNvCxnSpPr>
            <p:nvPr/>
          </p:nvCxnSpPr>
          <p:spPr>
            <a:xfrm>
              <a:off x="6164619" y="2013856"/>
              <a:ext cx="194763" cy="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6564D1B4-3689-4F41-A9A2-AF127B11746E}"/>
                </a:ext>
              </a:extLst>
            </p:cNvPr>
            <p:cNvCxnSpPr>
              <a:cxnSpLocks/>
            </p:cNvCxnSpPr>
            <p:nvPr/>
          </p:nvCxnSpPr>
          <p:spPr>
            <a:xfrm>
              <a:off x="6180355" y="2146847"/>
              <a:ext cx="163290" cy="0"/>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6C94C1B7-63D1-466E-A7CC-0B7F622946DF}"/>
                </a:ext>
              </a:extLst>
            </p:cNvPr>
            <p:cNvCxnSpPr>
              <a:cxnSpLocks/>
            </p:cNvCxnSpPr>
            <p:nvPr/>
          </p:nvCxnSpPr>
          <p:spPr>
            <a:xfrm>
              <a:off x="6180396" y="2295619"/>
              <a:ext cx="152400" cy="0"/>
            </a:xfrm>
            <a:prstGeom prst="line">
              <a:avLst/>
            </a:prstGeom>
          </p:spPr>
          <p:style>
            <a:lnRef idx="1">
              <a:schemeClr val="dk1"/>
            </a:lnRef>
            <a:fillRef idx="0">
              <a:schemeClr val="dk1"/>
            </a:fillRef>
            <a:effectRef idx="0">
              <a:schemeClr val="dk1"/>
            </a:effectRef>
            <a:fontRef idx="minor">
              <a:schemeClr val="tx1"/>
            </a:fontRef>
          </p:style>
        </p:cxnSp>
        <p:sp>
          <p:nvSpPr>
            <p:cNvPr id="47" name="Rectangle 46">
              <a:extLst>
                <a:ext uri="{FF2B5EF4-FFF2-40B4-BE49-F238E27FC236}">
                  <a16:creationId xmlns:a16="http://schemas.microsoft.com/office/drawing/2014/main" id="{D187EC06-D8F0-4868-A9EE-8EFBB6AAE4D0}"/>
                </a:ext>
              </a:extLst>
            </p:cNvPr>
            <p:cNvSpPr/>
            <p:nvPr/>
          </p:nvSpPr>
          <p:spPr>
            <a:xfrm>
              <a:off x="221050" y="1914847"/>
              <a:ext cx="5795003" cy="2636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6" name="Picture 2" descr="Rail Transport Train Silhouette Track Steam Locomotive - Clipart Steam Engine  Silhouette, HD Png Download - kindpng">
              <a:extLst>
                <a:ext uri="{FF2B5EF4-FFF2-40B4-BE49-F238E27FC236}">
                  <a16:creationId xmlns:a16="http://schemas.microsoft.com/office/drawing/2014/main" id="{94AB958E-8BB5-486A-AFBB-6B6BD2C0A700}"/>
                </a:ext>
              </a:extLst>
            </p:cNvPr>
            <p:cNvPicPr>
              <a:picLocks noChangeAspect="1" noChangeArrowheads="1"/>
            </p:cNvPicPr>
            <p:nvPr/>
          </p:nvPicPr>
          <p:blipFill>
            <a:blip r:embed="rId3" cstate="screen">
              <a:clrChange>
                <a:clrFrom>
                  <a:srgbClr val="F7F7F7"/>
                </a:clrFrom>
                <a:clrTo>
                  <a:srgbClr val="F7F7F7">
                    <a:alpha val="0"/>
                  </a:srgbClr>
                </a:clrTo>
              </a:clrChange>
              <a:extLst>
                <a:ext uri="{28A0092B-C50C-407E-A947-70E740481C1C}">
                  <a14:useLocalDpi xmlns:a14="http://schemas.microsoft.com/office/drawing/2010/main"/>
                </a:ext>
              </a:extLst>
            </a:blip>
            <a:srcRect/>
            <a:stretch>
              <a:fillRect/>
            </a:stretch>
          </p:blipFill>
          <p:spPr bwMode="auto">
            <a:xfrm flipH="1">
              <a:off x="337038" y="1912047"/>
              <a:ext cx="363049" cy="263620"/>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430EA1A8-3726-4DF3-91CA-769D7E29D1F1}"/>
                </a:ext>
              </a:extLst>
            </p:cNvPr>
            <p:cNvSpPr txBox="1"/>
            <p:nvPr/>
          </p:nvSpPr>
          <p:spPr>
            <a:xfrm>
              <a:off x="812582" y="1892767"/>
              <a:ext cx="632333" cy="307777"/>
            </a:xfrm>
            <a:prstGeom prst="rect">
              <a:avLst/>
            </a:prstGeom>
            <a:noFill/>
          </p:spPr>
          <p:txBody>
            <a:bodyPr wrap="square" rtlCol="0">
              <a:spAutoFit/>
            </a:bodyPr>
            <a:lstStyle/>
            <a:p>
              <a:r>
                <a:rPr lang="en-GB" sz="1400" b="1" dirty="0">
                  <a:latin typeface="Arial Rounded MT Bold" panose="020F0704030504030204" pitchFamily="34" charset="0"/>
                </a:rPr>
                <a:t>Mo</a:t>
              </a:r>
            </a:p>
          </p:txBody>
        </p:sp>
        <p:sp>
          <p:nvSpPr>
            <p:cNvPr id="50" name="TextBox 49">
              <a:extLst>
                <a:ext uri="{FF2B5EF4-FFF2-40B4-BE49-F238E27FC236}">
                  <a16:creationId xmlns:a16="http://schemas.microsoft.com/office/drawing/2014/main" id="{E2348ECC-C31C-4C45-A9BF-4E97ED9E752C}"/>
                </a:ext>
              </a:extLst>
            </p:cNvPr>
            <p:cNvSpPr txBox="1"/>
            <p:nvPr/>
          </p:nvSpPr>
          <p:spPr>
            <a:xfrm>
              <a:off x="1557410" y="1885176"/>
              <a:ext cx="1521424"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Forum Member</a:t>
              </a:r>
            </a:p>
          </p:txBody>
        </p:sp>
        <p:sp>
          <p:nvSpPr>
            <p:cNvPr id="51" name="TextBox 50">
              <a:extLst>
                <a:ext uri="{FF2B5EF4-FFF2-40B4-BE49-F238E27FC236}">
                  <a16:creationId xmlns:a16="http://schemas.microsoft.com/office/drawing/2014/main" id="{B2189F79-36E8-47AD-9EB8-A51DA150D9EC}"/>
                </a:ext>
              </a:extLst>
            </p:cNvPr>
            <p:cNvSpPr txBox="1"/>
            <p:nvPr/>
          </p:nvSpPr>
          <p:spPr>
            <a:xfrm>
              <a:off x="3607383" y="1885176"/>
              <a:ext cx="2480899"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Posted: 27</a:t>
              </a:r>
              <a:r>
                <a:rPr lang="en-GB" sz="1400" baseline="30000" dirty="0">
                  <a:latin typeface="Arial" panose="020B0604020202020204" pitchFamily="34" charset="0"/>
                  <a:cs typeface="Arial" panose="020B0604020202020204" pitchFamily="34" charset="0"/>
                </a:rPr>
                <a:t>th</a:t>
              </a:r>
              <a:r>
                <a:rPr lang="en-GB" sz="1400" dirty="0">
                  <a:latin typeface="Arial" panose="020B0604020202020204" pitchFamily="34" charset="0"/>
                  <a:cs typeface="Arial" panose="020B0604020202020204" pitchFamily="34" charset="0"/>
                </a:rPr>
                <a:t> October 16:12</a:t>
              </a:r>
            </a:p>
          </p:txBody>
        </p:sp>
        <p:sp>
          <p:nvSpPr>
            <p:cNvPr id="49" name="TextBox 48">
              <a:extLst>
                <a:ext uri="{FF2B5EF4-FFF2-40B4-BE49-F238E27FC236}">
                  <a16:creationId xmlns:a16="http://schemas.microsoft.com/office/drawing/2014/main" id="{43F5A091-77BF-4848-ABFF-974759370D24}"/>
                </a:ext>
              </a:extLst>
            </p:cNvPr>
            <p:cNvSpPr txBox="1"/>
            <p:nvPr/>
          </p:nvSpPr>
          <p:spPr>
            <a:xfrm>
              <a:off x="213359" y="2177104"/>
              <a:ext cx="5810383" cy="1962076"/>
            </a:xfrm>
            <a:prstGeom prst="rect">
              <a:avLst/>
            </a:prstGeom>
            <a:solidFill>
              <a:schemeClr val="accent1">
                <a:lumMod val="40000"/>
                <a:lumOff val="60000"/>
              </a:schemeClr>
            </a:solidFill>
            <a:ln w="19050">
              <a:solidFill>
                <a:schemeClr val="tx1">
                  <a:lumMod val="50000"/>
                  <a:lumOff val="50000"/>
                </a:schemeClr>
              </a:solidFill>
            </a:ln>
          </p:spPr>
          <p:txBody>
            <a:bodyPr wrap="square" rtlCol="0">
              <a:spAutoFit/>
            </a:bodyPr>
            <a:lstStyle/>
            <a:p>
              <a:r>
                <a:rPr lang="en-GB" sz="1350" dirty="0"/>
                <a:t>I am so fed up with the trains in the UK constantly being delayed or cancelled for seemingly no reason.  I was stunned to hear that my last train had been delayed because of “leaves on the line” when I was visiting my father.  How can a train be stopped by leaves?  I can see how ice could be a problem but not leaves or heat.  I do realise that the transport system must be quite difficult to manage, but it just seems to shut down far too easily.  I went to Japan last year and the trains were running during a massive snowfall.  If other countries’ railways can cope with harsh weather, why can’t the railways in the UK? I don’t like to rant, but it is so unbelievably frustrating!  Can anyone explain this to me???? </a:t>
              </a:r>
            </a:p>
          </p:txBody>
        </p:sp>
        <p:sp>
          <p:nvSpPr>
            <p:cNvPr id="53" name="Rectangle: Rounded Corners 52">
              <a:extLst>
                <a:ext uri="{FF2B5EF4-FFF2-40B4-BE49-F238E27FC236}">
                  <a16:creationId xmlns:a16="http://schemas.microsoft.com/office/drawing/2014/main" id="{64B72A90-E470-482A-8AD6-369F98AECF13}"/>
                </a:ext>
              </a:extLst>
            </p:cNvPr>
            <p:cNvSpPr/>
            <p:nvPr/>
          </p:nvSpPr>
          <p:spPr>
            <a:xfrm>
              <a:off x="224543" y="4198516"/>
              <a:ext cx="5795003" cy="1432595"/>
            </a:xfrm>
            <a:prstGeom prst="round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bg1">
                      <a:lumMod val="50000"/>
                    </a:schemeClr>
                  </a:solidFill>
                  <a:latin typeface="+mj-lt"/>
                </a:rPr>
                <a:t>Why are our trains cancelled so often?</a:t>
              </a:r>
            </a:p>
            <a:p>
              <a:pPr algn="ctr"/>
              <a:endParaRPr lang="en-GB" sz="1400" dirty="0">
                <a:solidFill>
                  <a:schemeClr val="bg1">
                    <a:lumMod val="50000"/>
                  </a:schemeClr>
                </a:solidFill>
                <a:latin typeface="+mj-lt"/>
              </a:endParaRPr>
            </a:p>
            <a:p>
              <a:pPr algn="ctr"/>
              <a:endParaRPr lang="en-GB" sz="1400" dirty="0">
                <a:solidFill>
                  <a:schemeClr val="bg1">
                    <a:lumMod val="50000"/>
                  </a:schemeClr>
                </a:solidFill>
                <a:latin typeface="+mj-lt"/>
              </a:endParaRPr>
            </a:p>
            <a:p>
              <a:pPr algn="ctr"/>
              <a:endParaRPr lang="en-GB" sz="1400" dirty="0">
                <a:solidFill>
                  <a:schemeClr val="bg1">
                    <a:lumMod val="50000"/>
                  </a:schemeClr>
                </a:solidFill>
                <a:latin typeface="+mj-lt"/>
              </a:endParaRPr>
            </a:p>
            <a:p>
              <a:pPr algn="ctr"/>
              <a:endParaRPr lang="en-GB" sz="1400" dirty="0">
                <a:solidFill>
                  <a:schemeClr val="bg1">
                    <a:lumMod val="50000"/>
                  </a:schemeClr>
                </a:solidFill>
                <a:latin typeface="+mj-lt"/>
              </a:endParaRPr>
            </a:p>
            <a:p>
              <a:endParaRPr lang="en-GB" sz="1400" dirty="0">
                <a:solidFill>
                  <a:schemeClr val="bg1">
                    <a:lumMod val="50000"/>
                  </a:schemeClr>
                </a:solidFill>
                <a:latin typeface="+mj-lt"/>
              </a:endParaRPr>
            </a:p>
          </p:txBody>
        </p:sp>
        <p:sp>
          <p:nvSpPr>
            <p:cNvPr id="54" name="Rectangle 53">
              <a:extLst>
                <a:ext uri="{FF2B5EF4-FFF2-40B4-BE49-F238E27FC236}">
                  <a16:creationId xmlns:a16="http://schemas.microsoft.com/office/drawing/2014/main" id="{77DE0DB1-41DC-4541-9041-8252C8E50DFF}"/>
                </a:ext>
              </a:extLst>
            </p:cNvPr>
            <p:cNvSpPr/>
            <p:nvPr/>
          </p:nvSpPr>
          <p:spPr>
            <a:xfrm>
              <a:off x="221050" y="4490444"/>
              <a:ext cx="5795003" cy="2636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Picture 2" descr="Rail Transport Train Silhouette Track Steam Locomotive - Clipart Steam Engine  Silhouette, HD Png Download - kindpng">
              <a:extLst>
                <a:ext uri="{FF2B5EF4-FFF2-40B4-BE49-F238E27FC236}">
                  <a16:creationId xmlns:a16="http://schemas.microsoft.com/office/drawing/2014/main" id="{406FF18B-8D13-4490-8B3A-0E0E4C8B7BA3}"/>
                </a:ext>
              </a:extLst>
            </p:cNvPr>
            <p:cNvPicPr>
              <a:picLocks noChangeAspect="1" noChangeArrowheads="1"/>
            </p:cNvPicPr>
            <p:nvPr/>
          </p:nvPicPr>
          <p:blipFill>
            <a:blip r:embed="rId3" cstate="screen">
              <a:clrChange>
                <a:clrFrom>
                  <a:srgbClr val="F7F7F7"/>
                </a:clrFrom>
                <a:clrTo>
                  <a:srgbClr val="F7F7F7">
                    <a:alpha val="0"/>
                  </a:srgbClr>
                </a:clrTo>
              </a:clrChange>
              <a:extLst>
                <a:ext uri="{28A0092B-C50C-407E-A947-70E740481C1C}">
                  <a14:useLocalDpi xmlns:a14="http://schemas.microsoft.com/office/drawing/2010/main"/>
                </a:ext>
              </a:extLst>
            </a:blip>
            <a:srcRect/>
            <a:stretch>
              <a:fillRect/>
            </a:stretch>
          </p:blipFill>
          <p:spPr bwMode="auto">
            <a:xfrm flipH="1">
              <a:off x="337038" y="4487644"/>
              <a:ext cx="363049" cy="263620"/>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a:extLst>
                <a:ext uri="{FF2B5EF4-FFF2-40B4-BE49-F238E27FC236}">
                  <a16:creationId xmlns:a16="http://schemas.microsoft.com/office/drawing/2014/main" id="{74E4A87A-0D20-41C0-A000-4D848D00DE0F}"/>
                </a:ext>
              </a:extLst>
            </p:cNvPr>
            <p:cNvSpPr txBox="1"/>
            <p:nvPr/>
          </p:nvSpPr>
          <p:spPr>
            <a:xfrm>
              <a:off x="812582" y="4468364"/>
              <a:ext cx="773351" cy="307777"/>
            </a:xfrm>
            <a:prstGeom prst="rect">
              <a:avLst/>
            </a:prstGeom>
            <a:noFill/>
          </p:spPr>
          <p:txBody>
            <a:bodyPr wrap="square" rtlCol="0">
              <a:spAutoFit/>
            </a:bodyPr>
            <a:lstStyle/>
            <a:p>
              <a:r>
                <a:rPr lang="en-GB" sz="1400" b="1" dirty="0">
                  <a:latin typeface="Arial Rounded MT Bold" panose="020F0704030504030204" pitchFamily="34" charset="0"/>
                </a:rPr>
                <a:t>Stefan</a:t>
              </a:r>
            </a:p>
          </p:txBody>
        </p:sp>
        <p:sp>
          <p:nvSpPr>
            <p:cNvPr id="57" name="TextBox 56">
              <a:extLst>
                <a:ext uri="{FF2B5EF4-FFF2-40B4-BE49-F238E27FC236}">
                  <a16:creationId xmlns:a16="http://schemas.microsoft.com/office/drawing/2014/main" id="{A2CCEEBA-7F0C-4B44-8A69-E260028F4BBB}"/>
                </a:ext>
              </a:extLst>
            </p:cNvPr>
            <p:cNvSpPr txBox="1"/>
            <p:nvPr/>
          </p:nvSpPr>
          <p:spPr>
            <a:xfrm>
              <a:off x="1557410" y="4460773"/>
              <a:ext cx="1521424"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Forum Member</a:t>
              </a:r>
            </a:p>
          </p:txBody>
        </p:sp>
        <p:sp>
          <p:nvSpPr>
            <p:cNvPr id="58" name="TextBox 57">
              <a:extLst>
                <a:ext uri="{FF2B5EF4-FFF2-40B4-BE49-F238E27FC236}">
                  <a16:creationId xmlns:a16="http://schemas.microsoft.com/office/drawing/2014/main" id="{23BB0405-F4D9-4AEF-B4B2-4C822056DECE}"/>
                </a:ext>
              </a:extLst>
            </p:cNvPr>
            <p:cNvSpPr txBox="1"/>
            <p:nvPr/>
          </p:nvSpPr>
          <p:spPr>
            <a:xfrm>
              <a:off x="3607383" y="4460773"/>
              <a:ext cx="2480899"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Posted: 27</a:t>
              </a:r>
              <a:r>
                <a:rPr lang="en-GB" sz="1400" baseline="30000" dirty="0">
                  <a:latin typeface="Arial" panose="020B0604020202020204" pitchFamily="34" charset="0"/>
                  <a:cs typeface="Arial" panose="020B0604020202020204" pitchFamily="34" charset="0"/>
                </a:rPr>
                <a:t>th</a:t>
              </a:r>
              <a:r>
                <a:rPr lang="en-GB" sz="1400" dirty="0">
                  <a:latin typeface="Arial" panose="020B0604020202020204" pitchFamily="34" charset="0"/>
                  <a:cs typeface="Arial" panose="020B0604020202020204" pitchFamily="34" charset="0"/>
                </a:rPr>
                <a:t> October 17:02</a:t>
              </a:r>
            </a:p>
          </p:txBody>
        </p:sp>
        <p:sp>
          <p:nvSpPr>
            <p:cNvPr id="59" name="TextBox 58">
              <a:extLst>
                <a:ext uri="{FF2B5EF4-FFF2-40B4-BE49-F238E27FC236}">
                  <a16:creationId xmlns:a16="http://schemas.microsoft.com/office/drawing/2014/main" id="{E7F9ADD7-67FC-4292-B5C7-A4410B7F85BA}"/>
                </a:ext>
              </a:extLst>
            </p:cNvPr>
            <p:cNvSpPr txBox="1"/>
            <p:nvPr/>
          </p:nvSpPr>
          <p:spPr>
            <a:xfrm>
              <a:off x="213359" y="4752701"/>
              <a:ext cx="5810383" cy="1962076"/>
            </a:xfrm>
            <a:prstGeom prst="rect">
              <a:avLst/>
            </a:prstGeom>
            <a:solidFill>
              <a:schemeClr val="accent1">
                <a:lumMod val="40000"/>
                <a:lumOff val="60000"/>
              </a:schemeClr>
            </a:solidFill>
            <a:ln w="19050">
              <a:solidFill>
                <a:schemeClr val="tx1">
                  <a:lumMod val="50000"/>
                  <a:lumOff val="50000"/>
                </a:schemeClr>
              </a:solidFill>
            </a:ln>
          </p:spPr>
          <p:txBody>
            <a:bodyPr wrap="square" rtlCol="0">
              <a:spAutoFit/>
            </a:bodyPr>
            <a:lstStyle/>
            <a:p>
              <a:r>
                <a:rPr lang="en-GB" sz="1350" dirty="0"/>
                <a:t>I’ve had similar experiences when travelling by train and I agree that it can be hugely annoying! I am afraid that I can’t offer any explanation as to why leaves cause a delay, but I know heat can cause serious problems.  Heat causes the metal tracks to expand and eventually buckle and curve.  This is why sometimes trains are cancelled when it’s really hot – the overheated tracks are not fit to have trains running on them! However, it is still worth sticking with British trains.  Trains are still an incredibly popular way to travel around the UK, and they are also far more environmentally friendly than cars.  British railways aren’t all bad – they’re among the top 10 railways in Europe.  Keep the faith Mo!</a:t>
              </a:r>
            </a:p>
          </p:txBody>
        </p:sp>
      </p:grpSp>
      <p:sp>
        <p:nvSpPr>
          <p:cNvPr id="60" name="Rectangle 59">
            <a:extLst>
              <a:ext uri="{FF2B5EF4-FFF2-40B4-BE49-F238E27FC236}">
                <a16:creationId xmlns:a16="http://schemas.microsoft.com/office/drawing/2014/main" id="{EA9DA59B-774C-4862-89F7-BF585FDD4674}"/>
              </a:ext>
            </a:extLst>
          </p:cNvPr>
          <p:cNvSpPr/>
          <p:nvPr/>
        </p:nvSpPr>
        <p:spPr>
          <a:xfrm>
            <a:off x="6458960" y="6442502"/>
            <a:ext cx="5594764" cy="415498"/>
          </a:xfrm>
          <a:prstGeom prst="rect">
            <a:avLst/>
          </a:prstGeom>
        </p:spPr>
        <p:txBody>
          <a:bodyPr wrap="square">
            <a:spAutoFit/>
          </a:bodyPr>
          <a:lstStyle/>
          <a:p>
            <a:pPr lvl="0">
              <a:defRPr/>
            </a:pPr>
            <a:r>
              <a:rPr lang="en-GB" sz="1050" b="1" dirty="0"/>
              <a:t>Source: </a:t>
            </a:r>
            <a:r>
              <a:rPr lang="en-GB" sz="1050" dirty="0"/>
              <a:t>CGP Functional Skills English Level 2: New! 10-Minute Tests </a:t>
            </a:r>
            <a:br>
              <a:rPr lang="en-GB" sz="1050" dirty="0"/>
            </a:br>
            <a:r>
              <a:rPr lang="en-GB" sz="1050" dirty="0"/>
              <a:t>ISBN 9781789084870</a:t>
            </a:r>
          </a:p>
        </p:txBody>
      </p:sp>
    </p:spTree>
    <p:extLst>
      <p:ext uri="{BB962C8B-B14F-4D97-AF65-F5344CB8AC3E}">
        <p14:creationId xmlns:p14="http://schemas.microsoft.com/office/powerpoint/2010/main" val="349044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nvGraphicFramePr>
        <p:xfrm>
          <a:off x="7219723" y="4903543"/>
          <a:ext cx="4803664" cy="1848034"/>
        </p:xfrm>
        <a:graphic>
          <a:graphicData uri="http://schemas.openxmlformats.org/drawingml/2006/table">
            <a:tbl>
              <a:tblPr firstRow="1" bandRow="1">
                <a:tableStyleId>{5C22544A-7EE6-4342-B048-85BDC9FD1C3A}</a:tableStyleId>
              </a:tblPr>
              <a:tblGrid>
                <a:gridCol w="1298333">
                  <a:extLst>
                    <a:ext uri="{9D8B030D-6E8A-4147-A177-3AD203B41FA5}">
                      <a16:colId xmlns:a16="http://schemas.microsoft.com/office/drawing/2014/main" val="3234992511"/>
                    </a:ext>
                  </a:extLst>
                </a:gridCol>
                <a:gridCol w="3505331">
                  <a:extLst>
                    <a:ext uri="{9D8B030D-6E8A-4147-A177-3AD203B41FA5}">
                      <a16:colId xmlns:a16="http://schemas.microsoft.com/office/drawing/2014/main" val="2851036546"/>
                    </a:ext>
                  </a:extLst>
                </a:gridCol>
              </a:tblGrid>
              <a:tr h="370070">
                <a:tc gridSpan="2">
                  <a:txBody>
                    <a:bodyPr/>
                    <a:lstStyle/>
                    <a:p>
                      <a:endParaRPr lang="en-GB" sz="300" dirty="0">
                        <a:solidFill>
                          <a:schemeClr val="bg1"/>
                        </a:solidFill>
                      </a:endParaRPr>
                    </a:p>
                    <a:p>
                      <a:r>
                        <a:rPr lang="en-GB" dirty="0">
                          <a:solidFill>
                            <a:schemeClr val="tx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05551">
                <a:tc>
                  <a:txBody>
                    <a:bodyPr/>
                    <a:lstStyle/>
                    <a:p>
                      <a:r>
                        <a:rPr lang="en-GB" sz="1400" b="1" dirty="0">
                          <a:solidFill>
                            <a:srgbClr val="FF0000"/>
                          </a:solidFill>
                        </a:rPr>
                        <a:t>compare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kern="1200" dirty="0">
                          <a:solidFill>
                            <a:schemeClr val="tx1"/>
                          </a:solidFill>
                          <a:latin typeface="+mn-lt"/>
                          <a:ea typeface="+mn-ea"/>
                          <a:cs typeface="+mn-cs"/>
                        </a:rPr>
                        <a:t>Note the </a:t>
                      </a:r>
                      <a:r>
                        <a:rPr lang="en-GB" sz="1400" b="1" kern="1200" dirty="0">
                          <a:solidFill>
                            <a:srgbClr val="2F5597"/>
                          </a:solidFill>
                          <a:latin typeface="+mn-lt"/>
                          <a:ea typeface="+mn-ea"/>
                          <a:cs typeface="+mn-cs"/>
                        </a:rPr>
                        <a:t>similarity</a:t>
                      </a:r>
                      <a:r>
                        <a:rPr lang="en-GB" sz="1400" kern="1200" dirty="0">
                          <a:solidFill>
                            <a:schemeClr val="tx1"/>
                          </a:solidFill>
                          <a:latin typeface="+mn-lt"/>
                          <a:ea typeface="+mn-ea"/>
                          <a:cs typeface="+mn-cs"/>
                        </a:rPr>
                        <a:t> or </a:t>
                      </a:r>
                      <a:r>
                        <a:rPr lang="en-GB" sz="1400" b="1" kern="1200" dirty="0">
                          <a:solidFill>
                            <a:srgbClr val="C00000"/>
                          </a:solidFill>
                          <a:latin typeface="+mn-lt"/>
                          <a:ea typeface="+mn-ea"/>
                          <a:cs typeface="+mn-cs"/>
                        </a:rPr>
                        <a:t>dissimilarity</a:t>
                      </a:r>
                      <a:r>
                        <a:rPr lang="en-GB" sz="1400" kern="1200" dirty="0">
                          <a:solidFill>
                            <a:schemeClr val="tx1"/>
                          </a:solidFill>
                          <a:latin typeface="+mn-lt"/>
                          <a:ea typeface="+mn-ea"/>
                          <a:cs typeface="+mn-cs"/>
                        </a:rPr>
                        <a:t> between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282102">
                <a:tc>
                  <a:txBody>
                    <a:bodyPr/>
                    <a:lstStyle/>
                    <a:p>
                      <a:r>
                        <a:rPr lang="en-GB" sz="1400" b="1" dirty="0">
                          <a:solidFill>
                            <a:schemeClr val="accent1">
                              <a:lumMod val="75000"/>
                            </a:schemeClr>
                          </a:solidFill>
                        </a:rPr>
                        <a:t>similarity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rPr>
                        <a:t>A similar feature or aspect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08043">
                <a:tc>
                  <a:txBody>
                    <a:bodyPr/>
                    <a:lstStyle/>
                    <a:p>
                      <a:r>
                        <a:rPr lang="en-GB" sz="1400" b="1" dirty="0">
                          <a:solidFill>
                            <a:srgbClr val="C00000"/>
                          </a:solidFill>
                        </a:rPr>
                        <a:t>dissimilarity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rPr>
                        <a:t>Difference or variance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7522432"/>
                  </a:ext>
                </a:extLst>
              </a:tr>
              <a:tr h="272374">
                <a:tc>
                  <a:txBody>
                    <a:bodyPr/>
                    <a:lstStyle/>
                    <a:p>
                      <a:r>
                        <a:rPr lang="en-GB" sz="1400" b="1" dirty="0">
                          <a:solidFill>
                            <a:srgbClr val="00B050"/>
                          </a:solidFill>
                        </a:rPr>
                        <a:t>conveyed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rPr>
                        <a:t>To express a thought, feeling or idea so that it is understood by other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8982344"/>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0642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graphicFrame>
        <p:nvGraphicFramePr>
          <p:cNvPr id="14" name="Table 9">
            <a:extLst>
              <a:ext uri="{FF2B5EF4-FFF2-40B4-BE49-F238E27FC236}">
                <a16:creationId xmlns:a16="http://schemas.microsoft.com/office/drawing/2014/main" id="{A4487206-EEFD-4490-B26D-F764A63ADD2D}"/>
              </a:ext>
            </a:extLst>
          </p:cNvPr>
          <p:cNvGraphicFramePr>
            <a:graphicFrameLocks noGrp="1"/>
          </p:cNvGraphicFramePr>
          <p:nvPr/>
        </p:nvGraphicFramePr>
        <p:xfrm>
          <a:off x="1750439" y="3723285"/>
          <a:ext cx="8691117" cy="680583"/>
        </p:xfrm>
        <a:graphic>
          <a:graphicData uri="http://schemas.openxmlformats.org/drawingml/2006/table">
            <a:tbl>
              <a:tblPr firstRow="1" bandRow="1">
                <a:tableStyleId>{5C22544A-7EE6-4342-B048-85BDC9FD1C3A}</a:tableStyleId>
              </a:tblPr>
              <a:tblGrid>
                <a:gridCol w="773884">
                  <a:extLst>
                    <a:ext uri="{9D8B030D-6E8A-4147-A177-3AD203B41FA5}">
                      <a16:colId xmlns:a16="http://schemas.microsoft.com/office/drawing/2014/main" val="3475378866"/>
                    </a:ext>
                  </a:extLst>
                </a:gridCol>
                <a:gridCol w="7917233">
                  <a:extLst>
                    <a:ext uri="{9D8B030D-6E8A-4147-A177-3AD203B41FA5}">
                      <a16:colId xmlns:a16="http://schemas.microsoft.com/office/drawing/2014/main" val="1932644729"/>
                    </a:ext>
                  </a:extLst>
                </a:gridCol>
              </a:tblGrid>
              <a:tr h="315492">
                <a:tc>
                  <a:txBody>
                    <a:bodyPr/>
                    <a:lstStyle/>
                    <a:p>
                      <a:pPr algn="ctr"/>
                      <a:r>
                        <a:rPr lang="en-GB" sz="1600" b="0" kern="1200" dirty="0">
                          <a:solidFill>
                            <a:schemeClr val="dk1"/>
                          </a:solidFill>
                          <a:latin typeface="+mn-lt"/>
                          <a:ea typeface="+mn-ea"/>
                          <a:cs typeface="+mn-cs"/>
                        </a:rPr>
                        <a:t>L1.10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kern="1200" dirty="0">
                          <a:solidFill>
                            <a:srgbClr val="FF0000"/>
                          </a:solidFill>
                          <a:latin typeface="+mn-lt"/>
                          <a:ea typeface="+mn-ea"/>
                          <a:cs typeface="+mn-cs"/>
                        </a:rPr>
                        <a:t>Compare</a:t>
                      </a:r>
                      <a:r>
                        <a:rPr lang="en-GB" sz="1600" b="0" kern="1200" dirty="0">
                          <a:solidFill>
                            <a:schemeClr val="dk1"/>
                          </a:solidFill>
                          <a:latin typeface="+mn-lt"/>
                          <a:ea typeface="+mn-ea"/>
                          <a:cs typeface="+mn-cs"/>
                        </a:rPr>
                        <a:t> information, ideas and opinions in different texts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r h="3453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L2.12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Compare information, ideas and opinions in different texts, including how they are </a:t>
                      </a:r>
                      <a:r>
                        <a:rPr lang="en-GB" sz="1600" b="1" dirty="0">
                          <a:solidFill>
                            <a:srgbClr val="00B050"/>
                          </a:solidFill>
                        </a:rPr>
                        <a:t>conveyed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993644"/>
                  </a:ext>
                </a:extLst>
              </a:tr>
            </a:tbl>
          </a:graphicData>
        </a:graphic>
      </p:graphicFrame>
      <p:sp>
        <p:nvSpPr>
          <p:cNvPr id="16" name="Rectangle 15">
            <a:extLst>
              <a:ext uri="{FF2B5EF4-FFF2-40B4-BE49-F238E27FC236}">
                <a16:creationId xmlns:a16="http://schemas.microsoft.com/office/drawing/2014/main" id="{23BDD31F-9AB9-4013-9C9E-5D7B454A4736}"/>
              </a:ext>
            </a:extLst>
          </p:cNvPr>
          <p:cNvSpPr>
            <a:spLocks noChangeArrowheads="1"/>
          </p:cNvSpPr>
          <p:nvPr/>
        </p:nvSpPr>
        <p:spPr bwMode="auto">
          <a:xfrm>
            <a:off x="1278293" y="2813702"/>
            <a:ext cx="9635410" cy="769441"/>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altLang="en-US" sz="4400" b="1" dirty="0">
                <a:latin typeface="Segoe UI Semibold" panose="020B0702040204020203" pitchFamily="34" charset="0"/>
                <a:cs typeface="Segoe UI Semibold" panose="020B0702040204020203" pitchFamily="34" charset="0"/>
              </a:rPr>
              <a:t>Comparing Texts</a:t>
            </a:r>
            <a:endParaRPr kumimoji="0" lang="en-US" altLang="en-US" sz="44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975460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extLst>
              <p:ext uri="{D42A27DB-BD31-4B8C-83A1-F6EECF244321}">
                <p14:modId xmlns:p14="http://schemas.microsoft.com/office/powerpoint/2010/main" val="445260549"/>
              </p:ext>
            </p:extLst>
          </p:nvPr>
        </p:nvGraphicFramePr>
        <p:xfrm>
          <a:off x="7219723" y="4903543"/>
          <a:ext cx="4803664" cy="1848034"/>
        </p:xfrm>
        <a:graphic>
          <a:graphicData uri="http://schemas.openxmlformats.org/drawingml/2006/table">
            <a:tbl>
              <a:tblPr firstRow="1" bandRow="1">
                <a:tableStyleId>{5C22544A-7EE6-4342-B048-85BDC9FD1C3A}</a:tableStyleId>
              </a:tblPr>
              <a:tblGrid>
                <a:gridCol w="1298333">
                  <a:extLst>
                    <a:ext uri="{9D8B030D-6E8A-4147-A177-3AD203B41FA5}">
                      <a16:colId xmlns:a16="http://schemas.microsoft.com/office/drawing/2014/main" val="3234992511"/>
                    </a:ext>
                  </a:extLst>
                </a:gridCol>
                <a:gridCol w="3505331">
                  <a:extLst>
                    <a:ext uri="{9D8B030D-6E8A-4147-A177-3AD203B41FA5}">
                      <a16:colId xmlns:a16="http://schemas.microsoft.com/office/drawing/2014/main" val="2851036546"/>
                    </a:ext>
                  </a:extLst>
                </a:gridCol>
              </a:tblGrid>
              <a:tr h="370070">
                <a:tc gridSpan="2">
                  <a:txBody>
                    <a:bodyPr/>
                    <a:lstStyle/>
                    <a:p>
                      <a:endParaRPr lang="en-GB" sz="300" dirty="0">
                        <a:solidFill>
                          <a:schemeClr val="bg1"/>
                        </a:solidFill>
                      </a:endParaRPr>
                    </a:p>
                    <a:p>
                      <a:r>
                        <a:rPr lang="en-GB" dirty="0">
                          <a:solidFill>
                            <a:schemeClr val="tx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05551">
                <a:tc>
                  <a:txBody>
                    <a:bodyPr/>
                    <a:lstStyle/>
                    <a:p>
                      <a:r>
                        <a:rPr lang="en-GB" sz="1400" b="1" dirty="0">
                          <a:solidFill>
                            <a:srgbClr val="FF0000"/>
                          </a:solidFill>
                        </a:rPr>
                        <a:t>compare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kern="1200" dirty="0">
                          <a:solidFill>
                            <a:schemeClr val="tx1"/>
                          </a:solidFill>
                          <a:latin typeface="+mn-lt"/>
                          <a:ea typeface="+mn-ea"/>
                          <a:cs typeface="+mn-cs"/>
                        </a:rPr>
                        <a:t>Note the </a:t>
                      </a:r>
                      <a:r>
                        <a:rPr lang="en-GB" sz="1400" b="1" kern="1200" dirty="0">
                          <a:solidFill>
                            <a:srgbClr val="2F5597"/>
                          </a:solidFill>
                          <a:latin typeface="+mn-lt"/>
                          <a:ea typeface="+mn-ea"/>
                          <a:cs typeface="+mn-cs"/>
                        </a:rPr>
                        <a:t>similarity</a:t>
                      </a:r>
                      <a:r>
                        <a:rPr lang="en-GB" sz="1400" kern="1200" dirty="0">
                          <a:solidFill>
                            <a:schemeClr val="tx1"/>
                          </a:solidFill>
                          <a:latin typeface="+mn-lt"/>
                          <a:ea typeface="+mn-ea"/>
                          <a:cs typeface="+mn-cs"/>
                        </a:rPr>
                        <a:t> or </a:t>
                      </a:r>
                      <a:r>
                        <a:rPr lang="en-GB" sz="1400" b="1" kern="1200" dirty="0">
                          <a:solidFill>
                            <a:srgbClr val="C00000"/>
                          </a:solidFill>
                          <a:latin typeface="+mn-lt"/>
                          <a:ea typeface="+mn-ea"/>
                          <a:cs typeface="+mn-cs"/>
                        </a:rPr>
                        <a:t>dissimilarity</a:t>
                      </a:r>
                      <a:r>
                        <a:rPr lang="en-GB" sz="1400" kern="1200" dirty="0">
                          <a:solidFill>
                            <a:schemeClr val="tx1"/>
                          </a:solidFill>
                          <a:latin typeface="+mn-lt"/>
                          <a:ea typeface="+mn-ea"/>
                          <a:cs typeface="+mn-cs"/>
                        </a:rPr>
                        <a:t> between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282102">
                <a:tc>
                  <a:txBody>
                    <a:bodyPr/>
                    <a:lstStyle/>
                    <a:p>
                      <a:r>
                        <a:rPr lang="en-GB" sz="1400" b="1" dirty="0">
                          <a:solidFill>
                            <a:schemeClr val="accent1">
                              <a:lumMod val="75000"/>
                            </a:schemeClr>
                          </a:solidFill>
                        </a:rPr>
                        <a:t>similarity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rPr>
                        <a:t>A similar feature or aspect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08043">
                <a:tc>
                  <a:txBody>
                    <a:bodyPr/>
                    <a:lstStyle/>
                    <a:p>
                      <a:r>
                        <a:rPr lang="en-GB" sz="1400" b="1" dirty="0">
                          <a:solidFill>
                            <a:srgbClr val="C00000"/>
                          </a:solidFill>
                        </a:rPr>
                        <a:t>dissimilarity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rPr>
                        <a:t>Difference or variance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7522432"/>
                  </a:ext>
                </a:extLst>
              </a:tr>
              <a:tr h="272374">
                <a:tc>
                  <a:txBody>
                    <a:bodyPr/>
                    <a:lstStyle/>
                    <a:p>
                      <a:r>
                        <a:rPr lang="en-GB" sz="1400" b="1" dirty="0">
                          <a:solidFill>
                            <a:srgbClr val="00B050"/>
                          </a:solidFill>
                        </a:rPr>
                        <a:t>conveyed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rPr>
                        <a:t>To express a thought, feeling or idea so that it is understood by other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8982344"/>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0642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graphicFrame>
        <p:nvGraphicFramePr>
          <p:cNvPr id="14" name="Table 9">
            <a:extLst>
              <a:ext uri="{FF2B5EF4-FFF2-40B4-BE49-F238E27FC236}">
                <a16:creationId xmlns:a16="http://schemas.microsoft.com/office/drawing/2014/main" id="{A4487206-EEFD-4490-B26D-F764A63ADD2D}"/>
              </a:ext>
            </a:extLst>
          </p:cNvPr>
          <p:cNvGraphicFramePr>
            <a:graphicFrameLocks noGrp="1"/>
          </p:cNvGraphicFramePr>
          <p:nvPr>
            <p:extLst>
              <p:ext uri="{D42A27DB-BD31-4B8C-83A1-F6EECF244321}">
                <p14:modId xmlns:p14="http://schemas.microsoft.com/office/powerpoint/2010/main" val="14465858"/>
              </p:ext>
            </p:extLst>
          </p:nvPr>
        </p:nvGraphicFramePr>
        <p:xfrm>
          <a:off x="1750439" y="3723285"/>
          <a:ext cx="8691117" cy="680583"/>
        </p:xfrm>
        <a:graphic>
          <a:graphicData uri="http://schemas.openxmlformats.org/drawingml/2006/table">
            <a:tbl>
              <a:tblPr firstRow="1" bandRow="1">
                <a:tableStyleId>{5C22544A-7EE6-4342-B048-85BDC9FD1C3A}</a:tableStyleId>
              </a:tblPr>
              <a:tblGrid>
                <a:gridCol w="773884">
                  <a:extLst>
                    <a:ext uri="{9D8B030D-6E8A-4147-A177-3AD203B41FA5}">
                      <a16:colId xmlns:a16="http://schemas.microsoft.com/office/drawing/2014/main" val="3475378866"/>
                    </a:ext>
                  </a:extLst>
                </a:gridCol>
                <a:gridCol w="7917233">
                  <a:extLst>
                    <a:ext uri="{9D8B030D-6E8A-4147-A177-3AD203B41FA5}">
                      <a16:colId xmlns:a16="http://schemas.microsoft.com/office/drawing/2014/main" val="1932644729"/>
                    </a:ext>
                  </a:extLst>
                </a:gridCol>
              </a:tblGrid>
              <a:tr h="315492">
                <a:tc>
                  <a:txBody>
                    <a:bodyPr/>
                    <a:lstStyle/>
                    <a:p>
                      <a:pPr algn="ctr"/>
                      <a:r>
                        <a:rPr lang="en-GB" sz="1600" b="0" kern="1200" dirty="0">
                          <a:solidFill>
                            <a:schemeClr val="dk1"/>
                          </a:solidFill>
                          <a:latin typeface="+mn-lt"/>
                          <a:ea typeface="+mn-ea"/>
                          <a:cs typeface="+mn-cs"/>
                        </a:rPr>
                        <a:t>L1.10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kern="1200" dirty="0">
                          <a:solidFill>
                            <a:srgbClr val="FF0000"/>
                          </a:solidFill>
                          <a:latin typeface="+mn-lt"/>
                          <a:ea typeface="+mn-ea"/>
                          <a:cs typeface="+mn-cs"/>
                        </a:rPr>
                        <a:t>Compare</a:t>
                      </a:r>
                      <a:r>
                        <a:rPr lang="en-GB" sz="1600" b="0" kern="1200" dirty="0">
                          <a:solidFill>
                            <a:schemeClr val="dk1"/>
                          </a:solidFill>
                          <a:latin typeface="+mn-lt"/>
                          <a:ea typeface="+mn-ea"/>
                          <a:cs typeface="+mn-cs"/>
                        </a:rPr>
                        <a:t> information, ideas and opinions in different texts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r h="3453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L2.12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Compare information, ideas and opinions in different texts, including how they are </a:t>
                      </a:r>
                      <a:r>
                        <a:rPr lang="en-GB" sz="1600" b="1" dirty="0">
                          <a:solidFill>
                            <a:srgbClr val="00B050"/>
                          </a:solidFill>
                        </a:rPr>
                        <a:t>conveyed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993644"/>
                  </a:ext>
                </a:extLst>
              </a:tr>
            </a:tbl>
          </a:graphicData>
        </a:graphic>
      </p:graphicFrame>
      <p:sp>
        <p:nvSpPr>
          <p:cNvPr id="16" name="Rectangle 15">
            <a:extLst>
              <a:ext uri="{FF2B5EF4-FFF2-40B4-BE49-F238E27FC236}">
                <a16:creationId xmlns:a16="http://schemas.microsoft.com/office/drawing/2014/main" id="{23BDD31F-9AB9-4013-9C9E-5D7B454A4736}"/>
              </a:ext>
            </a:extLst>
          </p:cNvPr>
          <p:cNvSpPr>
            <a:spLocks noChangeArrowheads="1"/>
          </p:cNvSpPr>
          <p:nvPr/>
        </p:nvSpPr>
        <p:spPr bwMode="auto">
          <a:xfrm>
            <a:off x="1278293" y="2813702"/>
            <a:ext cx="9635410" cy="769441"/>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altLang="en-US" sz="4400" b="1" dirty="0">
                <a:latin typeface="Segoe UI Semibold" panose="020B0702040204020203" pitchFamily="34" charset="0"/>
                <a:cs typeface="Segoe UI Semibold" panose="020B0702040204020203" pitchFamily="34" charset="0"/>
              </a:rPr>
              <a:t>Comparing Texts</a:t>
            </a:r>
            <a:endParaRPr kumimoji="0" lang="en-US" altLang="en-US" sz="44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19535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0642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sp>
        <p:nvSpPr>
          <p:cNvPr id="2" name="Rectangle 1">
            <a:extLst>
              <a:ext uri="{FF2B5EF4-FFF2-40B4-BE49-F238E27FC236}">
                <a16:creationId xmlns:a16="http://schemas.microsoft.com/office/drawing/2014/main" id="{E4A90ECC-67D5-415D-800D-A89ACCB62747}"/>
              </a:ext>
            </a:extLst>
          </p:cNvPr>
          <p:cNvSpPr/>
          <p:nvPr/>
        </p:nvSpPr>
        <p:spPr>
          <a:xfrm>
            <a:off x="6187535" y="1551311"/>
            <a:ext cx="5694470" cy="2585323"/>
          </a:xfrm>
          <a:prstGeom prst="rect">
            <a:avLst/>
          </a:prstGeom>
          <a:solidFill>
            <a:schemeClr val="bg1"/>
          </a:solidFill>
          <a:ln w="12700">
            <a:solidFill>
              <a:schemeClr val="tx1"/>
            </a:solidFill>
          </a:ln>
        </p:spPr>
        <p:txBody>
          <a:bodyPr wrap="square">
            <a:spAutoFit/>
          </a:bodyPr>
          <a:lstStyle/>
          <a:p>
            <a:r>
              <a:rPr lang="en-GB" sz="1600" b="1" u="sng" dirty="0">
                <a:latin typeface="Comic Sans MS" panose="030F0702030302020204" pitchFamily="66" charset="0"/>
                <a:ea typeface="Comic Sans MS" panose="030F0702030302020204" pitchFamily="66" charset="0"/>
                <a:cs typeface="Comic Sans MS" panose="030F0702030302020204" pitchFamily="66" charset="0"/>
              </a:rPr>
              <a:t>Question 13</a:t>
            </a:r>
          </a:p>
          <a:p>
            <a:endParaRPr lang="en-GB" sz="1400" dirty="0">
              <a:latin typeface="Calibri" panose="020F0502020204030204" pitchFamily="34" charset="0"/>
              <a:ea typeface="Calibri" panose="020F0502020204030204" pitchFamily="34" charset="0"/>
            </a:endParaRPr>
          </a:p>
          <a:p>
            <a:r>
              <a:rPr lang="en-GB" sz="1600" dirty="0">
                <a:latin typeface="Comic Sans MS" panose="030F0702030302020204" pitchFamily="66" charset="0"/>
                <a:ea typeface="Comic Sans MS" panose="030F0702030302020204" pitchFamily="66" charset="0"/>
                <a:cs typeface="Comic Sans MS" panose="030F0702030302020204" pitchFamily="66" charset="0"/>
              </a:rPr>
              <a:t>This is your </a:t>
            </a:r>
            <a:r>
              <a:rPr lang="en-GB" b="1" u="sng"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big mark question!</a:t>
            </a:r>
          </a:p>
          <a:p>
            <a:endParaRPr lang="en-GB" sz="1400" dirty="0">
              <a:latin typeface="Calibri" panose="020F0502020204030204" pitchFamily="34" charset="0"/>
              <a:ea typeface="Calibri" panose="020F0502020204030204" pitchFamily="34" charset="0"/>
            </a:endParaRPr>
          </a:p>
          <a:p>
            <a:r>
              <a:rPr lang="en-GB" sz="1600" dirty="0">
                <a:latin typeface="Comic Sans MS" panose="030F0702030302020204" pitchFamily="66" charset="0"/>
                <a:ea typeface="Comic Sans MS" panose="030F0702030302020204" pitchFamily="66" charset="0"/>
                <a:cs typeface="Comic Sans MS" panose="030F0702030302020204" pitchFamily="66" charset="0"/>
              </a:rPr>
              <a:t>You are asked to look at </a:t>
            </a:r>
            <a:r>
              <a:rPr lang="en-GB" sz="1600" b="1" u="sng" dirty="0">
                <a:latin typeface="Comic Sans MS" panose="030F0702030302020204" pitchFamily="66" charset="0"/>
                <a:ea typeface="Comic Sans MS" panose="030F0702030302020204" pitchFamily="66" charset="0"/>
                <a:cs typeface="Comic Sans MS" panose="030F0702030302020204" pitchFamily="66" charset="0"/>
              </a:rPr>
              <a:t>two</a:t>
            </a:r>
            <a:r>
              <a:rPr lang="en-GB" sz="1600" dirty="0">
                <a:latin typeface="Comic Sans MS" panose="030F0702030302020204" pitchFamily="66" charset="0"/>
                <a:ea typeface="Comic Sans MS" panose="030F0702030302020204" pitchFamily="66" charset="0"/>
                <a:cs typeface="Comic Sans MS" panose="030F0702030302020204" pitchFamily="66" charset="0"/>
              </a:rPr>
              <a:t> of the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texts</a:t>
            </a:r>
            <a:r>
              <a:rPr lang="en-GB" sz="1600" dirty="0">
                <a:latin typeface="Comic Sans MS" panose="030F0702030302020204" pitchFamily="66" charset="0"/>
                <a:ea typeface="Comic Sans MS" panose="030F0702030302020204" pitchFamily="66" charset="0"/>
                <a:cs typeface="Comic Sans MS" panose="030F0702030302020204" pitchFamily="66" charset="0"/>
              </a:rPr>
              <a:t> and find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similar ideas</a:t>
            </a:r>
            <a:r>
              <a:rPr lang="en-GB" sz="1600"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 </a:t>
            </a:r>
            <a:r>
              <a:rPr lang="en-GB" sz="1600" dirty="0">
                <a:latin typeface="Comic Sans MS" panose="030F0702030302020204" pitchFamily="66" charset="0"/>
                <a:ea typeface="Comic Sans MS" panose="030F0702030302020204" pitchFamily="66" charset="0"/>
                <a:cs typeface="Comic Sans MS" panose="030F0702030302020204" pitchFamily="66" charset="0"/>
              </a:rPr>
              <a:t>from the text. You must then give a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quote</a:t>
            </a:r>
            <a:r>
              <a:rPr lang="en-GB" sz="1600" dirty="0">
                <a:latin typeface="Comic Sans MS" panose="030F0702030302020204" pitchFamily="66" charset="0"/>
                <a:ea typeface="Comic Sans MS" panose="030F0702030302020204" pitchFamily="66" charset="0"/>
                <a:cs typeface="Comic Sans MS" panose="030F0702030302020204" pitchFamily="66" charset="0"/>
              </a:rPr>
              <a:t> from each of the texts to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evidence </a:t>
            </a:r>
            <a:r>
              <a:rPr lang="en-GB" sz="1600" dirty="0">
                <a:latin typeface="Comic Sans MS" panose="030F0702030302020204" pitchFamily="66" charset="0"/>
                <a:ea typeface="Comic Sans MS" panose="030F0702030302020204" pitchFamily="66" charset="0"/>
                <a:cs typeface="Comic Sans MS" panose="030F0702030302020204" pitchFamily="66" charset="0"/>
              </a:rPr>
              <a:t>these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similarities</a:t>
            </a:r>
            <a:r>
              <a:rPr lang="en-GB" sz="1600" dirty="0">
                <a:latin typeface="Comic Sans MS" panose="030F0702030302020204" pitchFamily="66" charset="0"/>
                <a:ea typeface="Comic Sans MS" panose="030F0702030302020204" pitchFamily="66" charset="0"/>
                <a:cs typeface="Comic Sans MS" panose="030F0702030302020204" pitchFamily="66" charset="0"/>
              </a:rPr>
              <a:t>.</a:t>
            </a:r>
          </a:p>
          <a:p>
            <a:endParaRPr lang="en-GB" sz="1400" dirty="0">
              <a:latin typeface="Calibri" panose="020F0502020204030204" pitchFamily="34" charset="0"/>
              <a:ea typeface="Calibri" panose="020F0502020204030204" pitchFamily="34" charset="0"/>
            </a:endParaRPr>
          </a:p>
          <a:p>
            <a:r>
              <a:rPr lang="en-GB" sz="1600" dirty="0">
                <a:latin typeface="Comic Sans MS" panose="030F0702030302020204" pitchFamily="66" charset="0"/>
                <a:ea typeface="Comic Sans MS" panose="030F0702030302020204" pitchFamily="66" charset="0"/>
                <a:cs typeface="Comic Sans MS" panose="030F0702030302020204" pitchFamily="66" charset="0"/>
              </a:rPr>
              <a:t>Worth </a:t>
            </a:r>
            <a:r>
              <a:rPr lang="en-GB" sz="1600" b="1" u="sng" dirty="0">
                <a:latin typeface="Comic Sans MS" panose="030F0702030302020204" pitchFamily="66" charset="0"/>
                <a:ea typeface="Comic Sans MS" panose="030F0702030302020204" pitchFamily="66" charset="0"/>
                <a:cs typeface="Comic Sans MS" panose="030F0702030302020204" pitchFamily="66" charset="0"/>
              </a:rPr>
              <a:t>six</a:t>
            </a:r>
            <a:r>
              <a:rPr lang="en-GB" sz="1600" b="1" dirty="0">
                <a:latin typeface="Comic Sans MS" panose="030F0702030302020204" pitchFamily="66" charset="0"/>
                <a:ea typeface="Comic Sans MS" panose="030F0702030302020204" pitchFamily="66" charset="0"/>
                <a:cs typeface="Comic Sans MS" panose="030F0702030302020204" pitchFamily="66" charset="0"/>
              </a:rPr>
              <a:t> </a:t>
            </a:r>
            <a:r>
              <a:rPr lang="en-GB" sz="1600" dirty="0">
                <a:latin typeface="Comic Sans MS" panose="030F0702030302020204" pitchFamily="66" charset="0"/>
                <a:ea typeface="Comic Sans MS" panose="030F0702030302020204" pitchFamily="66" charset="0"/>
                <a:cs typeface="Comic Sans MS" panose="030F0702030302020204" pitchFamily="66" charset="0"/>
              </a:rPr>
              <a:t>marks –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one</a:t>
            </a:r>
            <a:r>
              <a:rPr lang="en-GB" sz="1600" dirty="0">
                <a:latin typeface="Comic Sans MS" panose="030F0702030302020204" pitchFamily="66" charset="0"/>
                <a:ea typeface="Comic Sans MS" panose="030F0702030302020204" pitchFamily="66" charset="0"/>
                <a:cs typeface="Comic Sans MS" panose="030F0702030302020204" pitchFamily="66" charset="0"/>
              </a:rPr>
              <a:t> mark for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each similarity</a:t>
            </a:r>
            <a:r>
              <a:rPr lang="en-GB" sz="1600"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 </a:t>
            </a:r>
            <a:endParaRPr lang="en-GB" sz="1400" dirty="0">
              <a:latin typeface="Calibri" panose="020F0502020204030204" pitchFamily="34" charset="0"/>
              <a:ea typeface="Calibri" panose="020F0502020204030204" pitchFamily="34" charset="0"/>
            </a:endParaRPr>
          </a:p>
          <a:p>
            <a:pPr marL="342900" lvl="0" indent="-342900">
              <a:buFont typeface="Comic Sans MS" panose="030F0702030302020204" pitchFamily="66" charset="0"/>
              <a:buChar char="-"/>
            </a:pP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two</a:t>
            </a:r>
            <a:r>
              <a:rPr lang="en-GB" sz="1600" dirty="0">
                <a:latin typeface="Comic Sans MS" panose="030F0702030302020204" pitchFamily="66" charset="0"/>
                <a:ea typeface="Comic Sans MS" panose="030F0702030302020204" pitchFamily="66" charset="0"/>
                <a:cs typeface="Comic Sans MS" panose="030F0702030302020204" pitchFamily="66" charset="0"/>
              </a:rPr>
              <a:t> marks for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each quote</a:t>
            </a:r>
            <a:endParaRPr lang="en-GB" sz="1400" dirty="0">
              <a:effectLst/>
              <a:latin typeface="Calibri" panose="020F0502020204030204" pitchFamily="34" charset="0"/>
              <a:ea typeface="Comic Sans MS" panose="030F0702030302020204" pitchFamily="66" charset="0"/>
              <a:cs typeface="Comic Sans MS" panose="030F0702030302020204" pitchFamily="66" charset="0"/>
            </a:endParaRPr>
          </a:p>
        </p:txBody>
      </p:sp>
      <p:sp>
        <p:nvSpPr>
          <p:cNvPr id="3" name="Rectangle 2">
            <a:extLst>
              <a:ext uri="{FF2B5EF4-FFF2-40B4-BE49-F238E27FC236}">
                <a16:creationId xmlns:a16="http://schemas.microsoft.com/office/drawing/2014/main" id="{DDB6E7CE-51F5-444A-AC2B-AA4FF6E1F4AB}"/>
              </a:ext>
            </a:extLst>
          </p:cNvPr>
          <p:cNvSpPr/>
          <p:nvPr/>
        </p:nvSpPr>
        <p:spPr>
          <a:xfrm>
            <a:off x="209549" y="1551311"/>
            <a:ext cx="5694470" cy="2554545"/>
          </a:xfrm>
          <a:prstGeom prst="rect">
            <a:avLst/>
          </a:prstGeom>
          <a:solidFill>
            <a:schemeClr val="bg1"/>
          </a:solidFill>
          <a:ln w="12700">
            <a:solidFill>
              <a:schemeClr val="tx1"/>
            </a:solidFill>
          </a:ln>
        </p:spPr>
        <p:txBody>
          <a:bodyPr wrap="square">
            <a:spAutoFit/>
          </a:bodyPr>
          <a:lstStyle/>
          <a:p>
            <a:r>
              <a:rPr lang="en-GB" sz="1600" b="1" u="sng" dirty="0">
                <a:latin typeface="Comic Sans MS" panose="030F0702030302020204" pitchFamily="66" charset="0"/>
                <a:ea typeface="Comic Sans MS" panose="030F0702030302020204" pitchFamily="66" charset="0"/>
                <a:cs typeface="Comic Sans MS" panose="030F0702030302020204" pitchFamily="66" charset="0"/>
              </a:rPr>
              <a:t>Question 15</a:t>
            </a:r>
          </a:p>
          <a:p>
            <a:endParaRPr lang="en-GB" sz="1400" dirty="0">
              <a:latin typeface="Calibri" panose="020F0502020204030204" pitchFamily="34" charset="0"/>
              <a:ea typeface="Calibri" panose="020F0502020204030204" pitchFamily="34" charset="0"/>
            </a:endParaRPr>
          </a:p>
          <a:p>
            <a:r>
              <a:rPr lang="en-GB" sz="1600" dirty="0">
                <a:latin typeface="Comic Sans MS" panose="030F0702030302020204" pitchFamily="66" charset="0"/>
                <a:ea typeface="Comic Sans MS" panose="030F0702030302020204" pitchFamily="66" charset="0"/>
                <a:cs typeface="Comic Sans MS" panose="030F0702030302020204" pitchFamily="66" charset="0"/>
              </a:rPr>
              <a:t>You are asked to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compare </a:t>
            </a:r>
            <a:r>
              <a:rPr lang="en-GB" sz="1600" b="1" u="sng" dirty="0">
                <a:latin typeface="Comic Sans MS" panose="030F0702030302020204" pitchFamily="66" charset="0"/>
                <a:ea typeface="Comic Sans MS" panose="030F0702030302020204" pitchFamily="66" charset="0"/>
                <a:cs typeface="Comic Sans MS" panose="030F0702030302020204" pitchFamily="66" charset="0"/>
              </a:rPr>
              <a:t>two</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 texts</a:t>
            </a:r>
            <a:r>
              <a:rPr lang="en-GB" sz="1600"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 </a:t>
            </a:r>
            <a:r>
              <a:rPr lang="en-GB" sz="1600" dirty="0">
                <a:latin typeface="Comic Sans MS" panose="030F0702030302020204" pitchFamily="66" charset="0"/>
                <a:ea typeface="Comic Sans MS" panose="030F0702030302020204" pitchFamily="66" charset="0"/>
                <a:cs typeface="Comic Sans MS" panose="030F0702030302020204" pitchFamily="66" charset="0"/>
              </a:rPr>
              <a:t>and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find a piece of information that is the same in both texts</a:t>
            </a:r>
            <a:r>
              <a:rPr lang="en-GB" sz="1600" dirty="0">
                <a:latin typeface="Comic Sans MS" panose="030F0702030302020204" pitchFamily="66" charset="0"/>
                <a:ea typeface="Comic Sans MS" panose="030F0702030302020204" pitchFamily="66" charset="0"/>
                <a:cs typeface="Comic Sans MS" panose="030F0702030302020204" pitchFamily="66" charset="0"/>
              </a:rPr>
              <a:t>. </a:t>
            </a:r>
          </a:p>
          <a:p>
            <a:endParaRPr lang="en-GB" sz="1600" dirty="0">
              <a:latin typeface="Comic Sans MS" panose="030F0702030302020204" pitchFamily="66" charset="0"/>
              <a:ea typeface="Comic Sans MS" panose="030F0702030302020204" pitchFamily="66" charset="0"/>
              <a:cs typeface="Comic Sans MS" panose="030F0702030302020204" pitchFamily="66" charset="0"/>
            </a:endParaRPr>
          </a:p>
          <a:p>
            <a:r>
              <a:rPr lang="en-GB" sz="1600" dirty="0">
                <a:latin typeface="Comic Sans MS" panose="030F0702030302020204" pitchFamily="66" charset="0"/>
                <a:ea typeface="Comic Sans MS" panose="030F0702030302020204" pitchFamily="66" charset="0"/>
                <a:cs typeface="Comic Sans MS" panose="030F0702030302020204" pitchFamily="66" charset="0"/>
              </a:rPr>
              <a:t>You must then give the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quote</a:t>
            </a:r>
            <a:r>
              <a:rPr lang="en-GB" sz="1600" dirty="0">
                <a:latin typeface="Comic Sans MS" panose="030F0702030302020204" pitchFamily="66" charset="0"/>
                <a:ea typeface="Comic Sans MS" panose="030F0702030302020204" pitchFamily="66" charset="0"/>
                <a:cs typeface="Comic Sans MS" panose="030F0702030302020204" pitchFamily="66" charset="0"/>
              </a:rPr>
              <a:t> from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each text </a:t>
            </a:r>
            <a:r>
              <a:rPr lang="en-GB" sz="1600" dirty="0">
                <a:latin typeface="Comic Sans MS" panose="030F0702030302020204" pitchFamily="66" charset="0"/>
                <a:ea typeface="Comic Sans MS" panose="030F0702030302020204" pitchFamily="66" charset="0"/>
                <a:cs typeface="Comic Sans MS" panose="030F0702030302020204" pitchFamily="66" charset="0"/>
              </a:rPr>
              <a:t>that shows the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information</a:t>
            </a:r>
            <a:r>
              <a:rPr lang="en-GB" sz="1600" dirty="0">
                <a:latin typeface="Comic Sans MS" panose="030F0702030302020204" pitchFamily="66" charset="0"/>
                <a:ea typeface="Comic Sans MS" panose="030F0702030302020204" pitchFamily="66" charset="0"/>
                <a:cs typeface="Comic Sans MS" panose="030F0702030302020204" pitchFamily="66" charset="0"/>
              </a:rPr>
              <a:t> is the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same</a:t>
            </a:r>
            <a:r>
              <a:rPr lang="en-GB" sz="1600" dirty="0">
                <a:latin typeface="Comic Sans MS" panose="030F0702030302020204" pitchFamily="66" charset="0"/>
                <a:ea typeface="Comic Sans MS" panose="030F0702030302020204" pitchFamily="66" charset="0"/>
                <a:cs typeface="Comic Sans MS" panose="030F0702030302020204" pitchFamily="66" charset="0"/>
              </a:rPr>
              <a:t>.</a:t>
            </a:r>
          </a:p>
          <a:p>
            <a:endParaRPr lang="en-GB" sz="1400" dirty="0">
              <a:latin typeface="Calibri" panose="020F0502020204030204" pitchFamily="34" charset="0"/>
              <a:ea typeface="Calibri" panose="020F0502020204030204" pitchFamily="34" charset="0"/>
            </a:endParaRPr>
          </a:p>
          <a:p>
            <a:r>
              <a:rPr lang="en-GB" sz="1600" dirty="0">
                <a:latin typeface="Comic Sans MS" panose="030F0702030302020204" pitchFamily="66" charset="0"/>
                <a:ea typeface="Comic Sans MS" panose="030F0702030302020204" pitchFamily="66" charset="0"/>
                <a:cs typeface="Comic Sans MS" panose="030F0702030302020204" pitchFamily="66" charset="0"/>
              </a:rPr>
              <a:t>Worth </a:t>
            </a:r>
            <a:r>
              <a:rPr lang="en-GB" sz="1600" b="1" u="sng" dirty="0">
                <a:latin typeface="Comic Sans MS" panose="030F0702030302020204" pitchFamily="66" charset="0"/>
                <a:ea typeface="Comic Sans MS" panose="030F0702030302020204" pitchFamily="66" charset="0"/>
                <a:cs typeface="Comic Sans MS" panose="030F0702030302020204" pitchFamily="66" charset="0"/>
              </a:rPr>
              <a:t>three</a:t>
            </a:r>
            <a:r>
              <a:rPr lang="en-GB" sz="1600" dirty="0">
                <a:latin typeface="Comic Sans MS" panose="030F0702030302020204" pitchFamily="66" charset="0"/>
                <a:ea typeface="Comic Sans MS" panose="030F0702030302020204" pitchFamily="66" charset="0"/>
                <a:cs typeface="Comic Sans MS" panose="030F0702030302020204" pitchFamily="66" charset="0"/>
              </a:rPr>
              <a:t> marks </a:t>
            </a:r>
            <a:r>
              <a:rPr lang="en-GB" sz="1600" b="1" u="sng"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one</a:t>
            </a:r>
            <a:r>
              <a:rPr lang="en-GB" sz="1600" b="1" dirty="0">
                <a:latin typeface="Comic Sans MS" panose="030F0702030302020204" pitchFamily="66" charset="0"/>
                <a:ea typeface="Comic Sans MS" panose="030F0702030302020204" pitchFamily="66" charset="0"/>
                <a:cs typeface="Comic Sans MS" panose="030F0702030302020204" pitchFamily="66" charset="0"/>
              </a:rPr>
              <a:t> </a:t>
            </a:r>
            <a:r>
              <a:rPr lang="en-GB" sz="1600" dirty="0">
                <a:latin typeface="Comic Sans MS" panose="030F0702030302020204" pitchFamily="66" charset="0"/>
                <a:ea typeface="Comic Sans MS" panose="030F0702030302020204" pitchFamily="66" charset="0"/>
                <a:cs typeface="Comic Sans MS" panose="030F0702030302020204" pitchFamily="66" charset="0"/>
              </a:rPr>
              <a:t>mark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for the information</a:t>
            </a:r>
            <a:r>
              <a:rPr lang="en-GB" sz="1600"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 </a:t>
            </a:r>
            <a:r>
              <a:rPr lang="en-GB" sz="1600" dirty="0">
                <a:latin typeface="Comic Sans MS" panose="030F0702030302020204" pitchFamily="66" charset="0"/>
                <a:ea typeface="Comic Sans MS" panose="030F0702030302020204" pitchFamily="66" charset="0"/>
                <a:cs typeface="Comic Sans MS" panose="030F0702030302020204" pitchFamily="66" charset="0"/>
              </a:rPr>
              <a:t>that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is</a:t>
            </a:r>
            <a:r>
              <a:rPr lang="en-GB" sz="1600" dirty="0">
                <a:latin typeface="Comic Sans MS" panose="030F0702030302020204" pitchFamily="66" charset="0"/>
                <a:ea typeface="Comic Sans MS" panose="030F0702030302020204" pitchFamily="66" charset="0"/>
                <a:cs typeface="Comic Sans MS" panose="030F0702030302020204" pitchFamily="66" charset="0"/>
              </a:rPr>
              <a:t> the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same</a:t>
            </a:r>
            <a:r>
              <a:rPr lang="en-GB" sz="1600" dirty="0">
                <a:latin typeface="Comic Sans MS" panose="030F0702030302020204" pitchFamily="66" charset="0"/>
                <a:ea typeface="Comic Sans MS" panose="030F0702030302020204" pitchFamily="66" charset="0"/>
                <a:cs typeface="Comic Sans MS" panose="030F0702030302020204" pitchFamily="66" charset="0"/>
              </a:rPr>
              <a:t> </a:t>
            </a:r>
            <a:r>
              <a:rPr lang="en-GB" sz="1600" b="1" i="1" u="sng" dirty="0">
                <a:latin typeface="Comic Sans MS" panose="030F0702030302020204" pitchFamily="66" charset="0"/>
                <a:ea typeface="Comic Sans MS" panose="030F0702030302020204" pitchFamily="66" charset="0"/>
                <a:cs typeface="Comic Sans MS" panose="030F0702030302020204" pitchFamily="66" charset="0"/>
              </a:rPr>
              <a:t>and</a:t>
            </a:r>
            <a:r>
              <a:rPr lang="en-GB" sz="1600" dirty="0">
                <a:latin typeface="Comic Sans MS" panose="030F0702030302020204" pitchFamily="66" charset="0"/>
                <a:ea typeface="Comic Sans MS" panose="030F0702030302020204" pitchFamily="66" charset="0"/>
                <a:cs typeface="Comic Sans MS" panose="030F0702030302020204" pitchFamily="66" charset="0"/>
              </a:rPr>
              <a:t> then </a:t>
            </a:r>
            <a:r>
              <a:rPr lang="en-GB" sz="1600" b="1" u="sng"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one</a:t>
            </a:r>
            <a:r>
              <a:rPr lang="en-GB" sz="1600" dirty="0">
                <a:latin typeface="Comic Sans MS" panose="030F0702030302020204" pitchFamily="66" charset="0"/>
                <a:ea typeface="Comic Sans MS" panose="030F0702030302020204" pitchFamily="66" charset="0"/>
                <a:cs typeface="Comic Sans MS" panose="030F0702030302020204" pitchFamily="66" charset="0"/>
              </a:rPr>
              <a:t> mark for </a:t>
            </a:r>
            <a:r>
              <a:rPr lang="en-GB" sz="1600" b="1" dirty="0">
                <a:solidFill>
                  <a:srgbClr val="FF0000"/>
                </a:solidFill>
                <a:latin typeface="Comic Sans MS" panose="030F0702030302020204" pitchFamily="66" charset="0"/>
                <a:ea typeface="Comic Sans MS" panose="030F0702030302020204" pitchFamily="66" charset="0"/>
                <a:cs typeface="Comic Sans MS" panose="030F0702030302020204" pitchFamily="66" charset="0"/>
              </a:rPr>
              <a:t>each quote</a:t>
            </a:r>
            <a:endParaRPr lang="en-GB" sz="1400" dirty="0">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D1A7CE16-E2D6-4414-A344-DD1680CA2964}"/>
              </a:ext>
            </a:extLst>
          </p:cNvPr>
          <p:cNvSpPr txBox="1"/>
          <p:nvPr/>
        </p:nvSpPr>
        <p:spPr>
          <a:xfrm>
            <a:off x="209549" y="1052562"/>
            <a:ext cx="5694470" cy="369332"/>
          </a:xfrm>
          <a:prstGeom prst="rect">
            <a:avLst/>
          </a:prstGeom>
          <a:solidFill>
            <a:srgbClr val="A9D18E"/>
          </a:solidFill>
          <a:ln w="12700">
            <a:solidFill>
              <a:schemeClr val="tx1"/>
            </a:solidFill>
          </a:ln>
        </p:spPr>
        <p:txBody>
          <a:bodyPr wrap="square" rtlCol="0">
            <a:spAutoFit/>
          </a:bodyPr>
          <a:lstStyle/>
          <a:p>
            <a:r>
              <a:rPr lang="en-GB" b="1" dirty="0"/>
              <a:t>Level 1</a:t>
            </a:r>
          </a:p>
        </p:txBody>
      </p:sp>
      <p:sp>
        <p:nvSpPr>
          <p:cNvPr id="10" name="TextBox 9">
            <a:extLst>
              <a:ext uri="{FF2B5EF4-FFF2-40B4-BE49-F238E27FC236}">
                <a16:creationId xmlns:a16="http://schemas.microsoft.com/office/drawing/2014/main" id="{AA9FFB97-35C7-4E2F-B883-97EACBF11088}"/>
              </a:ext>
            </a:extLst>
          </p:cNvPr>
          <p:cNvSpPr txBox="1"/>
          <p:nvPr/>
        </p:nvSpPr>
        <p:spPr>
          <a:xfrm>
            <a:off x="6187535" y="1052562"/>
            <a:ext cx="5694470" cy="369332"/>
          </a:xfrm>
          <a:prstGeom prst="rect">
            <a:avLst/>
          </a:prstGeom>
          <a:solidFill>
            <a:srgbClr val="A9D18E"/>
          </a:solidFill>
          <a:ln w="12700">
            <a:solidFill>
              <a:schemeClr val="tx1"/>
            </a:solidFill>
          </a:ln>
        </p:spPr>
        <p:txBody>
          <a:bodyPr wrap="square" rtlCol="0">
            <a:spAutoFit/>
          </a:bodyPr>
          <a:lstStyle/>
          <a:p>
            <a:r>
              <a:rPr lang="en-GB" b="1" dirty="0"/>
              <a:t>Level 2</a:t>
            </a:r>
          </a:p>
        </p:txBody>
      </p:sp>
      <p:sp>
        <p:nvSpPr>
          <p:cNvPr id="11" name="TextBox 10">
            <a:extLst>
              <a:ext uri="{FF2B5EF4-FFF2-40B4-BE49-F238E27FC236}">
                <a16:creationId xmlns:a16="http://schemas.microsoft.com/office/drawing/2014/main" id="{BC89A3A9-D382-470D-9F93-A23DDB75D993}"/>
              </a:ext>
            </a:extLst>
          </p:cNvPr>
          <p:cNvSpPr txBox="1"/>
          <p:nvPr/>
        </p:nvSpPr>
        <p:spPr>
          <a:xfrm>
            <a:off x="730246" y="5072680"/>
            <a:ext cx="1162051" cy="338554"/>
          </a:xfrm>
          <a:prstGeom prst="rect">
            <a:avLst/>
          </a:prstGeom>
          <a:solidFill>
            <a:schemeClr val="accent6">
              <a:lumMod val="60000"/>
              <a:lumOff val="40000"/>
            </a:schemeClr>
          </a:solidFill>
        </p:spPr>
        <p:txBody>
          <a:bodyPr wrap="square" rtlCol="0">
            <a:spAutoFit/>
          </a:bodyPr>
          <a:lstStyle/>
          <a:p>
            <a:pPr algn="ctr"/>
            <a:r>
              <a:rPr lang="en-GB" sz="1600" b="1" dirty="0"/>
              <a:t>Similarity</a:t>
            </a:r>
          </a:p>
        </p:txBody>
      </p:sp>
      <p:sp>
        <p:nvSpPr>
          <p:cNvPr id="13" name="Plus Sign 12">
            <a:extLst>
              <a:ext uri="{FF2B5EF4-FFF2-40B4-BE49-F238E27FC236}">
                <a16:creationId xmlns:a16="http://schemas.microsoft.com/office/drawing/2014/main" id="{C7BFE60B-B106-46AA-B608-45A45CFF8F2A}"/>
              </a:ext>
            </a:extLst>
          </p:cNvPr>
          <p:cNvSpPr/>
          <p:nvPr/>
        </p:nvSpPr>
        <p:spPr>
          <a:xfrm>
            <a:off x="1971139" y="5105875"/>
            <a:ext cx="363016" cy="32465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DEAA996A-C767-45E4-8A36-0742170095F0}"/>
              </a:ext>
            </a:extLst>
          </p:cNvPr>
          <p:cNvSpPr txBox="1"/>
          <p:nvPr/>
        </p:nvSpPr>
        <p:spPr>
          <a:xfrm>
            <a:off x="2412997" y="4895371"/>
            <a:ext cx="1162051" cy="830997"/>
          </a:xfrm>
          <a:prstGeom prst="rect">
            <a:avLst/>
          </a:prstGeom>
          <a:solidFill>
            <a:schemeClr val="accent6">
              <a:lumMod val="60000"/>
              <a:lumOff val="40000"/>
            </a:schemeClr>
          </a:solidFill>
        </p:spPr>
        <p:txBody>
          <a:bodyPr wrap="square" rtlCol="0">
            <a:spAutoFit/>
          </a:bodyPr>
          <a:lstStyle/>
          <a:p>
            <a:pPr algn="ctr"/>
            <a:r>
              <a:rPr lang="en-GB" sz="1600" b="1" dirty="0"/>
              <a:t>Evidence from Source 1</a:t>
            </a:r>
          </a:p>
        </p:txBody>
      </p:sp>
      <p:sp>
        <p:nvSpPr>
          <p:cNvPr id="19" name="Plus Sign 18">
            <a:extLst>
              <a:ext uri="{FF2B5EF4-FFF2-40B4-BE49-F238E27FC236}">
                <a16:creationId xmlns:a16="http://schemas.microsoft.com/office/drawing/2014/main" id="{B773373E-237E-4D20-B769-5D446468E101}"/>
              </a:ext>
            </a:extLst>
          </p:cNvPr>
          <p:cNvSpPr/>
          <p:nvPr/>
        </p:nvSpPr>
        <p:spPr>
          <a:xfrm>
            <a:off x="3653890" y="5107339"/>
            <a:ext cx="363016" cy="32465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BA9BAEA7-85AD-48A0-B994-EC028960959F}"/>
              </a:ext>
            </a:extLst>
          </p:cNvPr>
          <p:cNvSpPr txBox="1"/>
          <p:nvPr/>
        </p:nvSpPr>
        <p:spPr>
          <a:xfrm>
            <a:off x="4095748" y="4896835"/>
            <a:ext cx="1162051" cy="830997"/>
          </a:xfrm>
          <a:prstGeom prst="rect">
            <a:avLst/>
          </a:prstGeom>
          <a:solidFill>
            <a:schemeClr val="accent6">
              <a:lumMod val="60000"/>
              <a:lumOff val="40000"/>
            </a:schemeClr>
          </a:solidFill>
        </p:spPr>
        <p:txBody>
          <a:bodyPr wrap="square" rtlCol="0">
            <a:spAutoFit/>
          </a:bodyPr>
          <a:lstStyle/>
          <a:p>
            <a:pPr algn="ctr"/>
            <a:r>
              <a:rPr lang="en-GB" sz="1600" b="1" dirty="0"/>
              <a:t>Evidence from Source 1</a:t>
            </a:r>
          </a:p>
        </p:txBody>
      </p:sp>
      <p:sp>
        <p:nvSpPr>
          <p:cNvPr id="21" name="Plus Sign 20">
            <a:extLst>
              <a:ext uri="{FF2B5EF4-FFF2-40B4-BE49-F238E27FC236}">
                <a16:creationId xmlns:a16="http://schemas.microsoft.com/office/drawing/2014/main" id="{E1A38329-6EB5-4880-B8A1-06F9300FA199}"/>
              </a:ext>
            </a:extLst>
          </p:cNvPr>
          <p:cNvSpPr/>
          <p:nvPr/>
        </p:nvSpPr>
        <p:spPr>
          <a:xfrm>
            <a:off x="7940675" y="4569369"/>
            <a:ext cx="363016" cy="32465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FD345383-62BD-4E7A-910A-25FC9310DDED}"/>
              </a:ext>
            </a:extLst>
          </p:cNvPr>
          <p:cNvSpPr txBox="1"/>
          <p:nvPr/>
        </p:nvSpPr>
        <p:spPr>
          <a:xfrm>
            <a:off x="8382533" y="4358865"/>
            <a:ext cx="1162051" cy="830997"/>
          </a:xfrm>
          <a:prstGeom prst="rect">
            <a:avLst/>
          </a:prstGeom>
          <a:solidFill>
            <a:schemeClr val="accent6">
              <a:lumMod val="60000"/>
              <a:lumOff val="40000"/>
            </a:schemeClr>
          </a:solidFill>
        </p:spPr>
        <p:txBody>
          <a:bodyPr wrap="square" rtlCol="0">
            <a:spAutoFit/>
          </a:bodyPr>
          <a:lstStyle/>
          <a:p>
            <a:pPr algn="ctr"/>
            <a:r>
              <a:rPr lang="en-GB" sz="1600" b="1" dirty="0"/>
              <a:t>Evidence from Source 1</a:t>
            </a:r>
          </a:p>
        </p:txBody>
      </p:sp>
      <p:sp>
        <p:nvSpPr>
          <p:cNvPr id="23" name="Plus Sign 22">
            <a:extLst>
              <a:ext uri="{FF2B5EF4-FFF2-40B4-BE49-F238E27FC236}">
                <a16:creationId xmlns:a16="http://schemas.microsoft.com/office/drawing/2014/main" id="{964D8CB2-710D-4643-997D-1874D5C1E629}"/>
              </a:ext>
            </a:extLst>
          </p:cNvPr>
          <p:cNvSpPr/>
          <p:nvPr/>
        </p:nvSpPr>
        <p:spPr>
          <a:xfrm>
            <a:off x="9623426" y="4570833"/>
            <a:ext cx="363016" cy="32465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6E1A6AF2-C7CB-475E-B889-ED6487FB536D}"/>
              </a:ext>
            </a:extLst>
          </p:cNvPr>
          <p:cNvSpPr txBox="1"/>
          <p:nvPr/>
        </p:nvSpPr>
        <p:spPr>
          <a:xfrm>
            <a:off x="10065284" y="4360329"/>
            <a:ext cx="1162051" cy="830997"/>
          </a:xfrm>
          <a:prstGeom prst="rect">
            <a:avLst/>
          </a:prstGeom>
          <a:solidFill>
            <a:schemeClr val="accent6">
              <a:lumMod val="60000"/>
              <a:lumOff val="40000"/>
            </a:schemeClr>
          </a:solidFill>
        </p:spPr>
        <p:txBody>
          <a:bodyPr wrap="square" rtlCol="0">
            <a:spAutoFit/>
          </a:bodyPr>
          <a:lstStyle/>
          <a:p>
            <a:pPr algn="ctr"/>
            <a:r>
              <a:rPr lang="en-GB" sz="1600" b="1" dirty="0"/>
              <a:t>Evidence from Source 1</a:t>
            </a:r>
          </a:p>
        </p:txBody>
      </p:sp>
      <p:sp>
        <p:nvSpPr>
          <p:cNvPr id="29" name="TextBox 28">
            <a:extLst>
              <a:ext uri="{FF2B5EF4-FFF2-40B4-BE49-F238E27FC236}">
                <a16:creationId xmlns:a16="http://schemas.microsoft.com/office/drawing/2014/main" id="{E3A1568A-48E8-41F2-B55C-2CB99605CE10}"/>
              </a:ext>
            </a:extLst>
          </p:cNvPr>
          <p:cNvSpPr txBox="1"/>
          <p:nvPr/>
        </p:nvSpPr>
        <p:spPr>
          <a:xfrm>
            <a:off x="6739203" y="4562418"/>
            <a:ext cx="1162051" cy="338554"/>
          </a:xfrm>
          <a:prstGeom prst="rect">
            <a:avLst/>
          </a:prstGeom>
          <a:solidFill>
            <a:schemeClr val="accent6">
              <a:lumMod val="60000"/>
              <a:lumOff val="40000"/>
            </a:schemeClr>
          </a:solidFill>
        </p:spPr>
        <p:txBody>
          <a:bodyPr wrap="square" rtlCol="0">
            <a:spAutoFit/>
          </a:bodyPr>
          <a:lstStyle/>
          <a:p>
            <a:pPr algn="ctr"/>
            <a:r>
              <a:rPr lang="en-GB" sz="1600" b="1" dirty="0"/>
              <a:t>Similarity 1</a:t>
            </a:r>
          </a:p>
        </p:txBody>
      </p:sp>
      <p:sp>
        <p:nvSpPr>
          <p:cNvPr id="30" name="Plus Sign 29">
            <a:extLst>
              <a:ext uri="{FF2B5EF4-FFF2-40B4-BE49-F238E27FC236}">
                <a16:creationId xmlns:a16="http://schemas.microsoft.com/office/drawing/2014/main" id="{85627DDA-75FC-4FA4-B3E6-9E88682C6771}"/>
              </a:ext>
            </a:extLst>
          </p:cNvPr>
          <p:cNvSpPr/>
          <p:nvPr/>
        </p:nvSpPr>
        <p:spPr>
          <a:xfrm>
            <a:off x="7940675" y="5913010"/>
            <a:ext cx="363016" cy="32465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09C6C013-7B0E-4852-9800-6E42DBE10198}"/>
              </a:ext>
            </a:extLst>
          </p:cNvPr>
          <p:cNvSpPr txBox="1"/>
          <p:nvPr/>
        </p:nvSpPr>
        <p:spPr>
          <a:xfrm>
            <a:off x="8382533" y="5702506"/>
            <a:ext cx="1162051" cy="830997"/>
          </a:xfrm>
          <a:prstGeom prst="rect">
            <a:avLst/>
          </a:prstGeom>
          <a:solidFill>
            <a:schemeClr val="accent6">
              <a:lumMod val="60000"/>
              <a:lumOff val="40000"/>
            </a:schemeClr>
          </a:solidFill>
        </p:spPr>
        <p:txBody>
          <a:bodyPr wrap="square" rtlCol="0">
            <a:spAutoFit/>
          </a:bodyPr>
          <a:lstStyle/>
          <a:p>
            <a:pPr algn="ctr"/>
            <a:r>
              <a:rPr lang="en-GB" sz="1600" b="1" dirty="0"/>
              <a:t>Evidence from Source 1</a:t>
            </a:r>
          </a:p>
        </p:txBody>
      </p:sp>
      <p:sp>
        <p:nvSpPr>
          <p:cNvPr id="32" name="Plus Sign 31">
            <a:extLst>
              <a:ext uri="{FF2B5EF4-FFF2-40B4-BE49-F238E27FC236}">
                <a16:creationId xmlns:a16="http://schemas.microsoft.com/office/drawing/2014/main" id="{2E3ED360-E86D-4108-82B7-D210F8BCA0D6}"/>
              </a:ext>
            </a:extLst>
          </p:cNvPr>
          <p:cNvSpPr/>
          <p:nvPr/>
        </p:nvSpPr>
        <p:spPr>
          <a:xfrm>
            <a:off x="9623426" y="5914474"/>
            <a:ext cx="363016" cy="324653"/>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9DD78203-7815-4470-90C7-501DDDDEEE85}"/>
              </a:ext>
            </a:extLst>
          </p:cNvPr>
          <p:cNvSpPr txBox="1"/>
          <p:nvPr/>
        </p:nvSpPr>
        <p:spPr>
          <a:xfrm>
            <a:off x="10065284" y="5703970"/>
            <a:ext cx="1162051" cy="830997"/>
          </a:xfrm>
          <a:prstGeom prst="rect">
            <a:avLst/>
          </a:prstGeom>
          <a:solidFill>
            <a:schemeClr val="accent6">
              <a:lumMod val="60000"/>
              <a:lumOff val="40000"/>
            </a:schemeClr>
          </a:solidFill>
        </p:spPr>
        <p:txBody>
          <a:bodyPr wrap="square" rtlCol="0">
            <a:spAutoFit/>
          </a:bodyPr>
          <a:lstStyle/>
          <a:p>
            <a:pPr algn="ctr"/>
            <a:r>
              <a:rPr lang="en-GB" sz="1600" b="1" dirty="0"/>
              <a:t>Evidence from Source 1</a:t>
            </a:r>
          </a:p>
        </p:txBody>
      </p:sp>
      <p:sp>
        <p:nvSpPr>
          <p:cNvPr id="34" name="TextBox 33">
            <a:extLst>
              <a:ext uri="{FF2B5EF4-FFF2-40B4-BE49-F238E27FC236}">
                <a16:creationId xmlns:a16="http://schemas.microsoft.com/office/drawing/2014/main" id="{E35CB81B-4EB0-4344-9418-331BDE5C2EF7}"/>
              </a:ext>
            </a:extLst>
          </p:cNvPr>
          <p:cNvSpPr txBox="1"/>
          <p:nvPr/>
        </p:nvSpPr>
        <p:spPr>
          <a:xfrm>
            <a:off x="6739203" y="5906059"/>
            <a:ext cx="1162051" cy="338554"/>
          </a:xfrm>
          <a:prstGeom prst="rect">
            <a:avLst/>
          </a:prstGeom>
          <a:solidFill>
            <a:schemeClr val="accent6">
              <a:lumMod val="60000"/>
              <a:lumOff val="40000"/>
            </a:schemeClr>
          </a:solidFill>
        </p:spPr>
        <p:txBody>
          <a:bodyPr wrap="square" rtlCol="0">
            <a:spAutoFit/>
          </a:bodyPr>
          <a:lstStyle/>
          <a:p>
            <a:pPr algn="ctr"/>
            <a:r>
              <a:rPr lang="en-GB" sz="1600" b="1" dirty="0"/>
              <a:t>Similarity 2</a:t>
            </a:r>
          </a:p>
        </p:txBody>
      </p:sp>
      <p:sp>
        <p:nvSpPr>
          <p:cNvPr id="5" name="TextBox 4">
            <a:extLst>
              <a:ext uri="{FF2B5EF4-FFF2-40B4-BE49-F238E27FC236}">
                <a16:creationId xmlns:a16="http://schemas.microsoft.com/office/drawing/2014/main" id="{D1FE6C6E-EE5E-4271-BAFE-F8AF3F96668A}"/>
              </a:ext>
            </a:extLst>
          </p:cNvPr>
          <p:cNvSpPr txBox="1"/>
          <p:nvPr/>
        </p:nvSpPr>
        <p:spPr>
          <a:xfrm>
            <a:off x="-3891" y="6510841"/>
            <a:ext cx="6526611" cy="338554"/>
          </a:xfrm>
          <a:prstGeom prst="rect">
            <a:avLst/>
          </a:prstGeom>
          <a:noFill/>
        </p:spPr>
        <p:txBody>
          <a:bodyPr wrap="square" rtlCol="0">
            <a:spAutoFit/>
          </a:bodyPr>
          <a:lstStyle/>
          <a:p>
            <a:r>
              <a:rPr lang="en-GB" sz="1600" i="1" dirty="0">
                <a:solidFill>
                  <a:srgbClr val="0070C0"/>
                </a:solidFill>
              </a:rPr>
              <a:t>Question breakdown based on Edexcel Functional Skills English Qualifications </a:t>
            </a:r>
          </a:p>
        </p:txBody>
      </p:sp>
    </p:spTree>
    <p:extLst>
      <p:ext uri="{BB962C8B-B14F-4D97-AF65-F5344CB8AC3E}">
        <p14:creationId xmlns:p14="http://schemas.microsoft.com/office/powerpoint/2010/main" val="236694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034" name="Picture 10" descr="Spot-the-Difference Pictures: Autumn Forest Edition | Mental Floss">
            <a:extLst>
              <a:ext uri="{FF2B5EF4-FFF2-40B4-BE49-F238E27FC236}">
                <a16:creationId xmlns:a16="http://schemas.microsoft.com/office/drawing/2014/main" id="{8B50CF0C-DCBD-49D9-A119-1130D6043EC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0" y="3175"/>
            <a:ext cx="12192000" cy="66262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1" y="2393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sp>
        <p:nvSpPr>
          <p:cNvPr id="11" name="TextBox 10">
            <a:extLst>
              <a:ext uri="{FF2B5EF4-FFF2-40B4-BE49-F238E27FC236}">
                <a16:creationId xmlns:a16="http://schemas.microsoft.com/office/drawing/2014/main" id="{58F08BD6-6D64-4300-B617-46BF76539138}"/>
              </a:ext>
            </a:extLst>
          </p:cNvPr>
          <p:cNvSpPr txBox="1"/>
          <p:nvPr/>
        </p:nvSpPr>
        <p:spPr>
          <a:xfrm>
            <a:off x="-1" y="488768"/>
            <a:ext cx="6303523" cy="338554"/>
          </a:xfrm>
          <a:prstGeom prst="rect">
            <a:avLst/>
          </a:prstGeom>
          <a:solidFill>
            <a:schemeClr val="accent6">
              <a:lumMod val="60000"/>
              <a:lumOff val="40000"/>
            </a:schemeClr>
          </a:solidFill>
        </p:spPr>
        <p:txBody>
          <a:bodyPr wrap="square" rtlCol="0">
            <a:spAutoFit/>
          </a:bodyPr>
          <a:lstStyle/>
          <a:p>
            <a:r>
              <a:rPr lang="en-GB" sz="1600" b="1" dirty="0"/>
              <a:t>There are 14 differences. Can </a:t>
            </a:r>
            <a:r>
              <a:rPr lang="en-GB" sz="1600" b="1"/>
              <a:t>you spot at least 4? </a:t>
            </a:r>
            <a:endParaRPr lang="en-GB" sz="1600" b="1" dirty="0"/>
          </a:p>
        </p:txBody>
      </p:sp>
      <p:sp>
        <p:nvSpPr>
          <p:cNvPr id="13" name="TextBox 12">
            <a:extLst>
              <a:ext uri="{FF2B5EF4-FFF2-40B4-BE49-F238E27FC236}">
                <a16:creationId xmlns:a16="http://schemas.microsoft.com/office/drawing/2014/main" id="{ED25B16B-46AE-414F-A643-EE4982325581}"/>
              </a:ext>
            </a:extLst>
          </p:cNvPr>
          <p:cNvSpPr txBox="1"/>
          <p:nvPr/>
        </p:nvSpPr>
        <p:spPr>
          <a:xfrm>
            <a:off x="5888477" y="5712887"/>
            <a:ext cx="6303523" cy="338554"/>
          </a:xfrm>
          <a:prstGeom prst="rect">
            <a:avLst/>
          </a:prstGeom>
          <a:solidFill>
            <a:schemeClr val="accent6">
              <a:lumMod val="60000"/>
              <a:lumOff val="40000"/>
            </a:schemeClr>
          </a:solidFill>
        </p:spPr>
        <p:txBody>
          <a:bodyPr wrap="square" rtlCol="0">
            <a:spAutoFit/>
          </a:bodyPr>
          <a:lstStyle/>
          <a:p>
            <a:r>
              <a:rPr lang="en-GB" sz="1600" b="1" dirty="0"/>
              <a:t>How many similarities can you find?  What are they? </a:t>
            </a:r>
          </a:p>
        </p:txBody>
      </p:sp>
      <p:sp>
        <p:nvSpPr>
          <p:cNvPr id="8" name="Rectangle 7">
            <a:extLst>
              <a:ext uri="{FF2B5EF4-FFF2-40B4-BE49-F238E27FC236}">
                <a16:creationId xmlns:a16="http://schemas.microsoft.com/office/drawing/2014/main" id="{761B162F-C2EC-4BC7-B948-B690E34C4634}"/>
              </a:ext>
            </a:extLst>
          </p:cNvPr>
          <p:cNvSpPr/>
          <p:nvPr/>
        </p:nvSpPr>
        <p:spPr>
          <a:xfrm>
            <a:off x="0" y="6604084"/>
            <a:ext cx="6096000" cy="253916"/>
          </a:xfrm>
          <a:prstGeom prst="rect">
            <a:avLst/>
          </a:prstGeom>
        </p:spPr>
        <p:txBody>
          <a:bodyPr>
            <a:spAutoFit/>
          </a:bodyPr>
          <a:lstStyle/>
          <a:p>
            <a:r>
              <a:rPr lang="en-GB" sz="1050" b="1" dirty="0"/>
              <a:t>Source: </a:t>
            </a:r>
            <a:r>
              <a:rPr lang="en-GB" sz="1050" dirty="0">
                <a:hlinkClick r:id="rId4"/>
              </a:rPr>
              <a:t>https://www.mentalfloss.com/article/642229/spot-difference-pictures-autumn-forest</a:t>
            </a:r>
            <a:r>
              <a:rPr lang="en-GB" sz="1050" dirty="0"/>
              <a:t>  </a:t>
            </a:r>
          </a:p>
        </p:txBody>
      </p:sp>
    </p:spTree>
    <p:extLst>
      <p:ext uri="{BB962C8B-B14F-4D97-AF65-F5344CB8AC3E}">
        <p14:creationId xmlns:p14="http://schemas.microsoft.com/office/powerpoint/2010/main" val="1489116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3A699B1-65E7-404A-8086-6443CCA388A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1"/>
            <a:ext cx="12191999" cy="6659881"/>
          </a:xfrm>
          <a:prstGeom prst="rect">
            <a:avLst/>
          </a:prstGeom>
        </p:spPr>
      </p:pic>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1" y="2393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sp>
        <p:nvSpPr>
          <p:cNvPr id="2" name="AutoShape 2" descr="https://images2.minutemediacdn.com/image/upload/c_fit,f_auto,fl_lossy,q_auto,w_728/v1612975187/shape/mentalfloss/642229-gergely_dudas-answer.jpg?itok=KF4MsMSA">
            <a:extLst>
              <a:ext uri="{FF2B5EF4-FFF2-40B4-BE49-F238E27FC236}">
                <a16:creationId xmlns:a16="http://schemas.microsoft.com/office/drawing/2014/main" id="{818B546B-3975-4BEF-B24F-2AFD79ED1CB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https://images2.minutemediacdn.com/image/upload/c_fit,f_auto,fl_lossy,q_auto,w_728/v1612975187/shape/mentalfloss/642229-gergely_dudas-answer.jpg?itok=KF4MsMSA">
            <a:extLst>
              <a:ext uri="{FF2B5EF4-FFF2-40B4-BE49-F238E27FC236}">
                <a16:creationId xmlns:a16="http://schemas.microsoft.com/office/drawing/2014/main" id="{72FC6965-639A-4159-8526-5D9DD51F1C3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https://images2.minutemediacdn.com/image/upload/c_fit,f_auto,fl_lossy,q_auto,w_728/v1612975187/shape/mentalfloss/642229-gergely_dudas-answer.jpg?itok=KF4MsMSA">
            <a:extLst>
              <a:ext uri="{FF2B5EF4-FFF2-40B4-BE49-F238E27FC236}">
                <a16:creationId xmlns:a16="http://schemas.microsoft.com/office/drawing/2014/main" id="{44D6930A-38AC-49D7-83D2-E898276313F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TextBox 13">
            <a:extLst>
              <a:ext uri="{FF2B5EF4-FFF2-40B4-BE49-F238E27FC236}">
                <a16:creationId xmlns:a16="http://schemas.microsoft.com/office/drawing/2014/main" id="{6D399397-C36B-43CA-A479-4E8AAD472541}"/>
              </a:ext>
            </a:extLst>
          </p:cNvPr>
          <p:cNvSpPr txBox="1"/>
          <p:nvPr/>
        </p:nvSpPr>
        <p:spPr>
          <a:xfrm>
            <a:off x="-1" y="488768"/>
            <a:ext cx="6303523" cy="338554"/>
          </a:xfrm>
          <a:prstGeom prst="rect">
            <a:avLst/>
          </a:prstGeom>
          <a:solidFill>
            <a:schemeClr val="accent6">
              <a:lumMod val="60000"/>
              <a:lumOff val="40000"/>
            </a:schemeClr>
          </a:solidFill>
        </p:spPr>
        <p:txBody>
          <a:bodyPr wrap="square" rtlCol="0">
            <a:spAutoFit/>
          </a:bodyPr>
          <a:lstStyle/>
          <a:p>
            <a:r>
              <a:rPr lang="en-GB" sz="1600" b="1" dirty="0"/>
              <a:t>Here are the 14 differences.  Did you find them all? </a:t>
            </a:r>
          </a:p>
        </p:txBody>
      </p:sp>
      <p:sp>
        <p:nvSpPr>
          <p:cNvPr id="9" name="Rectangle 8">
            <a:extLst>
              <a:ext uri="{FF2B5EF4-FFF2-40B4-BE49-F238E27FC236}">
                <a16:creationId xmlns:a16="http://schemas.microsoft.com/office/drawing/2014/main" id="{C804385C-9912-4BFB-B237-CC275E6C44A9}"/>
              </a:ext>
            </a:extLst>
          </p:cNvPr>
          <p:cNvSpPr/>
          <p:nvPr/>
        </p:nvSpPr>
        <p:spPr>
          <a:xfrm>
            <a:off x="0" y="6604084"/>
            <a:ext cx="6096000" cy="253916"/>
          </a:xfrm>
          <a:prstGeom prst="rect">
            <a:avLst/>
          </a:prstGeom>
        </p:spPr>
        <p:txBody>
          <a:bodyPr>
            <a:spAutoFit/>
          </a:bodyPr>
          <a:lstStyle/>
          <a:p>
            <a:r>
              <a:rPr lang="en-GB" sz="1050" b="1" dirty="0"/>
              <a:t>Source: </a:t>
            </a:r>
            <a:r>
              <a:rPr lang="en-GB" sz="1050" dirty="0">
                <a:hlinkClick r:id="rId4"/>
              </a:rPr>
              <a:t>https://www.mentalfloss.com/article/642229/spot-difference-pictures-autumn-forest</a:t>
            </a:r>
            <a:r>
              <a:rPr lang="en-GB" sz="1050" dirty="0"/>
              <a:t>  </a:t>
            </a:r>
          </a:p>
        </p:txBody>
      </p:sp>
    </p:spTree>
    <p:extLst>
      <p:ext uri="{BB962C8B-B14F-4D97-AF65-F5344CB8AC3E}">
        <p14:creationId xmlns:p14="http://schemas.microsoft.com/office/powerpoint/2010/main" val="33136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034" name="Picture 10" descr="Spot-the-Difference Pictures: Autumn Forest Edition | Mental Floss">
            <a:extLst>
              <a:ext uri="{FF2B5EF4-FFF2-40B4-BE49-F238E27FC236}">
                <a16:creationId xmlns:a16="http://schemas.microsoft.com/office/drawing/2014/main" id="{8B50CF0C-DCBD-49D9-A119-1130D6043EC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0" y="3175"/>
            <a:ext cx="12192000" cy="659574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1" y="2393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sp>
        <p:nvSpPr>
          <p:cNvPr id="13" name="TextBox 12">
            <a:extLst>
              <a:ext uri="{FF2B5EF4-FFF2-40B4-BE49-F238E27FC236}">
                <a16:creationId xmlns:a16="http://schemas.microsoft.com/office/drawing/2014/main" id="{ED25B16B-46AE-414F-A643-EE4982325581}"/>
              </a:ext>
            </a:extLst>
          </p:cNvPr>
          <p:cNvSpPr txBox="1"/>
          <p:nvPr/>
        </p:nvSpPr>
        <p:spPr>
          <a:xfrm>
            <a:off x="3469192" y="2453760"/>
            <a:ext cx="5253613" cy="1815882"/>
          </a:xfrm>
          <a:prstGeom prst="rect">
            <a:avLst/>
          </a:prstGeom>
          <a:solidFill>
            <a:schemeClr val="accent6">
              <a:lumMod val="60000"/>
              <a:lumOff val="40000"/>
              <a:alpha val="74000"/>
            </a:schemeClr>
          </a:solidFill>
        </p:spPr>
        <p:txBody>
          <a:bodyPr wrap="square" rtlCol="0">
            <a:spAutoFit/>
          </a:bodyPr>
          <a:lstStyle/>
          <a:p>
            <a:r>
              <a:rPr lang="en-GB" sz="1600" b="1" u="sng" dirty="0"/>
              <a:t>Similarities found include:</a:t>
            </a:r>
          </a:p>
          <a:p>
            <a:pPr marL="342900" indent="-342900">
              <a:buAutoNum type="arabicPeriod"/>
            </a:pPr>
            <a:r>
              <a:rPr lang="en-GB" sz="1600" dirty="0"/>
              <a:t>It is Autumn in both pictures</a:t>
            </a:r>
          </a:p>
          <a:p>
            <a:pPr marL="342900" indent="-342900">
              <a:buAutoNum type="arabicPeriod"/>
            </a:pPr>
            <a:r>
              <a:rPr lang="en-GB" sz="1600" dirty="0"/>
              <a:t>A warm and sunny day</a:t>
            </a:r>
          </a:p>
          <a:p>
            <a:pPr marL="342900" indent="-342900">
              <a:buAutoNum type="arabicPeriod"/>
            </a:pPr>
            <a:endParaRPr lang="en-GB" sz="1600" b="1" dirty="0"/>
          </a:p>
          <a:p>
            <a:r>
              <a:rPr lang="en-GB" sz="1600" b="1" u="sng" dirty="0"/>
              <a:t>Evidence which has helped us make these observations: </a:t>
            </a:r>
          </a:p>
          <a:p>
            <a:r>
              <a:rPr lang="en-GB" sz="1600" dirty="0"/>
              <a:t>Colours of red, orange, brown and yellow</a:t>
            </a:r>
          </a:p>
          <a:p>
            <a:r>
              <a:rPr lang="en-GB" sz="1600" dirty="0"/>
              <a:t>Fallen leaves on the ground</a:t>
            </a:r>
          </a:p>
        </p:txBody>
      </p:sp>
      <p:sp>
        <p:nvSpPr>
          <p:cNvPr id="2" name="Rectangle 1">
            <a:extLst>
              <a:ext uri="{FF2B5EF4-FFF2-40B4-BE49-F238E27FC236}">
                <a16:creationId xmlns:a16="http://schemas.microsoft.com/office/drawing/2014/main" id="{B39F1E98-3BEC-4F5E-801D-41330768C5E8}"/>
              </a:ext>
            </a:extLst>
          </p:cNvPr>
          <p:cNvSpPr/>
          <p:nvPr/>
        </p:nvSpPr>
        <p:spPr>
          <a:xfrm>
            <a:off x="0" y="6604084"/>
            <a:ext cx="6096000" cy="253916"/>
          </a:xfrm>
          <a:prstGeom prst="rect">
            <a:avLst/>
          </a:prstGeom>
        </p:spPr>
        <p:txBody>
          <a:bodyPr>
            <a:spAutoFit/>
          </a:bodyPr>
          <a:lstStyle/>
          <a:p>
            <a:r>
              <a:rPr lang="en-GB" sz="1050" b="1" dirty="0"/>
              <a:t>Source: </a:t>
            </a:r>
            <a:r>
              <a:rPr lang="en-GB" sz="1050" dirty="0">
                <a:hlinkClick r:id="rId4"/>
              </a:rPr>
              <a:t>https://www.mentalfloss.com/article/642229/spot-difference-pictures-autumn-forest</a:t>
            </a:r>
            <a:r>
              <a:rPr lang="en-GB" sz="1050" dirty="0"/>
              <a:t>  </a:t>
            </a:r>
          </a:p>
        </p:txBody>
      </p:sp>
    </p:spTree>
    <p:extLst>
      <p:ext uri="{BB962C8B-B14F-4D97-AF65-F5344CB8AC3E}">
        <p14:creationId xmlns:p14="http://schemas.microsoft.com/office/powerpoint/2010/main" val="2161884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0642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pic>
        <p:nvPicPr>
          <p:cNvPr id="1028" name="Picture 4" descr="To Let: 48 Dudley St, Mander Centre, Wolverhampton WV1 3ER, UK | PropList">
            <a:extLst>
              <a:ext uri="{FF2B5EF4-FFF2-40B4-BE49-F238E27FC236}">
                <a16:creationId xmlns:a16="http://schemas.microsoft.com/office/drawing/2014/main" id="{B26745F0-3F8C-4E5F-A238-551FE60EF40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1786" y="1195117"/>
            <a:ext cx="6096000" cy="43037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8F08BD6-6D64-4300-B617-46BF76539138}"/>
              </a:ext>
            </a:extLst>
          </p:cNvPr>
          <p:cNvSpPr txBox="1"/>
          <p:nvPr/>
        </p:nvSpPr>
        <p:spPr>
          <a:xfrm>
            <a:off x="-1" y="642555"/>
            <a:ext cx="6303523" cy="338554"/>
          </a:xfrm>
          <a:prstGeom prst="rect">
            <a:avLst/>
          </a:prstGeom>
          <a:solidFill>
            <a:schemeClr val="accent6">
              <a:lumMod val="60000"/>
              <a:lumOff val="40000"/>
            </a:schemeClr>
          </a:solidFill>
        </p:spPr>
        <p:txBody>
          <a:bodyPr wrap="square" rtlCol="0">
            <a:spAutoFit/>
          </a:bodyPr>
          <a:lstStyle/>
          <a:p>
            <a:r>
              <a:rPr lang="en-GB" sz="1600" b="1" dirty="0"/>
              <a:t>How many dissimilarities can you find?  What are they? </a:t>
            </a:r>
          </a:p>
        </p:txBody>
      </p:sp>
      <p:pic>
        <p:nvPicPr>
          <p:cNvPr id="1032" name="Picture 8" descr="Cambridge City Council on Twitter: &amp;quot;How do you think the city centre could  work better for everyone in the years to come? Are their walking or cycling  routes which could be improved?">
            <a:extLst>
              <a:ext uri="{FF2B5EF4-FFF2-40B4-BE49-F238E27FC236}">
                <a16:creationId xmlns:a16="http://schemas.microsoft.com/office/drawing/2014/main" id="{F5E32ABE-B1D0-454D-8F09-B8E0AD66F0DF}"/>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6084214" y="1195117"/>
            <a:ext cx="6096000" cy="43037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ED25B16B-46AE-414F-A643-EE4982325581}"/>
              </a:ext>
            </a:extLst>
          </p:cNvPr>
          <p:cNvSpPr txBox="1"/>
          <p:nvPr/>
        </p:nvSpPr>
        <p:spPr>
          <a:xfrm>
            <a:off x="5067301" y="5642197"/>
            <a:ext cx="7124699" cy="338554"/>
          </a:xfrm>
          <a:prstGeom prst="rect">
            <a:avLst/>
          </a:prstGeom>
          <a:solidFill>
            <a:schemeClr val="accent6">
              <a:lumMod val="60000"/>
              <a:lumOff val="40000"/>
            </a:schemeClr>
          </a:solidFill>
        </p:spPr>
        <p:txBody>
          <a:bodyPr wrap="square" rtlCol="0">
            <a:spAutoFit/>
          </a:bodyPr>
          <a:lstStyle/>
          <a:p>
            <a:r>
              <a:rPr lang="en-GB" sz="1600" b="1" dirty="0"/>
              <a:t>What is similar about these town centres?   What evidence supports your idea? </a:t>
            </a:r>
          </a:p>
        </p:txBody>
      </p:sp>
      <p:sp>
        <p:nvSpPr>
          <p:cNvPr id="8" name="TextBox 7">
            <a:extLst>
              <a:ext uri="{FF2B5EF4-FFF2-40B4-BE49-F238E27FC236}">
                <a16:creationId xmlns:a16="http://schemas.microsoft.com/office/drawing/2014/main" id="{137FF520-24E9-4377-82A0-10F6B134BBA0}"/>
              </a:ext>
            </a:extLst>
          </p:cNvPr>
          <p:cNvSpPr txBox="1"/>
          <p:nvPr/>
        </p:nvSpPr>
        <p:spPr>
          <a:xfrm>
            <a:off x="1676400" y="6265449"/>
            <a:ext cx="1739900" cy="338554"/>
          </a:xfrm>
          <a:prstGeom prst="rect">
            <a:avLst/>
          </a:prstGeom>
          <a:solidFill>
            <a:schemeClr val="accent6">
              <a:lumMod val="60000"/>
              <a:lumOff val="40000"/>
            </a:schemeClr>
          </a:solidFill>
        </p:spPr>
        <p:txBody>
          <a:bodyPr wrap="square" rtlCol="0">
            <a:spAutoFit/>
          </a:bodyPr>
          <a:lstStyle/>
          <a:p>
            <a:pPr algn="ctr"/>
            <a:r>
              <a:rPr lang="en-GB" sz="1600" b="1" dirty="0"/>
              <a:t>Similarity</a:t>
            </a:r>
          </a:p>
        </p:txBody>
      </p:sp>
      <p:sp>
        <p:nvSpPr>
          <p:cNvPr id="9" name="Plus Sign 8">
            <a:extLst>
              <a:ext uri="{FF2B5EF4-FFF2-40B4-BE49-F238E27FC236}">
                <a16:creationId xmlns:a16="http://schemas.microsoft.com/office/drawing/2014/main" id="{4DBB8CB3-41E5-4419-BD3D-4C2F5D88DC55}"/>
              </a:ext>
            </a:extLst>
          </p:cNvPr>
          <p:cNvSpPr/>
          <p:nvPr/>
        </p:nvSpPr>
        <p:spPr>
          <a:xfrm>
            <a:off x="3568700" y="6196872"/>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11D18BEF-1713-4A3A-8B81-52286C8C7244}"/>
              </a:ext>
            </a:extLst>
          </p:cNvPr>
          <p:cNvSpPr txBox="1"/>
          <p:nvPr/>
        </p:nvSpPr>
        <p:spPr>
          <a:xfrm>
            <a:off x="4292600" y="6265449"/>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Image 1</a:t>
            </a:r>
          </a:p>
        </p:txBody>
      </p:sp>
      <p:sp>
        <p:nvSpPr>
          <p:cNvPr id="14" name="Plus Sign 13">
            <a:extLst>
              <a:ext uri="{FF2B5EF4-FFF2-40B4-BE49-F238E27FC236}">
                <a16:creationId xmlns:a16="http://schemas.microsoft.com/office/drawing/2014/main" id="{D9850918-2C90-45E2-870F-5630EE805B7E}"/>
              </a:ext>
            </a:extLst>
          </p:cNvPr>
          <p:cNvSpPr/>
          <p:nvPr/>
        </p:nvSpPr>
        <p:spPr>
          <a:xfrm>
            <a:off x="7124700" y="6196872"/>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061077D0-20D3-42A5-B41C-FB85349C283A}"/>
              </a:ext>
            </a:extLst>
          </p:cNvPr>
          <p:cNvSpPr txBox="1"/>
          <p:nvPr/>
        </p:nvSpPr>
        <p:spPr>
          <a:xfrm>
            <a:off x="7848600" y="6265449"/>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Image 2</a:t>
            </a:r>
          </a:p>
        </p:txBody>
      </p:sp>
    </p:spTree>
    <p:extLst>
      <p:ext uri="{BB962C8B-B14F-4D97-AF65-F5344CB8AC3E}">
        <p14:creationId xmlns:p14="http://schemas.microsoft.com/office/powerpoint/2010/main" val="408538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0642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sp>
        <p:nvSpPr>
          <p:cNvPr id="13" name="TextBox 12">
            <a:extLst>
              <a:ext uri="{FF2B5EF4-FFF2-40B4-BE49-F238E27FC236}">
                <a16:creationId xmlns:a16="http://schemas.microsoft.com/office/drawing/2014/main" id="{ED25B16B-46AE-414F-A643-EE4982325581}"/>
              </a:ext>
            </a:extLst>
          </p:cNvPr>
          <p:cNvSpPr txBox="1"/>
          <p:nvPr/>
        </p:nvSpPr>
        <p:spPr>
          <a:xfrm>
            <a:off x="0" y="665699"/>
            <a:ext cx="6303523" cy="338554"/>
          </a:xfrm>
          <a:prstGeom prst="rect">
            <a:avLst/>
          </a:prstGeom>
          <a:solidFill>
            <a:schemeClr val="accent6">
              <a:lumMod val="60000"/>
              <a:lumOff val="40000"/>
            </a:schemeClr>
          </a:solidFill>
        </p:spPr>
        <p:txBody>
          <a:bodyPr wrap="square" rtlCol="0">
            <a:spAutoFit/>
          </a:bodyPr>
          <a:lstStyle/>
          <a:p>
            <a:r>
              <a:rPr lang="en-GB" sz="1600" b="1" dirty="0"/>
              <a:t>What themes do these songs both share? </a:t>
            </a:r>
          </a:p>
        </p:txBody>
      </p:sp>
      <p:pic>
        <p:nvPicPr>
          <p:cNvPr id="8" name="Picture 7">
            <a:hlinkClick r:id="rId3"/>
            <a:extLst>
              <a:ext uri="{FF2B5EF4-FFF2-40B4-BE49-F238E27FC236}">
                <a16:creationId xmlns:a16="http://schemas.microsoft.com/office/drawing/2014/main" id="{77C11B8F-3A70-4664-A6A8-2F6822025C5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96000" y="1254559"/>
            <a:ext cx="6082879" cy="3421619"/>
          </a:xfrm>
          <a:prstGeom prst="rect">
            <a:avLst/>
          </a:prstGeom>
        </p:spPr>
      </p:pic>
      <p:pic>
        <p:nvPicPr>
          <p:cNvPr id="9" name="Picture 8">
            <a:hlinkClick r:id="rId5"/>
            <a:extLst>
              <a:ext uri="{FF2B5EF4-FFF2-40B4-BE49-F238E27FC236}">
                <a16:creationId xmlns:a16="http://schemas.microsoft.com/office/drawing/2014/main" id="{065C6A63-AE8D-4AA0-BA4C-EE853D79F7C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0480" y="1254560"/>
            <a:ext cx="6007523" cy="3379232"/>
          </a:xfrm>
          <a:prstGeom prst="rect">
            <a:avLst/>
          </a:prstGeom>
        </p:spPr>
      </p:pic>
      <p:sp>
        <p:nvSpPr>
          <p:cNvPr id="16" name="TextBox 15">
            <a:extLst>
              <a:ext uri="{FF2B5EF4-FFF2-40B4-BE49-F238E27FC236}">
                <a16:creationId xmlns:a16="http://schemas.microsoft.com/office/drawing/2014/main" id="{1CBFEE59-5C16-4958-B6C7-6F9BF446D5C1}"/>
              </a:ext>
            </a:extLst>
          </p:cNvPr>
          <p:cNvSpPr txBox="1"/>
          <p:nvPr/>
        </p:nvSpPr>
        <p:spPr>
          <a:xfrm>
            <a:off x="5875356" y="4930730"/>
            <a:ext cx="6303523" cy="338554"/>
          </a:xfrm>
          <a:prstGeom prst="rect">
            <a:avLst/>
          </a:prstGeom>
          <a:solidFill>
            <a:schemeClr val="accent6">
              <a:lumMod val="60000"/>
              <a:lumOff val="40000"/>
            </a:schemeClr>
          </a:solidFill>
        </p:spPr>
        <p:txBody>
          <a:bodyPr wrap="square" rtlCol="0">
            <a:spAutoFit/>
          </a:bodyPr>
          <a:lstStyle/>
          <a:p>
            <a:r>
              <a:rPr lang="en-GB" sz="1600" b="1" dirty="0"/>
              <a:t>What evidence supports your idea? </a:t>
            </a:r>
          </a:p>
        </p:txBody>
      </p:sp>
      <p:sp>
        <p:nvSpPr>
          <p:cNvPr id="17" name="TextBox 16">
            <a:extLst>
              <a:ext uri="{FF2B5EF4-FFF2-40B4-BE49-F238E27FC236}">
                <a16:creationId xmlns:a16="http://schemas.microsoft.com/office/drawing/2014/main" id="{E2E50CD9-D9F8-4561-AE75-44178DAD504D}"/>
              </a:ext>
            </a:extLst>
          </p:cNvPr>
          <p:cNvSpPr txBox="1"/>
          <p:nvPr/>
        </p:nvSpPr>
        <p:spPr>
          <a:xfrm>
            <a:off x="1553167" y="5470654"/>
            <a:ext cx="1739900" cy="338554"/>
          </a:xfrm>
          <a:prstGeom prst="rect">
            <a:avLst/>
          </a:prstGeom>
          <a:solidFill>
            <a:schemeClr val="accent6">
              <a:lumMod val="60000"/>
              <a:lumOff val="40000"/>
            </a:schemeClr>
          </a:solidFill>
        </p:spPr>
        <p:txBody>
          <a:bodyPr wrap="square" rtlCol="0">
            <a:spAutoFit/>
          </a:bodyPr>
          <a:lstStyle/>
          <a:p>
            <a:pPr algn="ctr"/>
            <a:r>
              <a:rPr lang="en-GB" sz="1600" b="1" dirty="0"/>
              <a:t>Similarity 1</a:t>
            </a:r>
          </a:p>
        </p:txBody>
      </p:sp>
      <p:sp>
        <p:nvSpPr>
          <p:cNvPr id="18" name="Plus Sign 17">
            <a:extLst>
              <a:ext uri="{FF2B5EF4-FFF2-40B4-BE49-F238E27FC236}">
                <a16:creationId xmlns:a16="http://schemas.microsoft.com/office/drawing/2014/main" id="{8E84E658-7E1C-4AAC-A3ED-7490C90FA983}"/>
              </a:ext>
            </a:extLst>
          </p:cNvPr>
          <p:cNvSpPr/>
          <p:nvPr/>
        </p:nvSpPr>
        <p:spPr>
          <a:xfrm>
            <a:off x="3445467" y="5402077"/>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1411CCAB-7689-4818-8DCC-74CD2927A7EA}"/>
              </a:ext>
            </a:extLst>
          </p:cNvPr>
          <p:cNvSpPr txBox="1"/>
          <p:nvPr/>
        </p:nvSpPr>
        <p:spPr>
          <a:xfrm>
            <a:off x="4169367" y="5470654"/>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Video 1</a:t>
            </a:r>
          </a:p>
        </p:txBody>
      </p:sp>
      <p:sp>
        <p:nvSpPr>
          <p:cNvPr id="20" name="Plus Sign 19">
            <a:extLst>
              <a:ext uri="{FF2B5EF4-FFF2-40B4-BE49-F238E27FC236}">
                <a16:creationId xmlns:a16="http://schemas.microsoft.com/office/drawing/2014/main" id="{49EB4E02-5ED8-4803-87C5-BE0BD3E76370}"/>
              </a:ext>
            </a:extLst>
          </p:cNvPr>
          <p:cNvSpPr/>
          <p:nvPr/>
        </p:nvSpPr>
        <p:spPr>
          <a:xfrm>
            <a:off x="7001467" y="5402077"/>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FFFB7A46-E3A0-4BAC-8983-FCE6DE8174A9}"/>
              </a:ext>
            </a:extLst>
          </p:cNvPr>
          <p:cNvSpPr txBox="1"/>
          <p:nvPr/>
        </p:nvSpPr>
        <p:spPr>
          <a:xfrm>
            <a:off x="7725367" y="5470654"/>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Video 2</a:t>
            </a:r>
          </a:p>
        </p:txBody>
      </p:sp>
      <p:sp>
        <p:nvSpPr>
          <p:cNvPr id="22" name="TextBox 21">
            <a:extLst>
              <a:ext uri="{FF2B5EF4-FFF2-40B4-BE49-F238E27FC236}">
                <a16:creationId xmlns:a16="http://schemas.microsoft.com/office/drawing/2014/main" id="{E2FA5F23-39BE-4460-9418-E61F7CE5EA9A}"/>
              </a:ext>
            </a:extLst>
          </p:cNvPr>
          <p:cNvSpPr txBox="1"/>
          <p:nvPr/>
        </p:nvSpPr>
        <p:spPr>
          <a:xfrm>
            <a:off x="1553167" y="6105529"/>
            <a:ext cx="1739900" cy="338554"/>
          </a:xfrm>
          <a:prstGeom prst="rect">
            <a:avLst/>
          </a:prstGeom>
          <a:solidFill>
            <a:schemeClr val="accent6">
              <a:lumMod val="60000"/>
              <a:lumOff val="40000"/>
            </a:schemeClr>
          </a:solidFill>
        </p:spPr>
        <p:txBody>
          <a:bodyPr wrap="square" rtlCol="0">
            <a:spAutoFit/>
          </a:bodyPr>
          <a:lstStyle/>
          <a:p>
            <a:pPr algn="ctr"/>
            <a:r>
              <a:rPr lang="en-GB" sz="1600" b="1" dirty="0"/>
              <a:t>Similarity 2</a:t>
            </a:r>
          </a:p>
        </p:txBody>
      </p:sp>
      <p:sp>
        <p:nvSpPr>
          <p:cNvPr id="23" name="Plus Sign 22">
            <a:extLst>
              <a:ext uri="{FF2B5EF4-FFF2-40B4-BE49-F238E27FC236}">
                <a16:creationId xmlns:a16="http://schemas.microsoft.com/office/drawing/2014/main" id="{136379B1-50CF-4268-8C82-00B76B67E2F6}"/>
              </a:ext>
            </a:extLst>
          </p:cNvPr>
          <p:cNvSpPr/>
          <p:nvPr/>
        </p:nvSpPr>
        <p:spPr>
          <a:xfrm>
            <a:off x="3445467" y="6036952"/>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BB5084B5-D1AE-44E5-A507-251F1831825D}"/>
              </a:ext>
            </a:extLst>
          </p:cNvPr>
          <p:cNvSpPr txBox="1"/>
          <p:nvPr/>
        </p:nvSpPr>
        <p:spPr>
          <a:xfrm>
            <a:off x="4169367" y="6105529"/>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Video 1</a:t>
            </a:r>
          </a:p>
        </p:txBody>
      </p:sp>
      <p:sp>
        <p:nvSpPr>
          <p:cNvPr id="25" name="Plus Sign 24">
            <a:extLst>
              <a:ext uri="{FF2B5EF4-FFF2-40B4-BE49-F238E27FC236}">
                <a16:creationId xmlns:a16="http://schemas.microsoft.com/office/drawing/2014/main" id="{EA04AF35-59B6-42EC-8879-5D790D55CEC9}"/>
              </a:ext>
            </a:extLst>
          </p:cNvPr>
          <p:cNvSpPr/>
          <p:nvPr/>
        </p:nvSpPr>
        <p:spPr>
          <a:xfrm>
            <a:off x="7001467" y="6036952"/>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B131012A-DA83-44F4-8347-F4ACD668327C}"/>
              </a:ext>
            </a:extLst>
          </p:cNvPr>
          <p:cNvSpPr txBox="1"/>
          <p:nvPr/>
        </p:nvSpPr>
        <p:spPr>
          <a:xfrm>
            <a:off x="7725367" y="6105529"/>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Video 2</a:t>
            </a:r>
          </a:p>
        </p:txBody>
      </p:sp>
      <p:grpSp>
        <p:nvGrpSpPr>
          <p:cNvPr id="27" name="Group 26">
            <a:extLst>
              <a:ext uri="{FF2B5EF4-FFF2-40B4-BE49-F238E27FC236}">
                <a16:creationId xmlns:a16="http://schemas.microsoft.com/office/drawing/2014/main" id="{B4C12623-1093-47CF-8547-B5450C1CCB35}"/>
              </a:ext>
            </a:extLst>
          </p:cNvPr>
          <p:cNvGrpSpPr/>
          <p:nvPr/>
        </p:nvGrpSpPr>
        <p:grpSpPr>
          <a:xfrm>
            <a:off x="10719" y="3882411"/>
            <a:ext cx="1114439" cy="1114439"/>
            <a:chOff x="-4699423" y="1950661"/>
            <a:chExt cx="1114439" cy="1114439"/>
          </a:xfrm>
        </p:grpSpPr>
        <p:sp>
          <p:nvSpPr>
            <p:cNvPr id="28" name="Rectangle: Rounded Corners 27">
              <a:extLst>
                <a:ext uri="{FF2B5EF4-FFF2-40B4-BE49-F238E27FC236}">
                  <a16:creationId xmlns:a16="http://schemas.microsoft.com/office/drawing/2014/main" id="{315FD33D-B869-41B8-B5A9-C0EF655DC7EA}"/>
                </a:ext>
              </a:extLst>
            </p:cNvPr>
            <p:cNvSpPr/>
            <p:nvPr/>
          </p:nvSpPr>
          <p:spPr>
            <a:xfrm>
              <a:off x="-4589879" y="2283417"/>
              <a:ext cx="895350" cy="47961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a:hlinkClick r:id="rId5"/>
              <a:extLst>
                <a:ext uri="{FF2B5EF4-FFF2-40B4-BE49-F238E27FC236}">
                  <a16:creationId xmlns:a16="http://schemas.microsoft.com/office/drawing/2014/main" id="{CC363E5B-1A73-4986-B094-F0234FAC4625}"/>
                </a:ext>
              </a:extLst>
            </p:cNvPr>
            <p:cNvPicPr>
              <a:picLocks noChangeAspect="1"/>
            </p:cNvPicPr>
            <p:nvPr/>
          </p:nvPicPr>
          <p:blipFill>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699423" y="1950661"/>
              <a:ext cx="1114439" cy="1114439"/>
            </a:xfrm>
            <a:prstGeom prst="rect">
              <a:avLst/>
            </a:prstGeom>
          </p:spPr>
        </p:pic>
      </p:grpSp>
      <p:grpSp>
        <p:nvGrpSpPr>
          <p:cNvPr id="30" name="Group 29">
            <a:extLst>
              <a:ext uri="{FF2B5EF4-FFF2-40B4-BE49-F238E27FC236}">
                <a16:creationId xmlns:a16="http://schemas.microsoft.com/office/drawing/2014/main" id="{5F1E1200-E478-4C30-827B-19E2CBE6A812}"/>
              </a:ext>
            </a:extLst>
          </p:cNvPr>
          <p:cNvGrpSpPr/>
          <p:nvPr/>
        </p:nvGrpSpPr>
        <p:grpSpPr>
          <a:xfrm>
            <a:off x="6078539" y="3882412"/>
            <a:ext cx="1114439" cy="1114439"/>
            <a:chOff x="-4699423" y="1950661"/>
            <a:chExt cx="1114439" cy="1114439"/>
          </a:xfrm>
        </p:grpSpPr>
        <p:sp>
          <p:nvSpPr>
            <p:cNvPr id="31" name="Rectangle: Rounded Corners 30">
              <a:extLst>
                <a:ext uri="{FF2B5EF4-FFF2-40B4-BE49-F238E27FC236}">
                  <a16:creationId xmlns:a16="http://schemas.microsoft.com/office/drawing/2014/main" id="{6355E73D-DA2E-4B94-BD11-8EA4681F0279}"/>
                </a:ext>
              </a:extLst>
            </p:cNvPr>
            <p:cNvSpPr/>
            <p:nvPr/>
          </p:nvSpPr>
          <p:spPr>
            <a:xfrm>
              <a:off x="-4589879" y="2283417"/>
              <a:ext cx="895350" cy="47961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a:hlinkClick r:id="rId3"/>
              <a:extLst>
                <a:ext uri="{FF2B5EF4-FFF2-40B4-BE49-F238E27FC236}">
                  <a16:creationId xmlns:a16="http://schemas.microsoft.com/office/drawing/2014/main" id="{70E87CA9-BD07-44FF-8221-82C7732C210B}"/>
                </a:ext>
              </a:extLst>
            </p:cNvPr>
            <p:cNvPicPr>
              <a:picLocks noChangeAspect="1"/>
            </p:cNvPicPr>
            <p:nvPr/>
          </p:nvPicPr>
          <p:blipFill>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699423" y="1950661"/>
              <a:ext cx="1114439" cy="1114439"/>
            </a:xfrm>
            <a:prstGeom prst="rect">
              <a:avLst/>
            </a:prstGeom>
          </p:spPr>
        </p:pic>
      </p:grpSp>
      <p:sp>
        <p:nvSpPr>
          <p:cNvPr id="2" name="Rectangle 1">
            <a:extLst>
              <a:ext uri="{FF2B5EF4-FFF2-40B4-BE49-F238E27FC236}">
                <a16:creationId xmlns:a16="http://schemas.microsoft.com/office/drawing/2014/main" id="{D0B5CFFC-0CCB-443E-8C52-6608C4F0077F}"/>
              </a:ext>
            </a:extLst>
          </p:cNvPr>
          <p:cNvSpPr/>
          <p:nvPr/>
        </p:nvSpPr>
        <p:spPr>
          <a:xfrm>
            <a:off x="0" y="6604084"/>
            <a:ext cx="11904097" cy="253916"/>
          </a:xfrm>
          <a:prstGeom prst="rect">
            <a:avLst/>
          </a:prstGeom>
        </p:spPr>
        <p:txBody>
          <a:bodyPr wrap="square">
            <a:spAutoFit/>
          </a:bodyPr>
          <a:lstStyle/>
          <a:p>
            <a:r>
              <a:rPr lang="en-GB" sz="1050" b="1" dirty="0"/>
              <a:t>Video sources: </a:t>
            </a:r>
            <a:r>
              <a:rPr lang="en-GB" sz="1050" dirty="0">
                <a:hlinkClick r:id="rId5"/>
              </a:rPr>
              <a:t>https://www.youtube.com/watch?v=znFArjTUCdQ</a:t>
            </a:r>
            <a:r>
              <a:rPr lang="en-GB" sz="1050" dirty="0"/>
              <a:t> ; </a:t>
            </a:r>
            <a:r>
              <a:rPr lang="en-GB" sz="1050" dirty="0">
                <a:hlinkClick r:id="rId3"/>
              </a:rPr>
              <a:t>https://www.youtube.com/watch?v=-qZxMY7FZf8</a:t>
            </a:r>
            <a:r>
              <a:rPr lang="en-GB" sz="1050" dirty="0"/>
              <a:t>  </a:t>
            </a:r>
            <a:endParaRPr lang="en-GB" sz="1050" b="1" dirty="0"/>
          </a:p>
        </p:txBody>
      </p:sp>
    </p:spTree>
    <p:extLst>
      <p:ext uri="{BB962C8B-B14F-4D97-AF65-F5344CB8AC3E}">
        <p14:creationId xmlns:p14="http://schemas.microsoft.com/office/powerpoint/2010/main" val="3030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06423"/>
            <a:ext cx="12192000" cy="400110"/>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latin typeface="Segoe UI Semibold" panose="020B0702040204020203" pitchFamily="34" charset="0"/>
                <a:cs typeface="Segoe UI Semibold" panose="020B0702040204020203" pitchFamily="34" charset="0"/>
              </a:rPr>
              <a:t>Skills Building</a:t>
            </a:r>
            <a:endParaRPr kumimoji="0" lang="en-US" altLang="en-US" sz="2000" b="1" i="0" u="none" strike="noStrike" cap="none" normalizeH="0" baseline="0" dirty="0">
              <a:ln>
                <a:noFill/>
              </a:ln>
              <a:effectLst/>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pic>
        <p:nvPicPr>
          <p:cNvPr id="2050" name="Picture 2" descr="A field hospital for flu patients in Kansas, in the United States, in 1918.">
            <a:extLst>
              <a:ext uri="{FF2B5EF4-FFF2-40B4-BE49-F238E27FC236}">
                <a16:creationId xmlns:a16="http://schemas.microsoft.com/office/drawing/2014/main" id="{5FA5C6A7-8756-41E4-8C1A-D72FFDDA63D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758304"/>
            <a:ext cx="5835816" cy="46094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oronavirus: NHS lacks beds, staffing and resources to cope with serious  outbreak, staff admit | The Independent | The Independent">
            <a:extLst>
              <a:ext uri="{FF2B5EF4-FFF2-40B4-BE49-F238E27FC236}">
                <a16:creationId xmlns:a16="http://schemas.microsoft.com/office/drawing/2014/main" id="{927BD177-0E01-43DE-A171-75112D214FF7}"/>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918491" y="758304"/>
            <a:ext cx="6153854" cy="46094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73D3062E-E0CF-494B-936D-0150CC9FB42F}"/>
              </a:ext>
            </a:extLst>
          </p:cNvPr>
          <p:cNvSpPr txBox="1"/>
          <p:nvPr/>
        </p:nvSpPr>
        <p:spPr>
          <a:xfrm>
            <a:off x="0" y="1151692"/>
            <a:ext cx="4889500" cy="338554"/>
          </a:xfrm>
          <a:prstGeom prst="rect">
            <a:avLst/>
          </a:prstGeom>
          <a:solidFill>
            <a:schemeClr val="accent6">
              <a:lumMod val="60000"/>
              <a:lumOff val="40000"/>
            </a:schemeClr>
          </a:solidFill>
        </p:spPr>
        <p:txBody>
          <a:bodyPr wrap="square" rtlCol="0">
            <a:spAutoFit/>
          </a:bodyPr>
          <a:lstStyle/>
          <a:p>
            <a:r>
              <a:rPr lang="en-GB" sz="1600" b="1" dirty="0"/>
              <a:t>What is going on? What themes do they both share? </a:t>
            </a:r>
          </a:p>
        </p:txBody>
      </p:sp>
      <p:sp>
        <p:nvSpPr>
          <p:cNvPr id="15" name="TextBox 14">
            <a:extLst>
              <a:ext uri="{FF2B5EF4-FFF2-40B4-BE49-F238E27FC236}">
                <a16:creationId xmlns:a16="http://schemas.microsoft.com/office/drawing/2014/main" id="{8D297537-9E0C-4B40-87C0-A3884E0B751A}"/>
              </a:ext>
            </a:extLst>
          </p:cNvPr>
          <p:cNvSpPr txBox="1"/>
          <p:nvPr/>
        </p:nvSpPr>
        <p:spPr>
          <a:xfrm>
            <a:off x="0" y="611029"/>
            <a:ext cx="5245100" cy="338554"/>
          </a:xfrm>
          <a:prstGeom prst="rect">
            <a:avLst/>
          </a:prstGeom>
          <a:solidFill>
            <a:schemeClr val="accent6">
              <a:lumMod val="60000"/>
              <a:lumOff val="40000"/>
            </a:schemeClr>
          </a:solidFill>
        </p:spPr>
        <p:txBody>
          <a:bodyPr wrap="square" rtlCol="0">
            <a:spAutoFit/>
          </a:bodyPr>
          <a:lstStyle/>
          <a:p>
            <a:r>
              <a:rPr lang="en-GB" sz="1600" b="1" dirty="0"/>
              <a:t>Can you identify when and where these images are taken? </a:t>
            </a:r>
          </a:p>
        </p:txBody>
      </p:sp>
      <p:sp>
        <p:nvSpPr>
          <p:cNvPr id="17" name="TextBox 16">
            <a:extLst>
              <a:ext uri="{FF2B5EF4-FFF2-40B4-BE49-F238E27FC236}">
                <a16:creationId xmlns:a16="http://schemas.microsoft.com/office/drawing/2014/main" id="{08AAAC4D-B525-4901-86C6-A8BEFC1DEACD}"/>
              </a:ext>
            </a:extLst>
          </p:cNvPr>
          <p:cNvSpPr txBox="1"/>
          <p:nvPr/>
        </p:nvSpPr>
        <p:spPr>
          <a:xfrm>
            <a:off x="0" y="1692355"/>
            <a:ext cx="4533900" cy="338554"/>
          </a:xfrm>
          <a:prstGeom prst="rect">
            <a:avLst/>
          </a:prstGeom>
          <a:solidFill>
            <a:schemeClr val="accent6">
              <a:lumMod val="60000"/>
              <a:lumOff val="40000"/>
            </a:schemeClr>
          </a:solidFill>
        </p:spPr>
        <p:txBody>
          <a:bodyPr wrap="square" rtlCol="0">
            <a:spAutoFit/>
          </a:bodyPr>
          <a:lstStyle/>
          <a:p>
            <a:r>
              <a:rPr lang="en-GB" sz="1600" b="1" dirty="0"/>
              <a:t>What evidence in the pictures support your ideas? </a:t>
            </a:r>
          </a:p>
        </p:txBody>
      </p:sp>
      <p:sp>
        <p:nvSpPr>
          <p:cNvPr id="18" name="TextBox 17">
            <a:extLst>
              <a:ext uri="{FF2B5EF4-FFF2-40B4-BE49-F238E27FC236}">
                <a16:creationId xmlns:a16="http://schemas.microsoft.com/office/drawing/2014/main" id="{D853F0BD-87C9-489C-9AD5-22690A6EF8EF}"/>
              </a:ext>
            </a:extLst>
          </p:cNvPr>
          <p:cNvSpPr txBox="1"/>
          <p:nvPr/>
        </p:nvSpPr>
        <p:spPr>
          <a:xfrm>
            <a:off x="1752600" y="5774885"/>
            <a:ext cx="1739900" cy="338554"/>
          </a:xfrm>
          <a:prstGeom prst="rect">
            <a:avLst/>
          </a:prstGeom>
          <a:solidFill>
            <a:schemeClr val="accent6">
              <a:lumMod val="60000"/>
              <a:lumOff val="40000"/>
            </a:schemeClr>
          </a:solidFill>
        </p:spPr>
        <p:txBody>
          <a:bodyPr wrap="square" rtlCol="0">
            <a:spAutoFit/>
          </a:bodyPr>
          <a:lstStyle/>
          <a:p>
            <a:pPr algn="ctr"/>
            <a:r>
              <a:rPr lang="en-GB" sz="1600" b="1" dirty="0"/>
              <a:t>Similarity</a:t>
            </a:r>
          </a:p>
        </p:txBody>
      </p:sp>
      <p:sp>
        <p:nvSpPr>
          <p:cNvPr id="19" name="Plus Sign 18">
            <a:extLst>
              <a:ext uri="{FF2B5EF4-FFF2-40B4-BE49-F238E27FC236}">
                <a16:creationId xmlns:a16="http://schemas.microsoft.com/office/drawing/2014/main" id="{02C315F4-D71F-457A-A077-51ADCEF8693C}"/>
              </a:ext>
            </a:extLst>
          </p:cNvPr>
          <p:cNvSpPr/>
          <p:nvPr/>
        </p:nvSpPr>
        <p:spPr>
          <a:xfrm>
            <a:off x="3644900" y="5706308"/>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123AFF55-3304-4279-9027-3492BAFFC94E}"/>
              </a:ext>
            </a:extLst>
          </p:cNvPr>
          <p:cNvSpPr txBox="1"/>
          <p:nvPr/>
        </p:nvSpPr>
        <p:spPr>
          <a:xfrm>
            <a:off x="4368800" y="5774885"/>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Image 1</a:t>
            </a:r>
          </a:p>
        </p:txBody>
      </p:sp>
      <p:sp>
        <p:nvSpPr>
          <p:cNvPr id="21" name="Plus Sign 20">
            <a:extLst>
              <a:ext uri="{FF2B5EF4-FFF2-40B4-BE49-F238E27FC236}">
                <a16:creationId xmlns:a16="http://schemas.microsoft.com/office/drawing/2014/main" id="{BBB3BABB-0C68-438F-A974-0965C6510761}"/>
              </a:ext>
            </a:extLst>
          </p:cNvPr>
          <p:cNvSpPr/>
          <p:nvPr/>
        </p:nvSpPr>
        <p:spPr>
          <a:xfrm>
            <a:off x="7200900" y="5706308"/>
            <a:ext cx="495300" cy="475709"/>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99E5E607-91FB-497C-9094-6C2EAD3539C5}"/>
              </a:ext>
            </a:extLst>
          </p:cNvPr>
          <p:cNvSpPr txBox="1"/>
          <p:nvPr/>
        </p:nvSpPr>
        <p:spPr>
          <a:xfrm>
            <a:off x="7924800" y="5774885"/>
            <a:ext cx="2603500" cy="338554"/>
          </a:xfrm>
          <a:prstGeom prst="rect">
            <a:avLst/>
          </a:prstGeom>
          <a:solidFill>
            <a:schemeClr val="accent6">
              <a:lumMod val="60000"/>
              <a:lumOff val="40000"/>
            </a:schemeClr>
          </a:solidFill>
        </p:spPr>
        <p:txBody>
          <a:bodyPr wrap="square" rtlCol="0">
            <a:spAutoFit/>
          </a:bodyPr>
          <a:lstStyle/>
          <a:p>
            <a:pPr algn="ctr"/>
            <a:r>
              <a:rPr lang="en-GB" sz="1600" b="1" dirty="0"/>
              <a:t>Evidence from Image 2</a:t>
            </a:r>
          </a:p>
        </p:txBody>
      </p:sp>
      <p:sp>
        <p:nvSpPr>
          <p:cNvPr id="2" name="Rectangle 1">
            <a:extLst>
              <a:ext uri="{FF2B5EF4-FFF2-40B4-BE49-F238E27FC236}">
                <a16:creationId xmlns:a16="http://schemas.microsoft.com/office/drawing/2014/main" id="{4C9C561B-D3FB-43F6-8EA2-AA5F761985BF}"/>
              </a:ext>
            </a:extLst>
          </p:cNvPr>
          <p:cNvSpPr/>
          <p:nvPr/>
        </p:nvSpPr>
        <p:spPr>
          <a:xfrm>
            <a:off x="0" y="6412929"/>
            <a:ext cx="11826240" cy="415498"/>
          </a:xfrm>
          <a:prstGeom prst="rect">
            <a:avLst/>
          </a:prstGeom>
        </p:spPr>
        <p:txBody>
          <a:bodyPr wrap="square">
            <a:spAutoFit/>
          </a:bodyPr>
          <a:lstStyle/>
          <a:p>
            <a:r>
              <a:rPr lang="en-GB" sz="1050" b="1" dirty="0"/>
              <a:t>Sources: </a:t>
            </a:r>
            <a:r>
              <a:rPr lang="en-GB" sz="1050" dirty="0">
                <a:hlinkClick r:id="rId5"/>
              </a:rPr>
              <a:t>https://www.nhs.uk/conditions/coronavirus-covid-19/how-to-avoid-catching-and-spreading-coronavirus-covid-19/</a:t>
            </a:r>
            <a:r>
              <a:rPr lang="en-GB" sz="1050" dirty="0"/>
              <a:t>  ; </a:t>
            </a:r>
            <a:r>
              <a:rPr lang="en-GB" sz="1050" dirty="0">
                <a:hlinkClick r:id="rId6"/>
              </a:rPr>
              <a:t>https://english.elpais.com/society/2020-03-26/coronavirus-deaths-in-spain-now-exceed-4000-with-655-in-just-24-hours.html</a:t>
            </a:r>
            <a:r>
              <a:rPr lang="en-GB" sz="1050" dirty="0"/>
              <a:t> ; </a:t>
            </a:r>
            <a:r>
              <a:rPr lang="en-GB" sz="1050" dirty="0">
                <a:hlinkClick r:id="rId7"/>
              </a:rPr>
              <a:t>https://english.elpais.com/society/2020-03-27/the-surprising-similarities-between-the-spanish-flu-and-the-coronavirus-pandemic.html</a:t>
            </a:r>
            <a:r>
              <a:rPr lang="en-GB" sz="1050" dirty="0"/>
              <a:t>  </a:t>
            </a:r>
          </a:p>
        </p:txBody>
      </p:sp>
    </p:spTree>
    <p:extLst>
      <p:ext uri="{BB962C8B-B14F-4D97-AF65-F5344CB8AC3E}">
        <p14:creationId xmlns:p14="http://schemas.microsoft.com/office/powerpoint/2010/main" val="2976520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7492</TotalTime>
  <Words>2563</Words>
  <Application>Microsoft Office PowerPoint</Application>
  <PresentationFormat>Widescreen</PresentationFormat>
  <Paragraphs>271</Paragraphs>
  <Slides>14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Arial Rounded MT Bold</vt:lpstr>
      <vt:lpstr>Calibri</vt:lpstr>
      <vt:lpstr>Calibri Light</vt:lpstr>
      <vt:lpstr>Century Gothic</vt:lpstr>
      <vt:lpstr>Comic Sans MS</vt:lpstr>
      <vt:lpstr>Lato</vt:lpstr>
      <vt:lpstr>Segoe UI Semibold</vt:lpstr>
      <vt:lpstr>Wingdings</vt:lpstr>
      <vt:lpstr>Office Theme</vt:lpstr>
      <vt:lpstr>L2 Functional Skills English reading Skills building – comparing texts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Contributed to www.skillsworkshop.org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Building - Comparing Texts</dc:title>
  <dc:subject>L1-2 Functional Skills English &amp; GCSE English</dc:subject>
  <dc:creator>Nikki Milton - September 2021</dc:creator>
  <cp:lastModifiedBy>Maggie Harnew</cp:lastModifiedBy>
  <cp:revision>199</cp:revision>
  <dcterms:created xsi:type="dcterms:W3CDTF">2021-05-01T07:06:30Z</dcterms:created>
  <dcterms:modified xsi:type="dcterms:W3CDTF">2021-09-29T12:28:24Z</dcterms:modified>
</cp:coreProperties>
</file>