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4" r:id="rId2"/>
    <p:sldId id="258" r:id="rId3"/>
    <p:sldId id="263" r:id="rId4"/>
    <p:sldId id="262" r:id="rId5"/>
    <p:sldId id="259"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25228"/>
    <a:srgbClr val="00B050"/>
    <a:srgbClr val="2F5597"/>
    <a:srgbClr val="FF0000"/>
    <a:srgbClr val="FFC000"/>
    <a:srgbClr val="19B861"/>
    <a:srgbClr val="5A78AD"/>
    <a:srgbClr val="FFCCFF"/>
    <a:srgbClr val="FFD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95268" autoAdjust="0"/>
  </p:normalViewPr>
  <p:slideViewPr>
    <p:cSldViewPr snapToGrid="0">
      <p:cViewPr varScale="1">
        <p:scale>
          <a:sx n="117" d="100"/>
          <a:sy n="117" d="100"/>
        </p:scale>
        <p:origin x="11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4B66F-1DBF-4558-AD2A-2688E448EE82}" type="datetimeFigureOut">
              <a:rPr lang="en-GB" smtClean="0"/>
              <a:t>28/07/2021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EFFE1-0804-4D02-84FC-B797B74EB7C9}" type="slidenum">
              <a:rPr lang="en-GB" smtClean="0"/>
              <a:t>‹#›</a:t>
            </a:fld>
            <a:endParaRPr lang="en-GB"/>
          </a:p>
        </p:txBody>
      </p:sp>
    </p:spTree>
    <p:extLst>
      <p:ext uri="{BB962C8B-B14F-4D97-AF65-F5344CB8AC3E}">
        <p14:creationId xmlns:p14="http://schemas.microsoft.com/office/powerpoint/2010/main" val="3032911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6fe1f69d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 name="Google Shape;57;g76fe1f69d1_1_0:notes"/>
          <p:cNvSpPr txBox="1">
            <a:spLocks noGrp="1"/>
          </p:cNvSpPr>
          <p:nvPr>
            <p:ph type="body" idx="1"/>
          </p:nvPr>
        </p:nvSpPr>
        <p:spPr>
          <a:xfrm>
            <a:off x="685800" y="4343985"/>
            <a:ext cx="5486400" cy="4114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Font typeface="Comic Sans MS"/>
              <a:buNone/>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endParaRPr dirty="0"/>
          </a:p>
        </p:txBody>
      </p:sp>
      <p:sp>
        <p:nvSpPr>
          <p:cNvPr id="58" name="Google Shape;58;g76fe1f69d1_1_0:notes"/>
          <p:cNvSpPr txBox="1"/>
          <p:nvPr/>
        </p:nvSpPr>
        <p:spPr>
          <a:xfrm>
            <a:off x="3884064" y="8685046"/>
            <a:ext cx="2972400" cy="4575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2</a:t>
            </a:fld>
            <a:endParaRPr lang="en-GB"/>
          </a:p>
        </p:txBody>
      </p:sp>
    </p:spTree>
    <p:extLst>
      <p:ext uri="{BB962C8B-B14F-4D97-AF65-F5344CB8AC3E}">
        <p14:creationId xmlns:p14="http://schemas.microsoft.com/office/powerpoint/2010/main" val="226982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3</a:t>
            </a:fld>
            <a:endParaRPr lang="en-GB"/>
          </a:p>
        </p:txBody>
      </p:sp>
    </p:spTree>
    <p:extLst>
      <p:ext uri="{BB962C8B-B14F-4D97-AF65-F5344CB8AC3E}">
        <p14:creationId xmlns:p14="http://schemas.microsoft.com/office/powerpoint/2010/main" val="2112964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D8AEFFE1-0804-4D02-84FC-B797B74EB7C9}" type="slidenum">
              <a:rPr lang="en-GB" smtClean="0"/>
              <a:t>4</a:t>
            </a:fld>
            <a:endParaRPr lang="en-GB"/>
          </a:p>
        </p:txBody>
      </p:sp>
    </p:spTree>
    <p:extLst>
      <p:ext uri="{BB962C8B-B14F-4D97-AF65-F5344CB8AC3E}">
        <p14:creationId xmlns:p14="http://schemas.microsoft.com/office/powerpoint/2010/main" val="4236644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4E9D2A08-5401-7B4F-A82F-BAA0E173D770}" type="slidenum">
              <a:rPr lang="en-US" smtClean="0"/>
              <a:t>5</a:t>
            </a:fld>
            <a:endParaRPr lang="en-US"/>
          </a:p>
        </p:txBody>
      </p:sp>
    </p:spTree>
    <p:extLst>
      <p:ext uri="{BB962C8B-B14F-4D97-AF65-F5344CB8AC3E}">
        <p14:creationId xmlns:p14="http://schemas.microsoft.com/office/powerpoint/2010/main" val="308318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4E9D2A08-5401-7B4F-A82F-BAA0E173D770}" type="slidenum">
              <a:rPr lang="en-US" smtClean="0"/>
              <a:t>6</a:t>
            </a:fld>
            <a:endParaRPr lang="en-US"/>
          </a:p>
        </p:txBody>
      </p:sp>
    </p:spTree>
    <p:extLst>
      <p:ext uri="{BB962C8B-B14F-4D97-AF65-F5344CB8AC3E}">
        <p14:creationId xmlns:p14="http://schemas.microsoft.com/office/powerpoint/2010/main" val="2856875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4E9D2A08-5401-7B4F-A82F-BAA0E173D770}" type="slidenum">
              <a:rPr lang="en-US" smtClean="0"/>
              <a:t>7</a:t>
            </a:fld>
            <a:endParaRPr lang="en-US"/>
          </a:p>
        </p:txBody>
      </p:sp>
    </p:spTree>
    <p:extLst>
      <p:ext uri="{BB962C8B-B14F-4D97-AF65-F5344CB8AC3E}">
        <p14:creationId xmlns:p14="http://schemas.microsoft.com/office/powerpoint/2010/main" val="158971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Nikki Milton, Cambridge Regional College.</a:t>
            </a:r>
          </a:p>
          <a:p>
            <a:endParaRPr lang="en-GB" dirty="0"/>
          </a:p>
        </p:txBody>
      </p:sp>
      <p:sp>
        <p:nvSpPr>
          <p:cNvPr id="4" name="Slide Number Placeholder 3"/>
          <p:cNvSpPr>
            <a:spLocks noGrp="1"/>
          </p:cNvSpPr>
          <p:nvPr>
            <p:ph type="sldNum" sz="quarter" idx="5"/>
          </p:nvPr>
        </p:nvSpPr>
        <p:spPr/>
        <p:txBody>
          <a:bodyPr/>
          <a:lstStyle/>
          <a:p>
            <a:fld id="{4E9D2A08-5401-7B4F-A82F-BAA0E173D770}" type="slidenum">
              <a:rPr lang="en-US" smtClean="0"/>
              <a:t>8</a:t>
            </a:fld>
            <a:endParaRPr lang="en-US"/>
          </a:p>
        </p:txBody>
      </p:sp>
    </p:spTree>
    <p:extLst>
      <p:ext uri="{BB962C8B-B14F-4D97-AF65-F5344CB8AC3E}">
        <p14:creationId xmlns:p14="http://schemas.microsoft.com/office/powerpoint/2010/main" val="202050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F097-B466-4E4F-8C05-C28C99A41D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601F6E-6671-4C33-ABCC-05B341DC0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07ADF8-9FB7-4560-ADBE-E14373E1BF55}"/>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5" name="Footer Placeholder 4">
            <a:extLst>
              <a:ext uri="{FF2B5EF4-FFF2-40B4-BE49-F238E27FC236}">
                <a16:creationId xmlns:a16="http://schemas.microsoft.com/office/drawing/2014/main" id="{875E97D6-B5EC-49B8-A3AD-BBF3CD6163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D1EEA-DF5D-42CE-8854-CDDC1427BF9A}"/>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220938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21DB8-92C2-41CD-AB0D-40EF86A7C8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019A93-15E9-4F77-AD0F-2856B8BD0B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A17616-24FC-4334-B1E8-659F052EA8E0}"/>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5" name="Footer Placeholder 4">
            <a:extLst>
              <a:ext uri="{FF2B5EF4-FFF2-40B4-BE49-F238E27FC236}">
                <a16:creationId xmlns:a16="http://schemas.microsoft.com/office/drawing/2014/main" id="{80481F58-C7BF-4D7F-9113-6677C4566C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EE0F15-DFFF-4B72-9D07-4F99583BA908}"/>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421981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99027B-3A75-4599-ACD0-1D66B972E1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456210-59C7-4189-9DAE-01E165F671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974DEE-2A07-4BE8-8103-2DB1A4DBA43E}"/>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5" name="Footer Placeholder 4">
            <a:extLst>
              <a:ext uri="{FF2B5EF4-FFF2-40B4-BE49-F238E27FC236}">
                <a16:creationId xmlns:a16="http://schemas.microsoft.com/office/drawing/2014/main" id="{7A3F5DEF-C195-488A-A6BF-35737136C5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F4BE44-A98B-4C7D-BE4A-5E034130AFA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171784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13C9-F4B2-4274-881F-464F120CCB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0A6C7B-25A3-4333-B01B-2C0F6CC778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37C15E-99EE-4E42-89A7-941CB002BC1A}"/>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5" name="Footer Placeholder 4">
            <a:extLst>
              <a:ext uri="{FF2B5EF4-FFF2-40B4-BE49-F238E27FC236}">
                <a16:creationId xmlns:a16="http://schemas.microsoft.com/office/drawing/2014/main" id="{7D38E5CA-624D-4E6A-B691-7762021D0F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87DC1-FCD6-4A1B-B1DB-C0816DEFCC23}"/>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41956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E899F-59FA-4881-B289-0CF99C1674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0FC96D-0715-4DDF-B7D7-4D2598BE4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26BBE0-FC38-41BD-A9E1-BC419CC11978}"/>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5" name="Footer Placeholder 4">
            <a:extLst>
              <a:ext uri="{FF2B5EF4-FFF2-40B4-BE49-F238E27FC236}">
                <a16:creationId xmlns:a16="http://schemas.microsoft.com/office/drawing/2014/main" id="{37FFEB9C-B2F5-4690-A3FC-D0169E71B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81B2CB-CACC-4981-8362-943013B82194}"/>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67671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403A-1A2D-4E1B-98D5-B339BA1D61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93EDBF-873F-4A97-99AF-48BEACCD47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131BDB-834D-4D5E-AA8E-B2CBB0AD6E8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10137E-A314-4115-8EBD-0A776713A89C}"/>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6" name="Footer Placeholder 5">
            <a:extLst>
              <a:ext uri="{FF2B5EF4-FFF2-40B4-BE49-F238E27FC236}">
                <a16:creationId xmlns:a16="http://schemas.microsoft.com/office/drawing/2014/main" id="{5ECFB3B0-6021-43E4-8FC9-663AACDDE1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E0F3A6-B72F-466E-8E8C-58E66E9DB1B2}"/>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16740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C79D-1030-47AA-B28C-075C904045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0CC8D-F50D-45A7-90DF-2C0AB75DE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067A60-E7B1-4B6B-B4E2-EC8E79A26F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1ECFB7-561A-4293-94BE-DD4A50C33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910A9E-F6C6-4C9A-82F0-BCE215EAF74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13A68C-29FC-41FE-976A-B71214AD3994}"/>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8" name="Footer Placeholder 7">
            <a:extLst>
              <a:ext uri="{FF2B5EF4-FFF2-40B4-BE49-F238E27FC236}">
                <a16:creationId xmlns:a16="http://schemas.microsoft.com/office/drawing/2014/main" id="{6B89BD87-0996-4B06-B463-8C01550AF7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12B38C-1E3F-4100-B537-CC4A0A5B417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38178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B2E68-B260-483B-8F6C-619432EAC9B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649CE6-E87E-48BD-8F52-AF6B246B7E4B}"/>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4" name="Footer Placeholder 3">
            <a:extLst>
              <a:ext uri="{FF2B5EF4-FFF2-40B4-BE49-F238E27FC236}">
                <a16:creationId xmlns:a16="http://schemas.microsoft.com/office/drawing/2014/main" id="{F128CAAA-B844-4CD8-A9DB-596D4095E9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6E5D929-A157-4E37-9D4A-5E6803AB034B}"/>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82920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E7D18-91F4-49FA-9DBE-1264FA9F6F5A}"/>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3" name="Footer Placeholder 2">
            <a:extLst>
              <a:ext uri="{FF2B5EF4-FFF2-40B4-BE49-F238E27FC236}">
                <a16:creationId xmlns:a16="http://schemas.microsoft.com/office/drawing/2014/main" id="{0BADC504-7CCE-42BD-8A1F-9334B7EAA6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2F1074-D19C-4304-BAC6-1E2ED4B2744F}"/>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205351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218E-8BC2-4823-B250-CB3A58103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099DA4-F859-49A7-8B65-E57F7510BB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0A0796-5965-40A8-92BA-B37F532B1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9FECE8-C3B6-420C-A5EE-CC037EA315EE}"/>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6" name="Footer Placeholder 5">
            <a:extLst>
              <a:ext uri="{FF2B5EF4-FFF2-40B4-BE49-F238E27FC236}">
                <a16:creationId xmlns:a16="http://schemas.microsoft.com/office/drawing/2014/main" id="{8F477E6B-C620-4DAD-A077-932FB2C9E3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F374A4-B118-4764-9449-ED0C064F9E8F}"/>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314771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2072-3688-4C4E-9B88-416A6742A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53635E2-2443-47F9-8D87-1029F5D86A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0B5405-704B-415E-A572-37824B1EE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9716F0-EEA3-439D-ACE3-F46C76B1AE9D}"/>
              </a:ext>
            </a:extLst>
          </p:cNvPr>
          <p:cNvSpPr>
            <a:spLocks noGrp="1"/>
          </p:cNvSpPr>
          <p:nvPr>
            <p:ph type="dt" sz="half" idx="10"/>
          </p:nvPr>
        </p:nvSpPr>
        <p:spPr/>
        <p:txBody>
          <a:bodyPr/>
          <a:lstStyle/>
          <a:p>
            <a:fld id="{7FB6924F-8596-44F6-90CD-C33A43BE0525}" type="datetimeFigureOut">
              <a:rPr lang="en-GB" smtClean="0"/>
              <a:t>28/07/2021</a:t>
            </a:fld>
            <a:endParaRPr lang="en-GB"/>
          </a:p>
        </p:txBody>
      </p:sp>
      <p:sp>
        <p:nvSpPr>
          <p:cNvPr id="6" name="Footer Placeholder 5">
            <a:extLst>
              <a:ext uri="{FF2B5EF4-FFF2-40B4-BE49-F238E27FC236}">
                <a16:creationId xmlns:a16="http://schemas.microsoft.com/office/drawing/2014/main" id="{B823FE4C-A8FC-4A21-9DC8-98ABC5623B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248496-28AC-48F0-B0C3-C4833A95D176}"/>
              </a:ext>
            </a:extLst>
          </p:cNvPr>
          <p:cNvSpPr>
            <a:spLocks noGrp="1"/>
          </p:cNvSpPr>
          <p:nvPr>
            <p:ph type="sldNum" sz="quarter" idx="12"/>
          </p:nvPr>
        </p:nvSpPr>
        <p:spPr/>
        <p:txBody>
          <a:bodyPr/>
          <a:lstStyle/>
          <a:p>
            <a:fld id="{D17FA594-B97B-46E7-9DFD-5E58A463E197}" type="slidenum">
              <a:rPr lang="en-GB" smtClean="0"/>
              <a:t>‹#›</a:t>
            </a:fld>
            <a:endParaRPr lang="en-GB"/>
          </a:p>
        </p:txBody>
      </p:sp>
    </p:spTree>
    <p:extLst>
      <p:ext uri="{BB962C8B-B14F-4D97-AF65-F5344CB8AC3E}">
        <p14:creationId xmlns:p14="http://schemas.microsoft.com/office/powerpoint/2010/main" val="160301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364ADC-9577-4831-AA98-8A9CEE8C8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11ED9C-AF2C-4648-834F-1CE061345D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9BA8BB-1CC3-43F7-82E2-034AE658F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6924F-8596-44F6-90CD-C33A43BE0525}" type="datetimeFigureOut">
              <a:rPr lang="en-GB" smtClean="0"/>
              <a:t>28/07/2021</a:t>
            </a:fld>
            <a:endParaRPr lang="en-GB"/>
          </a:p>
        </p:txBody>
      </p:sp>
      <p:sp>
        <p:nvSpPr>
          <p:cNvPr id="5" name="Footer Placeholder 4">
            <a:extLst>
              <a:ext uri="{FF2B5EF4-FFF2-40B4-BE49-F238E27FC236}">
                <a16:creationId xmlns:a16="http://schemas.microsoft.com/office/drawing/2014/main" id="{60DC87E9-1C76-433E-A4B5-9DC17BBB16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64B44A-9D49-4441-822E-D93D5306D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FA594-B97B-46E7-9DFD-5E58A463E197}" type="slidenum">
              <a:rPr lang="en-GB" smtClean="0"/>
              <a:t>‹#›</a:t>
            </a:fld>
            <a:endParaRPr lang="en-GB"/>
          </a:p>
        </p:txBody>
      </p:sp>
    </p:spTree>
    <p:extLst>
      <p:ext uri="{BB962C8B-B14F-4D97-AF65-F5344CB8AC3E}">
        <p14:creationId xmlns:p14="http://schemas.microsoft.com/office/powerpoint/2010/main" val="323449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killsworksho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skillsworkshop.org/resources/mobile_phones"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N7Nh1KacSQ"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s://www.abc.net.au/news/2016-04-27/german-town-introduces-in-ground-traffic-lights-for-pedestrians/736341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independent.co.uk/life-style/gadgets-and-tech/news/traffic-lights-pavement-smartphone-users-look-down-dutch-pedestrians-netherlands-a7584081.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qMcPJ78Exc"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hyperlink" Target="https://www.gov.uk/using-mobile-phones-when-driving-the-law" TargetMode="External"/><Relationship Id="rId4" Type="http://schemas.openxmlformats.org/officeDocument/2006/relationships/hyperlink" Target="https://www.treehugger.com/texting-while-walking-should-it-be-banned-4863863"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s://www.youtube.com/watch?v=oUOcQMYS8EI&amp;t=31s" TargetMode="External"/><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hyperlink" Target="https://www.bbc.co.uk/programmes/articles/2hg9gPbWsKnWXjJJc8lrl3L/should-texting-on-your-phone-while-walking-be-made-illegal" TargetMode="Externa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hyperlink" Target="https://bokcenter.harvard.edu/technology-and-student-distra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596684" y="390394"/>
            <a:ext cx="9391973" cy="1139391"/>
          </a:xfrm>
          <a:prstGeom prst="rect">
            <a:avLst/>
          </a:prstGeom>
          <a:noFill/>
          <a:ln>
            <a:noFill/>
          </a:ln>
        </p:spPr>
        <p:txBody>
          <a:bodyPr spcFirstLastPara="1" wrap="square" lIns="121900" tIns="60933" rIns="121900" bIns="60933" anchor="t" anchorCtr="0">
            <a:noAutofit/>
          </a:bodyPr>
          <a:lstStyle/>
          <a:p>
            <a:pPr algn="l">
              <a:buClr>
                <a:schemeClr val="dk2"/>
              </a:buClr>
              <a:buSzPts val="3000"/>
            </a:pPr>
            <a:r>
              <a:rPr lang="en-GB" sz="4000" dirty="0">
                <a:latin typeface="Century Gothic"/>
                <a:ea typeface="Century Gothic"/>
                <a:cs typeface="Century Gothic"/>
                <a:sym typeface="Century Gothic"/>
              </a:rPr>
              <a:t>L1-2 Functional Skills English</a:t>
            </a:r>
            <a:br>
              <a:rPr lang="en-GB" sz="4000" b="1" dirty="0">
                <a:latin typeface="Century Gothic"/>
                <a:ea typeface="Century Gothic"/>
                <a:cs typeface="Century Gothic"/>
                <a:sym typeface="Century Gothic"/>
              </a:rPr>
            </a:br>
            <a:r>
              <a:rPr lang="en-GB" sz="4400" b="1" dirty="0">
                <a:solidFill>
                  <a:schemeClr val="accent1"/>
                </a:solidFill>
                <a:latin typeface="Century Gothic"/>
                <a:ea typeface="Century Gothic"/>
                <a:cs typeface="Century Gothic"/>
                <a:sym typeface="Century Gothic"/>
              </a:rPr>
              <a:t>Mobile phones: </a:t>
            </a:r>
            <a:r>
              <a:rPr lang="en-GB" sz="2400" dirty="0">
                <a:solidFill>
                  <a:schemeClr val="accent1"/>
                </a:solidFill>
                <a:latin typeface="Century Gothic"/>
                <a:ea typeface="Century Gothic"/>
                <a:cs typeface="Century Gothic"/>
                <a:sym typeface="Century Gothic"/>
              </a:rPr>
              <a:t>reading, writing and discussion</a:t>
            </a:r>
            <a:endParaRPr dirty="0">
              <a:solidFill>
                <a:schemeClr val="accent1"/>
              </a:solidFill>
            </a:endParaRPr>
          </a:p>
        </p:txBody>
      </p:sp>
      <p:pic>
        <p:nvPicPr>
          <p:cNvPr id="62" name="Google Shape;62;p14" descr="Description: swlogo">
            <a:hlinkClick r:id="rId3"/>
          </p:cNvPr>
          <p:cNvPicPr preferRelativeResize="0"/>
          <p:nvPr/>
        </p:nvPicPr>
        <p:blipFill rotWithShape="1">
          <a:blip r:embed="rId4">
            <a:alphaModFix/>
            <a:extLst>
              <a:ext uri="{28A0092B-C50C-407E-A947-70E740481C1C}">
                <a14:useLocalDpi xmlns:a14="http://schemas.microsoft.com/office/drawing/2010/main"/>
              </a:ext>
            </a:extLst>
          </a:blip>
          <a:srcRect/>
          <a:stretch/>
        </p:blipFill>
        <p:spPr>
          <a:xfrm>
            <a:off x="10052533" y="390394"/>
            <a:ext cx="1623401" cy="1060940"/>
          </a:xfrm>
          <a:prstGeom prst="rect">
            <a:avLst/>
          </a:prstGeom>
          <a:noFill/>
          <a:ln>
            <a:noFill/>
          </a:ln>
        </p:spPr>
      </p:pic>
      <p:sp>
        <p:nvSpPr>
          <p:cNvPr id="63" name="Google Shape;63;p14"/>
          <p:cNvSpPr txBox="1"/>
          <p:nvPr/>
        </p:nvSpPr>
        <p:spPr>
          <a:xfrm>
            <a:off x="163286" y="3985564"/>
            <a:ext cx="11053931" cy="296792"/>
          </a:xfrm>
          <a:prstGeom prst="rect">
            <a:avLst/>
          </a:prstGeom>
          <a:noFill/>
          <a:ln>
            <a:noFill/>
          </a:ln>
        </p:spPr>
        <p:txBody>
          <a:bodyPr spcFirstLastPara="1" wrap="square" lIns="121900" tIns="60933" rIns="121900" bIns="60933" anchor="t" anchorCtr="0">
            <a:noAutofit/>
          </a:bodyPr>
          <a:lstStyle/>
          <a:p>
            <a:pPr defTabSz="1219170">
              <a:lnSpc>
                <a:spcPct val="115000"/>
              </a:lnSpc>
              <a:buClr>
                <a:srgbClr val="00FDC8"/>
              </a:buClr>
              <a:buSzPts val="1400"/>
            </a:pPr>
            <a:r>
              <a:rPr lang="en-GB" sz="1200" b="1" kern="0" dirty="0">
                <a:solidFill>
                  <a:srgbClr val="000000"/>
                </a:solidFill>
                <a:latin typeface="Calibri" panose="020F0502020204030204" pitchFamily="34" charset="0"/>
                <a:ea typeface="Calibri"/>
                <a:cs typeface="Calibri" panose="020F0502020204030204" pitchFamily="34" charset="0"/>
                <a:sym typeface="Calibri"/>
              </a:rPr>
              <a:t>Covers many Reformed Functional Skills English content descriptors, including:</a:t>
            </a:r>
          </a:p>
        </p:txBody>
      </p:sp>
      <p:sp>
        <p:nvSpPr>
          <p:cNvPr id="64" name="Google Shape;64;p14"/>
          <p:cNvSpPr/>
          <p:nvPr/>
        </p:nvSpPr>
        <p:spPr>
          <a:xfrm>
            <a:off x="678327" y="1686862"/>
            <a:ext cx="10280867" cy="2290021"/>
          </a:xfrm>
          <a:custGeom>
            <a:avLst/>
            <a:gdLst/>
            <a:ahLst/>
            <a:cxnLst/>
            <a:rect l="l" t="t" r="r" b="b"/>
            <a:pathLst>
              <a:path w="8434289" h="1254825" extrusionOk="0">
                <a:moveTo>
                  <a:pt x="0" y="209142"/>
                </a:moveTo>
                <a:cubicBezTo>
                  <a:pt x="0" y="93636"/>
                  <a:pt x="93636" y="0"/>
                  <a:pt x="209142" y="0"/>
                </a:cubicBezTo>
                <a:lnTo>
                  <a:pt x="8225147" y="0"/>
                </a:lnTo>
                <a:cubicBezTo>
                  <a:pt x="8340653" y="0"/>
                  <a:pt x="8434289" y="93636"/>
                  <a:pt x="8434289" y="209142"/>
                </a:cubicBezTo>
                <a:lnTo>
                  <a:pt x="8434289" y="1045683"/>
                </a:lnTo>
                <a:cubicBezTo>
                  <a:pt x="8434289" y="1161189"/>
                  <a:pt x="8340653" y="1254825"/>
                  <a:pt x="8225147" y="1254825"/>
                </a:cubicBezTo>
                <a:lnTo>
                  <a:pt x="209142" y="1254825"/>
                </a:lnTo>
                <a:cubicBezTo>
                  <a:pt x="93636" y="1254825"/>
                  <a:pt x="0" y="1161189"/>
                  <a:pt x="0" y="1045683"/>
                </a:cubicBezTo>
                <a:lnTo>
                  <a:pt x="0" y="209142"/>
                </a:lnTo>
                <a:close/>
              </a:path>
            </a:pathLst>
          </a:custGeom>
          <a:gradFill>
            <a:gsLst>
              <a:gs pos="0">
                <a:srgbClr val="7373D1"/>
              </a:gs>
              <a:gs pos="31000">
                <a:srgbClr val="E3F2F3"/>
              </a:gs>
              <a:gs pos="73000">
                <a:srgbClr val="D5ECED"/>
              </a:gs>
              <a:gs pos="100000">
                <a:srgbClr val="CCCCCC"/>
              </a:gs>
            </a:gsLst>
            <a:lin ang="2700006" scaled="0"/>
          </a:gradFill>
          <a:ln>
            <a:noFill/>
          </a:ln>
        </p:spPr>
        <p:txBody>
          <a:bodyPr spcFirstLastPara="1" wrap="square" lIns="198400" tIns="198400" rIns="198400" bIns="198400" anchor="ctr" anchorCtr="0">
            <a:noAutofit/>
          </a:bodyPr>
          <a:lstStyle/>
          <a:p>
            <a:pPr defTabSz="1219170">
              <a:buClr>
                <a:srgbClr val="000000"/>
              </a:buClr>
              <a:buSzPts val="1200"/>
            </a:pPr>
            <a:r>
              <a:rPr lang="en-GB" sz="1600" kern="0" dirty="0">
                <a:solidFill>
                  <a:srgbClr val="000000"/>
                </a:solidFill>
                <a:latin typeface="Century Gothic"/>
                <a:ea typeface="Century Gothic"/>
                <a:cs typeface="Century Gothic"/>
                <a:sym typeface="Century Gothic"/>
              </a:rPr>
              <a:t>July 2021. Kindly contributed by Nikki Milton, Cambridge Regional College.</a:t>
            </a:r>
            <a:endParaRPr sz="1867" kern="0" dirty="0">
              <a:solidFill>
                <a:srgbClr val="000000"/>
              </a:solidFill>
              <a:latin typeface="Arial"/>
              <a:cs typeface="Arial"/>
              <a:sym typeface="Arial"/>
            </a:endParaRPr>
          </a:p>
          <a:p>
            <a:pPr defTabSz="1219170">
              <a:buClr>
                <a:srgbClr val="000000"/>
              </a:buClr>
              <a:buSzPts val="1200"/>
            </a:pP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600" kern="0" dirty="0">
                <a:solidFill>
                  <a:srgbClr val="000000"/>
                </a:solidFill>
                <a:latin typeface="Century Gothic"/>
                <a:ea typeface="Century Gothic"/>
                <a:cs typeface="Century Gothic"/>
                <a:sym typeface="Century Gothic"/>
              </a:rPr>
              <a:t>Search for Nikki on </a:t>
            </a:r>
            <a:r>
              <a:rPr lang="en-GB" sz="1600" u="sng" kern="0" dirty="0">
                <a:solidFill>
                  <a:srgbClr val="DB4437"/>
                </a:solidFill>
                <a:latin typeface="Century Gothic"/>
                <a:ea typeface="Century Gothic"/>
                <a:cs typeface="Century Gothic"/>
                <a:sym typeface="Century Gothic"/>
                <a:hlinkClick r:id="rId3"/>
              </a:rPr>
              <a:t>www.skillsworkshop.org</a:t>
            </a:r>
            <a:r>
              <a:rPr lang="en-GB" sz="1600" kern="0" dirty="0">
                <a:solidFill>
                  <a:srgbClr val="000000"/>
                </a:solidFill>
                <a:latin typeface="Century Gothic"/>
                <a:ea typeface="Century Gothic"/>
                <a:cs typeface="Century Gothic"/>
                <a:sym typeface="Century Gothic"/>
              </a:rPr>
              <a:t> </a:t>
            </a: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endParaRPr sz="1600"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600" kern="0" dirty="0">
                <a:solidFill>
                  <a:srgbClr val="000000"/>
                </a:solidFill>
                <a:latin typeface="Century Gothic"/>
                <a:ea typeface="Century Gothic"/>
                <a:cs typeface="Century Gothic"/>
                <a:sym typeface="Century Gothic"/>
              </a:rPr>
              <a:t>Please refer to the download page for this resource on skillsworkshop for detailed curriculum links and related resources.</a:t>
            </a:r>
            <a:r>
              <a:rPr lang="en-GB" sz="1600" b="1" kern="0" dirty="0">
                <a:solidFill>
                  <a:srgbClr val="000000"/>
                </a:solidFill>
                <a:latin typeface="Century Gothic"/>
                <a:ea typeface="Century Gothic"/>
                <a:cs typeface="Century Gothic"/>
                <a:sym typeface="Century Gothic"/>
              </a:rPr>
              <a:t> </a:t>
            </a:r>
            <a:r>
              <a:rPr lang="en-GB" sz="1600" b="1" kern="0" dirty="0">
                <a:solidFill>
                  <a:srgbClr val="000000"/>
                </a:solidFill>
                <a:latin typeface="Century Gothic"/>
                <a:ea typeface="Century Gothic"/>
                <a:cs typeface="Century Gothic"/>
                <a:sym typeface="Century Gothic"/>
                <a:hlinkClick r:id="rId5"/>
              </a:rPr>
              <a:t>https://www.skillsworkshop.org/resources/mobile_phones</a:t>
            </a:r>
            <a:endParaRPr lang="en-GB" sz="1600" b="1" kern="0" dirty="0">
              <a:solidFill>
                <a:srgbClr val="000000"/>
              </a:solidFill>
              <a:latin typeface="Century Gothic"/>
              <a:ea typeface="Century Gothic"/>
              <a:cs typeface="Century Gothic"/>
              <a:sym typeface="Century Gothic"/>
            </a:endParaRPr>
          </a:p>
          <a:p>
            <a:pPr defTabSz="1219170">
              <a:buClr>
                <a:srgbClr val="000000"/>
              </a:buClr>
              <a:buSzPts val="1200"/>
            </a:pPr>
            <a:endParaRPr lang="en-GB" sz="1333" b="1" kern="0" dirty="0">
              <a:solidFill>
                <a:srgbClr val="000000"/>
              </a:solidFill>
              <a:latin typeface="Century Gothic"/>
              <a:ea typeface="Century Gothic"/>
              <a:cs typeface="Century Gothic"/>
              <a:sym typeface="Century Gothic"/>
            </a:endParaRPr>
          </a:p>
          <a:p>
            <a:pPr defTabSz="1219170">
              <a:buClr>
                <a:srgbClr val="000000"/>
              </a:buClr>
              <a:buSzPts val="1200"/>
            </a:pPr>
            <a:r>
              <a:rPr lang="en-GB" sz="1333" b="1" kern="0" dirty="0">
                <a:solidFill>
                  <a:srgbClr val="000000"/>
                </a:solidFill>
                <a:latin typeface="Century Gothic"/>
                <a:ea typeface="Century Gothic"/>
                <a:cs typeface="Century Gothic"/>
                <a:sym typeface="Century Gothic"/>
              </a:rPr>
              <a:t>For full use of hyperlinks and other features, this presentation should be run in full screen mode. </a:t>
            </a:r>
          </a:p>
        </p:txBody>
      </p:sp>
      <p:graphicFrame>
        <p:nvGraphicFramePr>
          <p:cNvPr id="6" name="Table 3">
            <a:extLst>
              <a:ext uri="{FF2B5EF4-FFF2-40B4-BE49-F238E27FC236}">
                <a16:creationId xmlns:a16="http://schemas.microsoft.com/office/drawing/2014/main" id="{3FD69C94-AB12-449D-AF8D-F585995ED461}"/>
              </a:ext>
            </a:extLst>
          </p:cNvPr>
          <p:cNvGraphicFramePr>
            <a:graphicFrameLocks noGrp="1"/>
          </p:cNvGraphicFramePr>
          <p:nvPr>
            <p:extLst>
              <p:ext uri="{D42A27DB-BD31-4B8C-83A1-F6EECF244321}">
                <p14:modId xmlns:p14="http://schemas.microsoft.com/office/powerpoint/2010/main" val="3102744831"/>
              </p:ext>
            </p:extLst>
          </p:nvPr>
        </p:nvGraphicFramePr>
        <p:xfrm>
          <a:off x="223156" y="4291038"/>
          <a:ext cx="11805558" cy="2418950"/>
        </p:xfrm>
        <a:graphic>
          <a:graphicData uri="http://schemas.openxmlformats.org/drawingml/2006/table">
            <a:tbl>
              <a:tblPr firstRow="1" bandRow="1">
                <a:tableStyleId>{2D5ABB26-0587-4C30-8999-92F81FD0307C}</a:tableStyleId>
              </a:tblPr>
              <a:tblGrid>
                <a:gridCol w="2691494">
                  <a:extLst>
                    <a:ext uri="{9D8B030D-6E8A-4147-A177-3AD203B41FA5}">
                      <a16:colId xmlns:a16="http://schemas.microsoft.com/office/drawing/2014/main" val="2511946906"/>
                    </a:ext>
                  </a:extLst>
                </a:gridCol>
                <a:gridCol w="6335486">
                  <a:extLst>
                    <a:ext uri="{9D8B030D-6E8A-4147-A177-3AD203B41FA5}">
                      <a16:colId xmlns:a16="http://schemas.microsoft.com/office/drawing/2014/main" val="2496599719"/>
                    </a:ext>
                  </a:extLst>
                </a:gridCol>
                <a:gridCol w="2778578">
                  <a:extLst>
                    <a:ext uri="{9D8B030D-6E8A-4147-A177-3AD203B41FA5}">
                      <a16:colId xmlns:a16="http://schemas.microsoft.com/office/drawing/2014/main" val="784385186"/>
                    </a:ext>
                  </a:extLst>
                </a:gridCol>
              </a:tblGrid>
              <a:tr h="2418950">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ea typeface="+mn-ea"/>
                          <a:cs typeface="Calibri" panose="020F0502020204030204" pitchFamily="34" charset="0"/>
                          <a:sym typeface="Arial"/>
                        </a:rPr>
                        <a:t>Speaking, listening and communication: </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L1.5 Express opinions and arguments and support them with evidence</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cs typeface="Calibri" panose="020F0502020204030204" pitchFamily="34" charset="0"/>
                          <a:sym typeface="Arial"/>
                        </a:rPr>
                        <a:t>L1.6 Follow and understand discussions and make contributions relevant to the situation and the subject</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kern="0" dirty="0">
                          <a:solidFill>
                            <a:srgbClr val="000000"/>
                          </a:solidFill>
                          <a:latin typeface="Calibri" panose="020F0502020204030204" pitchFamily="34" charset="0"/>
                          <a:cs typeface="Calibri" panose="020F0502020204030204" pitchFamily="34" charset="0"/>
                          <a:sym typeface="Arial"/>
                        </a:rPr>
                        <a:t>L2.5 Communicate information, ideas and opinions clearly and effectively, providing further detail and development if required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cs typeface="Calibri" panose="020F0502020204030204" pitchFamily="34" charset="0"/>
                          <a:sym typeface="Arial"/>
                        </a:rPr>
                        <a:t>Reading: </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L1.10 Compare information, ideas and opinions in different texts</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L1.11 Identify meanings in texts and distinguish between fact and opinion</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L1.15 Infer from images meanings not explicit in the text</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L1.16 Recognise vocabulary typically associated with specific types and purposes of texts (e.g. formal, informal, instructional, descriptive, explanatory and persuasive)</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L1.17 Read and understand a range of specialist words in context</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L2.15 Use a range of reference materials and appropriate resources (e.g. glossaries, legends /keys) for different purposes, including to find the meanings of words in straightforward and complex sources</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L2.18 Follow an argument, identifying different points of view and distinguishing fact from opinion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ea typeface="+mn-ea"/>
                          <a:cs typeface="Calibri" panose="020F0502020204030204" pitchFamily="34" charset="0"/>
                          <a:sym typeface="Arial"/>
                        </a:rPr>
                        <a:t>Writing:</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L1.22 [L2.23] Communicate information, ideas and opinions clearly, coherently and accurately</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L1.23 [L2.24] Write text of an appropriate level of detail and of appropriate length (including where this is specified) to meet the needs of purpose and audience</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L1.24 Use format, structure and language appropriate for audience and purpose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500599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499030718"/>
              </p:ext>
            </p:extLst>
          </p:nvPr>
        </p:nvGraphicFramePr>
        <p:xfrm>
          <a:off x="8823100" y="610447"/>
          <a:ext cx="3276357" cy="1963496"/>
        </p:xfrm>
        <a:graphic>
          <a:graphicData uri="http://schemas.openxmlformats.org/drawingml/2006/table">
            <a:tbl>
              <a:tblPr firstRow="1" bandRow="1">
                <a:tableStyleId>{5C22544A-7EE6-4342-B048-85BDC9FD1C3A}</a:tableStyleId>
              </a:tblPr>
              <a:tblGrid>
                <a:gridCol w="1298333">
                  <a:extLst>
                    <a:ext uri="{9D8B030D-6E8A-4147-A177-3AD203B41FA5}">
                      <a16:colId xmlns:a16="http://schemas.microsoft.com/office/drawing/2014/main" val="3234992511"/>
                    </a:ext>
                  </a:extLst>
                </a:gridCol>
                <a:gridCol w="1978024">
                  <a:extLst>
                    <a:ext uri="{9D8B030D-6E8A-4147-A177-3AD203B41FA5}">
                      <a16:colId xmlns:a16="http://schemas.microsoft.com/office/drawing/2014/main" val="2851036546"/>
                    </a:ext>
                  </a:extLst>
                </a:gridCol>
              </a:tblGrid>
              <a:tr h="482808">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0172">
                <a:tc>
                  <a:txBody>
                    <a:bodyPr/>
                    <a:lstStyle/>
                    <a:p>
                      <a:r>
                        <a:rPr lang="en-GB" sz="1400" b="1" dirty="0">
                          <a:solidFill>
                            <a:srgbClr val="FF0000"/>
                          </a:solidFill>
                        </a:rPr>
                        <a:t>petextrian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172">
                <a:tc>
                  <a:txBody>
                    <a:bodyPr/>
                    <a:lstStyle/>
                    <a:p>
                      <a:r>
                        <a:rPr lang="en-GB" sz="1400" b="1" dirty="0">
                          <a:solidFill>
                            <a:schemeClr val="accent1">
                              <a:lumMod val="75000"/>
                            </a:schemeClr>
                          </a:solidFill>
                        </a:rPr>
                        <a:t>smombie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70172">
                <a:tc>
                  <a:txBody>
                    <a:bodyPr/>
                    <a:lstStyle/>
                    <a:p>
                      <a:r>
                        <a:rPr lang="en-GB" sz="1400" b="1" dirty="0">
                          <a:solidFill>
                            <a:srgbClr val="C00000"/>
                          </a:solidFill>
                        </a:rPr>
                        <a:t>phubber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7522432"/>
                  </a:ext>
                </a:extLst>
              </a:tr>
              <a:tr h="370172">
                <a:tc>
                  <a:txBody>
                    <a:bodyPr/>
                    <a:lstStyle/>
                    <a:p>
                      <a:r>
                        <a:rPr lang="en-GB" sz="1400" b="1" dirty="0">
                          <a:solidFill>
                            <a:schemeClr val="accent6">
                              <a:lumMod val="75000"/>
                            </a:schemeClr>
                          </a:solidFill>
                        </a:rPr>
                        <a:t>FOMO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3611945"/>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pic>
        <p:nvPicPr>
          <p:cNvPr id="21" name="Picture 2" descr="New traffic light tech to help smartphone users cross the road | Auto  Express">
            <a:extLst>
              <a:ext uri="{FF2B5EF4-FFF2-40B4-BE49-F238E27FC236}">
                <a16:creationId xmlns:a16="http://schemas.microsoft.com/office/drawing/2014/main" id="{A513CA0E-071A-491B-8A91-E9162F43BDF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795151" y="606904"/>
            <a:ext cx="6912798" cy="1967039"/>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6B0E9047-FE75-4C91-95F9-1ABF46F17F44}"/>
              </a:ext>
            </a:extLst>
          </p:cNvPr>
          <p:cNvSpPr txBox="1"/>
          <p:nvPr/>
        </p:nvSpPr>
        <p:spPr>
          <a:xfrm>
            <a:off x="0" y="1959826"/>
            <a:ext cx="3048000" cy="584775"/>
          </a:xfrm>
          <a:prstGeom prst="rect">
            <a:avLst/>
          </a:prstGeom>
          <a:solidFill>
            <a:srgbClr val="FF0000"/>
          </a:solidFill>
        </p:spPr>
        <p:txBody>
          <a:bodyPr wrap="square" rtlCol="0">
            <a:spAutoFit/>
          </a:bodyPr>
          <a:lstStyle/>
          <a:p>
            <a:pPr algn="ctr"/>
            <a:r>
              <a:rPr lang="en-GB" sz="1600" b="1" dirty="0">
                <a:solidFill>
                  <a:schemeClr val="bg1"/>
                </a:solidFill>
              </a:rPr>
              <a:t>What do you think of when you hear the word ‘smobie’?</a:t>
            </a:r>
          </a:p>
        </p:txBody>
      </p:sp>
      <p:sp>
        <p:nvSpPr>
          <p:cNvPr id="15" name="TextBox 14">
            <a:extLst>
              <a:ext uri="{FF2B5EF4-FFF2-40B4-BE49-F238E27FC236}">
                <a16:creationId xmlns:a16="http://schemas.microsoft.com/office/drawing/2014/main" id="{A0AE077E-BA21-4105-8CAC-B8B5AA177400}"/>
              </a:ext>
            </a:extLst>
          </p:cNvPr>
          <p:cNvSpPr txBox="1"/>
          <p:nvPr/>
        </p:nvSpPr>
        <p:spPr>
          <a:xfrm>
            <a:off x="0" y="625475"/>
            <a:ext cx="2229852" cy="584775"/>
          </a:xfrm>
          <a:prstGeom prst="rect">
            <a:avLst/>
          </a:prstGeom>
          <a:solidFill>
            <a:srgbClr val="FF0000"/>
          </a:solidFill>
        </p:spPr>
        <p:txBody>
          <a:bodyPr wrap="square" rtlCol="0">
            <a:spAutoFit/>
          </a:bodyPr>
          <a:lstStyle/>
          <a:p>
            <a:pPr algn="ctr"/>
            <a:r>
              <a:rPr lang="en-GB" sz="1600" b="1" dirty="0">
                <a:solidFill>
                  <a:schemeClr val="bg1"/>
                </a:solidFill>
              </a:rPr>
              <a:t>What can you see in the picture? </a:t>
            </a:r>
          </a:p>
        </p:txBody>
      </p:sp>
      <p:sp>
        <p:nvSpPr>
          <p:cNvPr id="38" name="TextBox 37">
            <a:extLst>
              <a:ext uri="{FF2B5EF4-FFF2-40B4-BE49-F238E27FC236}">
                <a16:creationId xmlns:a16="http://schemas.microsoft.com/office/drawing/2014/main" id="{9AD8F3C1-379D-44D7-BDC9-B0E5ED4C15DD}"/>
              </a:ext>
            </a:extLst>
          </p:cNvPr>
          <p:cNvSpPr txBox="1"/>
          <p:nvPr/>
        </p:nvSpPr>
        <p:spPr>
          <a:xfrm>
            <a:off x="0" y="1280155"/>
            <a:ext cx="2523222" cy="584775"/>
          </a:xfrm>
          <a:prstGeom prst="rect">
            <a:avLst/>
          </a:prstGeom>
          <a:solidFill>
            <a:srgbClr val="FF0000"/>
          </a:solidFill>
        </p:spPr>
        <p:txBody>
          <a:bodyPr wrap="square" rtlCol="0">
            <a:spAutoFit/>
          </a:bodyPr>
          <a:lstStyle/>
          <a:p>
            <a:pPr algn="ctr"/>
            <a:r>
              <a:rPr lang="en-GB" sz="1600" b="1" dirty="0">
                <a:solidFill>
                  <a:schemeClr val="bg1"/>
                </a:solidFill>
              </a:rPr>
              <a:t>What is the purpose of this?</a:t>
            </a:r>
          </a:p>
        </p:txBody>
      </p:sp>
      <p:sp>
        <p:nvSpPr>
          <p:cNvPr id="7" name="Rectangle 6">
            <a:extLst>
              <a:ext uri="{FF2B5EF4-FFF2-40B4-BE49-F238E27FC236}">
                <a16:creationId xmlns:a16="http://schemas.microsoft.com/office/drawing/2014/main" id="{62A76166-BC2F-4699-946B-EF0F47888B83}"/>
              </a:ext>
            </a:extLst>
          </p:cNvPr>
          <p:cNvSpPr/>
          <p:nvPr/>
        </p:nvSpPr>
        <p:spPr>
          <a:xfrm>
            <a:off x="12388992" y="6444083"/>
            <a:ext cx="184731" cy="369332"/>
          </a:xfrm>
          <a:prstGeom prst="rect">
            <a:avLst/>
          </a:prstGeom>
        </p:spPr>
        <p:txBody>
          <a:bodyPr wrap="none">
            <a:spAutoFit/>
          </a:bodyPr>
          <a:lstStyle/>
          <a:p>
            <a:endParaRPr lang="en-GB" dirty="0"/>
          </a:p>
        </p:txBody>
      </p:sp>
      <p:pic>
        <p:nvPicPr>
          <p:cNvPr id="1028" name="Picture 4" descr="Heavy smartphone use can make teenagers depressed - SAMAA">
            <a:extLst>
              <a:ext uri="{FF2B5EF4-FFF2-40B4-BE49-F238E27FC236}">
                <a16:creationId xmlns:a16="http://schemas.microsoft.com/office/drawing/2014/main" id="{1F9FD4F2-AEB4-431B-B29D-C85317EB14F4}"/>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50687" y="3211714"/>
            <a:ext cx="6370882" cy="3578312"/>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34" name="Table 9">
            <a:extLst>
              <a:ext uri="{FF2B5EF4-FFF2-40B4-BE49-F238E27FC236}">
                <a16:creationId xmlns:a16="http://schemas.microsoft.com/office/drawing/2014/main" id="{B7440C75-C6B9-4DCE-A570-2A29545A217F}"/>
              </a:ext>
            </a:extLst>
          </p:cNvPr>
          <p:cNvGraphicFramePr>
            <a:graphicFrameLocks noGrp="1"/>
          </p:cNvGraphicFramePr>
          <p:nvPr>
            <p:extLst>
              <p:ext uri="{D42A27DB-BD31-4B8C-83A1-F6EECF244321}">
                <p14:modId xmlns:p14="http://schemas.microsoft.com/office/powerpoint/2010/main" val="3815539453"/>
              </p:ext>
            </p:extLst>
          </p:nvPr>
        </p:nvGraphicFramePr>
        <p:xfrm>
          <a:off x="51677" y="2639497"/>
          <a:ext cx="5992646" cy="1048251"/>
        </p:xfrm>
        <a:graphic>
          <a:graphicData uri="http://schemas.openxmlformats.org/drawingml/2006/table">
            <a:tbl>
              <a:tblPr firstRow="1" bandRow="1">
                <a:tableStyleId>{5C22544A-7EE6-4342-B048-85BDC9FD1C3A}</a:tableStyleId>
              </a:tblPr>
              <a:tblGrid>
                <a:gridCol w="5992646">
                  <a:extLst>
                    <a:ext uri="{9D8B030D-6E8A-4147-A177-3AD203B41FA5}">
                      <a16:colId xmlns:a16="http://schemas.microsoft.com/office/drawing/2014/main" val="1932644729"/>
                    </a:ext>
                  </a:extLst>
                </a:gridCol>
              </a:tblGrid>
              <a:tr h="347148">
                <a:tc>
                  <a:txBody>
                    <a:bodyPr/>
                    <a:lstStyle/>
                    <a:p>
                      <a:r>
                        <a:rPr lang="en-US" sz="2000" dirty="0"/>
                        <a:t>Inference…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35763682"/>
                  </a:ext>
                </a:extLst>
              </a:tr>
              <a:tr h="652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is happening in this picture? </a:t>
                      </a:r>
                      <a:br>
                        <a:rPr lang="en-US" dirty="0"/>
                      </a:br>
                      <a:r>
                        <a:rPr lang="en-US" dirty="0"/>
                        <a:t>What kind of relationship do they all have with each other?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pic>
        <p:nvPicPr>
          <p:cNvPr id="1026" name="Picture 2" descr="New traffic light tech to help smartphone users cross the road | Auto  Express">
            <a:extLst>
              <a:ext uri="{FF2B5EF4-FFF2-40B4-BE49-F238E27FC236}">
                <a16:creationId xmlns:a16="http://schemas.microsoft.com/office/drawing/2014/main" id="{DAB3DD0B-11E0-46C7-A4C9-547B9F5D30BD}"/>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282922" y="2695444"/>
            <a:ext cx="5753744" cy="3835827"/>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39" name="Table 9">
            <a:extLst>
              <a:ext uri="{FF2B5EF4-FFF2-40B4-BE49-F238E27FC236}">
                <a16:creationId xmlns:a16="http://schemas.microsoft.com/office/drawing/2014/main" id="{33994A07-7529-474A-B1D6-D901A4D8C014}"/>
              </a:ext>
            </a:extLst>
          </p:cNvPr>
          <p:cNvGraphicFramePr>
            <a:graphicFrameLocks noGrp="1"/>
          </p:cNvGraphicFramePr>
          <p:nvPr>
            <p:extLst>
              <p:ext uri="{D42A27DB-BD31-4B8C-83A1-F6EECF244321}">
                <p14:modId xmlns:p14="http://schemas.microsoft.com/office/powerpoint/2010/main" val="838599595"/>
              </p:ext>
            </p:extLst>
          </p:nvPr>
        </p:nvGraphicFramePr>
        <p:xfrm>
          <a:off x="6760168" y="5978997"/>
          <a:ext cx="5367471" cy="811029"/>
        </p:xfrm>
        <a:graphic>
          <a:graphicData uri="http://schemas.openxmlformats.org/drawingml/2006/table">
            <a:tbl>
              <a:tblPr firstRow="1" bandRow="1">
                <a:tableStyleId>{5C22544A-7EE6-4342-B048-85BDC9FD1C3A}</a:tableStyleId>
              </a:tblPr>
              <a:tblGrid>
                <a:gridCol w="5367471">
                  <a:extLst>
                    <a:ext uri="{9D8B030D-6E8A-4147-A177-3AD203B41FA5}">
                      <a16:colId xmlns:a16="http://schemas.microsoft.com/office/drawing/2014/main" val="1932644729"/>
                    </a:ext>
                  </a:extLst>
                </a:gridCol>
              </a:tblGrid>
              <a:tr h="327219">
                <a:tc>
                  <a:txBody>
                    <a:bodyPr/>
                    <a:lstStyle/>
                    <a:p>
                      <a:r>
                        <a:rPr lang="en-US" sz="2000" dirty="0"/>
                        <a:t>Making Connections…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35763682"/>
                  </a:ext>
                </a:extLst>
              </a:tr>
              <a:tr h="414789">
                <a:tc>
                  <a:txBody>
                    <a:bodyPr/>
                    <a:lstStyle/>
                    <a:p>
                      <a:r>
                        <a:rPr lang="en-US" dirty="0"/>
                        <a:t>What is the connection between these two images? </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sp>
        <p:nvSpPr>
          <p:cNvPr id="33" name="Rectangle 32">
            <a:extLst>
              <a:ext uri="{FF2B5EF4-FFF2-40B4-BE49-F238E27FC236}">
                <a16:creationId xmlns:a16="http://schemas.microsoft.com/office/drawing/2014/main" id="{C9CB86B0-E8AC-4631-A6AB-AE3854AECDAC}"/>
              </a:ext>
            </a:extLst>
          </p:cNvPr>
          <p:cNvSpPr/>
          <p:nvPr/>
        </p:nvSpPr>
        <p:spPr>
          <a:xfrm rot="524131">
            <a:off x="9116715" y="2630990"/>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spTree>
    <p:extLst>
      <p:ext uri="{BB962C8B-B14F-4D97-AF65-F5344CB8AC3E}">
        <p14:creationId xmlns:p14="http://schemas.microsoft.com/office/powerpoint/2010/main" val="1195353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7D141F6F-A039-49B0-B033-7BB2BA85D5CA}"/>
              </a:ext>
            </a:extLst>
          </p:cNvPr>
          <p:cNvSpPr>
            <a:spLocks noChangeArrowheads="1"/>
          </p:cNvSpPr>
          <p:nvPr/>
        </p:nvSpPr>
        <p:spPr bwMode="auto">
          <a:xfrm>
            <a:off x="64468" y="607650"/>
            <a:ext cx="6631607" cy="369332"/>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b="1" dirty="0">
                <a:solidFill>
                  <a:schemeClr val="bg1"/>
                </a:solidFill>
                <a:latin typeface="Segoe UI Emoji" panose="020B0502040204020203" pitchFamily="34" charset="0"/>
                <a:ea typeface="Segoe UI Emoji" panose="020B0502040204020203" pitchFamily="34" charset="0"/>
                <a:cs typeface="Times New Roman" panose="02020603050405020304" pitchFamily="18" charset="0"/>
              </a:rPr>
              <a:t>Being a petextrian can be fatal!</a:t>
            </a:r>
            <a:endParaRPr kumimoji="0" lang="en-US" altLang="en-US" b="1" i="0" u="none" strike="noStrike" cap="none" normalizeH="0" baseline="0" dirty="0">
              <a:ln>
                <a:noFill/>
              </a:ln>
              <a:solidFill>
                <a:schemeClr val="bg1"/>
              </a:solidFill>
              <a:effectLst/>
              <a:latin typeface="Segoe UI Emoji" panose="020B0502040204020203" pitchFamily="34" charset="0"/>
              <a:ea typeface="Segoe UI Emoji" panose="020B0502040204020203" pitchFamily="34" charset="0"/>
            </a:endParaRPr>
          </a:p>
        </p:txBody>
      </p:sp>
      <p:graphicFrame>
        <p:nvGraphicFramePr>
          <p:cNvPr id="5" name="Table 4">
            <a:extLst>
              <a:ext uri="{FF2B5EF4-FFF2-40B4-BE49-F238E27FC236}">
                <a16:creationId xmlns:a16="http://schemas.microsoft.com/office/drawing/2014/main" id="{60F63968-A63B-438C-AFF0-37C99D252653}"/>
              </a:ext>
            </a:extLst>
          </p:cNvPr>
          <p:cNvGraphicFramePr>
            <a:graphicFrameLocks noGrp="1"/>
          </p:cNvGraphicFramePr>
          <p:nvPr>
            <p:extLst>
              <p:ext uri="{D42A27DB-BD31-4B8C-83A1-F6EECF244321}">
                <p14:modId xmlns:p14="http://schemas.microsoft.com/office/powerpoint/2010/main" val="1017372037"/>
              </p:ext>
            </p:extLst>
          </p:nvPr>
        </p:nvGraphicFramePr>
        <p:xfrm>
          <a:off x="7814733" y="4022344"/>
          <a:ext cx="4310591" cy="1596199"/>
        </p:xfrm>
        <a:graphic>
          <a:graphicData uri="http://schemas.openxmlformats.org/drawingml/2006/table">
            <a:tbl>
              <a:tblPr firstRow="1" bandRow="1">
                <a:tableStyleId>{5C22544A-7EE6-4342-B048-85BDC9FD1C3A}</a:tableStyleId>
              </a:tblPr>
              <a:tblGrid>
                <a:gridCol w="1974241">
                  <a:extLst>
                    <a:ext uri="{9D8B030D-6E8A-4147-A177-3AD203B41FA5}">
                      <a16:colId xmlns:a16="http://schemas.microsoft.com/office/drawing/2014/main" val="3234992511"/>
                    </a:ext>
                  </a:extLst>
                </a:gridCol>
                <a:gridCol w="2336350">
                  <a:extLst>
                    <a:ext uri="{9D8B030D-6E8A-4147-A177-3AD203B41FA5}">
                      <a16:colId xmlns:a16="http://schemas.microsoft.com/office/drawing/2014/main" val="2851036546"/>
                    </a:ext>
                  </a:extLst>
                </a:gridCol>
              </a:tblGrid>
              <a:tr h="483679">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0840">
                <a:tc>
                  <a:txBody>
                    <a:bodyPr/>
                    <a:lstStyle/>
                    <a:p>
                      <a:r>
                        <a:rPr lang="en-GB" sz="1400" b="1" dirty="0">
                          <a:solidFill>
                            <a:srgbClr val="FF0000"/>
                          </a:solidFill>
                        </a:rPr>
                        <a:t>authorities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840">
                <a:tc>
                  <a:txBody>
                    <a:bodyPr/>
                    <a:lstStyle/>
                    <a:p>
                      <a:r>
                        <a:rPr lang="en-GB" sz="1400" b="1" dirty="0">
                          <a:solidFill>
                            <a:schemeClr val="accent1">
                              <a:lumMod val="75000"/>
                            </a:schemeClr>
                          </a:solidFill>
                        </a:rPr>
                        <a:t>tram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70840">
                <a:tc>
                  <a:txBody>
                    <a:bodyPr/>
                    <a:lstStyle/>
                    <a:p>
                      <a:r>
                        <a:rPr lang="en-GB" sz="1400" b="1" dirty="0">
                          <a:solidFill>
                            <a:srgbClr val="00B050"/>
                          </a:solidFill>
                        </a:rPr>
                        <a:t>pavement hoggers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bl>
          </a:graphicData>
        </a:graphic>
      </p:graphicFrame>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sp>
        <p:nvSpPr>
          <p:cNvPr id="19" name="Rectangle 18">
            <a:extLst>
              <a:ext uri="{FF2B5EF4-FFF2-40B4-BE49-F238E27FC236}">
                <a16:creationId xmlns:a16="http://schemas.microsoft.com/office/drawing/2014/main" id="{BE136140-3DC6-4DA6-B722-B087FCAF61AE}"/>
              </a:ext>
            </a:extLst>
          </p:cNvPr>
          <p:cNvSpPr/>
          <p:nvPr/>
        </p:nvSpPr>
        <p:spPr>
          <a:xfrm>
            <a:off x="0" y="6514664"/>
            <a:ext cx="7305675" cy="415498"/>
          </a:xfrm>
          <a:prstGeom prst="rect">
            <a:avLst/>
          </a:prstGeom>
        </p:spPr>
        <p:txBody>
          <a:bodyPr wrap="square">
            <a:spAutoFit/>
          </a:bodyPr>
          <a:lstStyle/>
          <a:p>
            <a:r>
              <a:rPr lang="en-GB" sz="1050" b="1" i="1" dirty="0"/>
              <a:t>Video source: </a:t>
            </a:r>
            <a:r>
              <a:rPr lang="en-GB" sz="1050" dirty="0">
                <a:hlinkClick r:id="rId3"/>
              </a:rPr>
              <a:t>https://www.youtube.com/watch?v=NN7Nh1KacSQ</a:t>
            </a:r>
            <a:r>
              <a:rPr lang="en-GB" sz="1050" dirty="0"/>
              <a:t> </a:t>
            </a:r>
          </a:p>
          <a:p>
            <a:r>
              <a:rPr lang="en-GB" sz="1050" b="1" dirty="0"/>
              <a:t>Text source: </a:t>
            </a:r>
            <a:r>
              <a:rPr lang="en-GB" sz="1050" dirty="0">
                <a:hlinkClick r:id="rId4"/>
              </a:rPr>
              <a:t>https://www.abc.net.au/news/2016-04-27/german-town-introduces-in-ground-traffic-lights-for-pedestrians/7363414</a:t>
            </a:r>
            <a:r>
              <a:rPr lang="en-GB" sz="1050" dirty="0"/>
              <a:t> </a:t>
            </a:r>
          </a:p>
        </p:txBody>
      </p:sp>
      <p:sp>
        <p:nvSpPr>
          <p:cNvPr id="15" name="TextBox 14">
            <a:extLst>
              <a:ext uri="{FF2B5EF4-FFF2-40B4-BE49-F238E27FC236}">
                <a16:creationId xmlns:a16="http://schemas.microsoft.com/office/drawing/2014/main" id="{A0AE077E-BA21-4105-8CAC-B8B5AA177400}"/>
              </a:ext>
            </a:extLst>
          </p:cNvPr>
          <p:cNvSpPr txBox="1"/>
          <p:nvPr/>
        </p:nvSpPr>
        <p:spPr>
          <a:xfrm>
            <a:off x="8842910" y="1876825"/>
            <a:ext cx="2872840" cy="338554"/>
          </a:xfrm>
          <a:prstGeom prst="rect">
            <a:avLst/>
          </a:prstGeom>
          <a:solidFill>
            <a:srgbClr val="FF0000"/>
          </a:solidFill>
        </p:spPr>
        <p:txBody>
          <a:bodyPr wrap="square" rtlCol="0">
            <a:spAutoFit/>
          </a:bodyPr>
          <a:lstStyle/>
          <a:p>
            <a:pPr algn="ctr"/>
            <a:r>
              <a:rPr lang="en-GB" sz="1600" b="1" dirty="0">
                <a:solidFill>
                  <a:schemeClr val="bg1"/>
                </a:solidFill>
              </a:rPr>
              <a:t>Have you ever walked </a:t>
            </a:r>
          </a:p>
        </p:txBody>
      </p:sp>
      <p:pic>
        <p:nvPicPr>
          <p:cNvPr id="3" name="Picture 2">
            <a:hlinkClick r:id="rId3"/>
            <a:extLst>
              <a:ext uri="{FF2B5EF4-FFF2-40B4-BE49-F238E27FC236}">
                <a16:creationId xmlns:a16="http://schemas.microsoft.com/office/drawing/2014/main" id="{0323AE62-DCBF-4031-A329-316A271E312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81800" y="614973"/>
            <a:ext cx="5345732" cy="3006974"/>
          </a:xfrm>
          <a:prstGeom prst="rect">
            <a:avLst/>
          </a:prstGeom>
        </p:spPr>
      </p:pic>
      <p:sp>
        <p:nvSpPr>
          <p:cNvPr id="4" name="Rectangle 3">
            <a:extLst>
              <a:ext uri="{FF2B5EF4-FFF2-40B4-BE49-F238E27FC236}">
                <a16:creationId xmlns:a16="http://schemas.microsoft.com/office/drawing/2014/main" id="{4012A03C-950D-4BCF-A190-91D8401F4F99}"/>
              </a:ext>
            </a:extLst>
          </p:cNvPr>
          <p:cNvSpPr/>
          <p:nvPr/>
        </p:nvSpPr>
        <p:spPr>
          <a:xfrm>
            <a:off x="2427385" y="4764647"/>
            <a:ext cx="4268691" cy="954107"/>
          </a:xfrm>
          <a:prstGeom prst="rect">
            <a:avLst/>
          </a:prstGeom>
          <a:solidFill>
            <a:schemeClr val="bg1"/>
          </a:solidFill>
          <a:ln>
            <a:solidFill>
              <a:schemeClr val="tx1"/>
            </a:solidFill>
          </a:ln>
        </p:spPr>
        <p:txBody>
          <a:bodyPr wrap="square">
            <a:spAutoFit/>
          </a:bodyPr>
          <a:lstStyle/>
          <a:p>
            <a:r>
              <a:rPr lang="en-GB" sz="1400" dirty="0">
                <a:solidFill>
                  <a:srgbClr val="000000"/>
                </a:solidFill>
                <a:latin typeface="abcsans"/>
              </a:rPr>
              <a:t>“Whilst this may be the first example of traffic </a:t>
            </a:r>
            <a:br>
              <a:rPr lang="en-GB" sz="1400" dirty="0">
                <a:solidFill>
                  <a:srgbClr val="000000"/>
                </a:solidFill>
                <a:latin typeface="abcsans"/>
              </a:rPr>
            </a:br>
            <a:r>
              <a:rPr lang="en-GB" sz="1400" dirty="0">
                <a:solidFill>
                  <a:srgbClr val="000000"/>
                </a:solidFill>
                <a:latin typeface="abcsans"/>
              </a:rPr>
              <a:t>signals specifically targeting those glued to their screens, Augsburg is not the first city to take action </a:t>
            </a:r>
            <a:br>
              <a:rPr lang="en-GB" sz="1400" dirty="0">
                <a:solidFill>
                  <a:srgbClr val="000000"/>
                </a:solidFill>
                <a:latin typeface="abcsans"/>
              </a:rPr>
            </a:br>
            <a:r>
              <a:rPr lang="en-GB" sz="1400" dirty="0">
                <a:solidFill>
                  <a:srgbClr val="000000"/>
                </a:solidFill>
                <a:latin typeface="abcsans"/>
              </a:rPr>
              <a:t>in response to distracted mobile phone users.”</a:t>
            </a:r>
          </a:p>
        </p:txBody>
      </p:sp>
      <p:sp>
        <p:nvSpPr>
          <p:cNvPr id="6" name="Rectangle 5">
            <a:extLst>
              <a:ext uri="{FF2B5EF4-FFF2-40B4-BE49-F238E27FC236}">
                <a16:creationId xmlns:a16="http://schemas.microsoft.com/office/drawing/2014/main" id="{B5B7F194-1DFF-4275-8C41-70F2AB8D0FA3}"/>
              </a:ext>
            </a:extLst>
          </p:cNvPr>
          <p:cNvSpPr/>
          <p:nvPr/>
        </p:nvSpPr>
        <p:spPr>
          <a:xfrm>
            <a:off x="64469" y="953527"/>
            <a:ext cx="6631607" cy="3754874"/>
          </a:xfrm>
          <a:prstGeom prst="rect">
            <a:avLst/>
          </a:prstGeom>
          <a:solidFill>
            <a:schemeClr val="bg1"/>
          </a:solidFill>
          <a:ln>
            <a:solidFill>
              <a:schemeClr val="tx1"/>
            </a:solidFill>
          </a:ln>
        </p:spPr>
        <p:txBody>
          <a:bodyPr wrap="square">
            <a:spAutoFit/>
          </a:bodyPr>
          <a:lstStyle/>
          <a:p>
            <a:r>
              <a:rPr lang="en-GB" sz="1400" dirty="0">
                <a:solidFill>
                  <a:srgbClr val="000000"/>
                </a:solidFill>
                <a:latin typeface="abcsans"/>
              </a:rPr>
              <a:t>A small city in southern Germany may be the first place in the world to introduce in-ground traffic lights.</a:t>
            </a:r>
          </a:p>
          <a:p>
            <a:endParaRPr lang="en-GB" sz="1400" dirty="0">
              <a:solidFill>
                <a:srgbClr val="000000"/>
              </a:solidFill>
              <a:latin typeface="abcsans"/>
            </a:endParaRPr>
          </a:p>
          <a:p>
            <a:r>
              <a:rPr lang="en-GB" sz="1400" dirty="0">
                <a:solidFill>
                  <a:srgbClr val="000000"/>
                </a:solidFill>
                <a:latin typeface="abcsans"/>
              </a:rPr>
              <a:t>The move by </a:t>
            </a:r>
            <a:r>
              <a:rPr lang="en-GB" sz="1400" b="1" dirty="0">
                <a:solidFill>
                  <a:srgbClr val="FF0000"/>
                </a:solidFill>
                <a:latin typeface="abcsans"/>
              </a:rPr>
              <a:t>authorities</a:t>
            </a:r>
            <a:r>
              <a:rPr lang="en-GB" sz="1400" dirty="0">
                <a:solidFill>
                  <a:srgbClr val="000000"/>
                </a:solidFill>
                <a:latin typeface="abcsans"/>
              </a:rPr>
              <a:t> in Augsburg comes in response to distracted smartphone users increasingly putting themselves at risk by not looking up while crossing roads.</a:t>
            </a:r>
          </a:p>
          <a:p>
            <a:endParaRPr lang="en-GB" sz="1400" dirty="0">
              <a:solidFill>
                <a:srgbClr val="000000"/>
              </a:solidFill>
              <a:latin typeface="abcsans"/>
            </a:endParaRPr>
          </a:p>
          <a:p>
            <a:r>
              <a:rPr lang="en-GB" sz="1400" dirty="0">
                <a:solidFill>
                  <a:srgbClr val="000000"/>
                </a:solidFill>
                <a:latin typeface="abcsans"/>
              </a:rPr>
              <a:t>In March 2016, a 15-year-old girl died after being struck by a</a:t>
            </a:r>
            <a:r>
              <a:rPr lang="en-GB" sz="1400" dirty="0">
                <a:solidFill>
                  <a:srgbClr val="2F5597"/>
                </a:solidFill>
                <a:latin typeface="abcsans"/>
              </a:rPr>
              <a:t> </a:t>
            </a:r>
            <a:r>
              <a:rPr lang="en-GB" sz="1400" b="1" dirty="0">
                <a:solidFill>
                  <a:srgbClr val="2F5597"/>
                </a:solidFill>
                <a:latin typeface="abcsans"/>
              </a:rPr>
              <a:t>tram</a:t>
            </a:r>
            <a:r>
              <a:rPr lang="en-GB" sz="1400" dirty="0">
                <a:solidFill>
                  <a:srgbClr val="2F5597"/>
                </a:solidFill>
                <a:latin typeface="abcsans"/>
              </a:rPr>
              <a:t> </a:t>
            </a:r>
            <a:r>
              <a:rPr lang="en-GB" sz="1400" dirty="0">
                <a:solidFill>
                  <a:srgbClr val="000000"/>
                </a:solidFill>
                <a:latin typeface="abcsans"/>
              </a:rPr>
              <a:t>as she was crossing at a red light.</a:t>
            </a:r>
          </a:p>
          <a:p>
            <a:endParaRPr lang="en-GB" sz="1400" dirty="0">
              <a:solidFill>
                <a:srgbClr val="000000"/>
              </a:solidFill>
              <a:latin typeface="abcsans"/>
            </a:endParaRPr>
          </a:p>
          <a:p>
            <a:r>
              <a:rPr lang="en-GB" sz="1400" dirty="0">
                <a:solidFill>
                  <a:srgbClr val="000000"/>
                </a:solidFill>
                <a:latin typeface="abcsans"/>
              </a:rPr>
              <a:t>Local media reported that she was looking at her phone and listening to music through headphones when she was hit.</a:t>
            </a:r>
          </a:p>
          <a:p>
            <a:endParaRPr lang="en-GB" sz="1400" dirty="0">
              <a:solidFill>
                <a:srgbClr val="000000"/>
              </a:solidFill>
              <a:latin typeface="abcsans"/>
            </a:endParaRPr>
          </a:p>
          <a:p>
            <a:r>
              <a:rPr lang="en-GB" sz="1400" dirty="0">
                <a:solidFill>
                  <a:srgbClr val="000000"/>
                </a:solidFill>
                <a:latin typeface="abcsans"/>
              </a:rPr>
              <a:t>The flashing LEDs have been installed at two crossings in the city where university students frequently access public transport.</a:t>
            </a:r>
          </a:p>
          <a:p>
            <a:endParaRPr lang="en-GB" sz="1400" dirty="0">
              <a:solidFill>
                <a:srgbClr val="000000"/>
              </a:solidFill>
              <a:latin typeface="abcsans"/>
            </a:endParaRPr>
          </a:p>
          <a:p>
            <a:r>
              <a:rPr lang="en-GB" sz="1400" dirty="0">
                <a:solidFill>
                  <a:srgbClr val="000000"/>
                </a:solidFill>
                <a:latin typeface="abcsans"/>
              </a:rPr>
              <a:t>Authorities will monitor the lights before deciding whether to roll them out across </a:t>
            </a:r>
            <a:br>
              <a:rPr lang="en-GB" sz="1400" dirty="0">
                <a:solidFill>
                  <a:srgbClr val="000000"/>
                </a:solidFill>
                <a:latin typeface="abcsans"/>
              </a:rPr>
            </a:br>
            <a:r>
              <a:rPr lang="en-GB" sz="1400" dirty="0">
                <a:solidFill>
                  <a:srgbClr val="000000"/>
                </a:solidFill>
                <a:latin typeface="abcsans"/>
              </a:rPr>
              <a:t>the rest of the city, a spokeswoman told German broadcaster NTV.</a:t>
            </a:r>
          </a:p>
        </p:txBody>
      </p:sp>
      <p:pic>
        <p:nvPicPr>
          <p:cNvPr id="2050" name="Picture 2" descr="An in-ground traffic light in Augsburg, Germany, flashes red.">
            <a:extLst>
              <a:ext uri="{FF2B5EF4-FFF2-40B4-BE49-F238E27FC236}">
                <a16:creationId xmlns:a16="http://schemas.microsoft.com/office/drawing/2014/main" id="{7EC72343-FF5A-494C-9015-D80D8D758440}"/>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64469" y="4746771"/>
            <a:ext cx="2305050" cy="181485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73807C-D98E-45CB-B28E-F7A6736004F7}"/>
              </a:ext>
            </a:extLst>
          </p:cNvPr>
          <p:cNvSpPr/>
          <p:nvPr/>
        </p:nvSpPr>
        <p:spPr>
          <a:xfrm>
            <a:off x="2433988" y="5763256"/>
            <a:ext cx="4262088" cy="738664"/>
          </a:xfrm>
          <a:prstGeom prst="rect">
            <a:avLst/>
          </a:prstGeom>
          <a:solidFill>
            <a:schemeClr val="bg1"/>
          </a:solidFill>
          <a:ln>
            <a:solidFill>
              <a:schemeClr val="tx1"/>
            </a:solidFill>
          </a:ln>
        </p:spPr>
        <p:txBody>
          <a:bodyPr wrap="square">
            <a:spAutoFit/>
          </a:bodyPr>
          <a:lstStyle/>
          <a:p>
            <a:r>
              <a:rPr lang="en-GB" sz="1400" dirty="0">
                <a:solidFill>
                  <a:srgbClr val="000000"/>
                </a:solidFill>
                <a:latin typeface="abcsans"/>
              </a:rPr>
              <a:t>A </a:t>
            </a:r>
            <a:r>
              <a:rPr lang="en-GB" sz="1400" dirty="0">
                <a:latin typeface="abcsans"/>
              </a:rPr>
              <a:t>shopping mall in Liverpool introduced pedestrian </a:t>
            </a:r>
            <a:br>
              <a:rPr lang="en-GB" sz="1400" dirty="0">
                <a:latin typeface="abcsans"/>
              </a:rPr>
            </a:br>
            <a:r>
              <a:rPr lang="en-GB" sz="1400" dirty="0">
                <a:latin typeface="abcsans"/>
              </a:rPr>
              <a:t>fast lanes</a:t>
            </a:r>
            <a:r>
              <a:rPr lang="en-GB" sz="1400" dirty="0">
                <a:solidFill>
                  <a:srgbClr val="000000"/>
                </a:solidFill>
                <a:latin typeface="abcsans"/>
              </a:rPr>
              <a:t> last year, so that </a:t>
            </a:r>
            <a:r>
              <a:rPr lang="en-GB" sz="1400" b="1" dirty="0">
                <a:solidFill>
                  <a:srgbClr val="00B050"/>
                </a:solidFill>
                <a:latin typeface="abcsans"/>
              </a:rPr>
              <a:t>"pavement hoggers" </a:t>
            </a:r>
            <a:r>
              <a:rPr lang="en-GB" sz="1400" dirty="0">
                <a:solidFill>
                  <a:srgbClr val="000000"/>
                </a:solidFill>
                <a:latin typeface="abcsans"/>
              </a:rPr>
              <a:t>and "dawdling pedestrians" did not get in the way of others.</a:t>
            </a:r>
          </a:p>
        </p:txBody>
      </p:sp>
      <p:graphicFrame>
        <p:nvGraphicFramePr>
          <p:cNvPr id="27" name="Table 26">
            <a:extLst>
              <a:ext uri="{FF2B5EF4-FFF2-40B4-BE49-F238E27FC236}">
                <a16:creationId xmlns:a16="http://schemas.microsoft.com/office/drawing/2014/main" id="{F7B8CE1C-E16B-4314-9D10-891E79350E04}"/>
              </a:ext>
            </a:extLst>
          </p:cNvPr>
          <p:cNvGraphicFramePr>
            <a:graphicFrameLocks noGrp="1"/>
          </p:cNvGraphicFramePr>
          <p:nvPr>
            <p:extLst>
              <p:ext uri="{D42A27DB-BD31-4B8C-83A1-F6EECF244321}">
                <p14:modId xmlns:p14="http://schemas.microsoft.com/office/powerpoint/2010/main" val="294471482"/>
              </p:ext>
            </p:extLst>
          </p:nvPr>
        </p:nvGraphicFramePr>
        <p:xfrm>
          <a:off x="6280944" y="4090896"/>
          <a:ext cx="1435364" cy="1926764"/>
        </p:xfrm>
        <a:graphic>
          <a:graphicData uri="http://schemas.openxmlformats.org/drawingml/2006/table">
            <a:tbl>
              <a:tblPr firstRow="1" bandRow="1">
                <a:tableStyleId>{5C22544A-7EE6-4342-B048-85BDC9FD1C3A}</a:tableStyleId>
              </a:tblPr>
              <a:tblGrid>
                <a:gridCol w="1435364">
                  <a:extLst>
                    <a:ext uri="{9D8B030D-6E8A-4147-A177-3AD203B41FA5}">
                      <a16:colId xmlns:a16="http://schemas.microsoft.com/office/drawing/2014/main" val="1938003218"/>
                    </a:ext>
                  </a:extLst>
                </a:gridCol>
              </a:tblGrid>
              <a:tr h="372284">
                <a:tc>
                  <a:txBody>
                    <a:bodyPr/>
                    <a:lstStyle/>
                    <a:p>
                      <a:r>
                        <a:rPr lang="en-US" sz="1600" dirty="0"/>
                        <a:t>Fact finding…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Can you identify 3 facts on this slide? How do we know that they are facts?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
        <p:nvSpPr>
          <p:cNvPr id="9" name="TextBox 8">
            <a:extLst>
              <a:ext uri="{FF2B5EF4-FFF2-40B4-BE49-F238E27FC236}">
                <a16:creationId xmlns:a16="http://schemas.microsoft.com/office/drawing/2014/main" id="{6C362699-BBB5-4E4A-AE19-DB976568D866}"/>
              </a:ext>
            </a:extLst>
          </p:cNvPr>
          <p:cNvSpPr txBox="1"/>
          <p:nvPr/>
        </p:nvSpPr>
        <p:spPr>
          <a:xfrm>
            <a:off x="6781801" y="3619849"/>
            <a:ext cx="5343524" cy="307777"/>
          </a:xfrm>
          <a:prstGeom prst="rect">
            <a:avLst/>
          </a:prstGeom>
          <a:solidFill>
            <a:schemeClr val="bg1"/>
          </a:solidFill>
          <a:ln>
            <a:solidFill>
              <a:schemeClr val="tx1"/>
            </a:solidFill>
          </a:ln>
        </p:spPr>
        <p:txBody>
          <a:bodyPr wrap="square" rtlCol="0">
            <a:spAutoFit/>
          </a:bodyPr>
          <a:lstStyle/>
          <a:p>
            <a:r>
              <a:rPr lang="en-GB" sz="1400" dirty="0"/>
              <a:t>Nearly 3,500 pedestrians in Australia are seriously injured each year.</a:t>
            </a:r>
          </a:p>
        </p:txBody>
      </p:sp>
      <p:graphicFrame>
        <p:nvGraphicFramePr>
          <p:cNvPr id="34" name="Table 33">
            <a:extLst>
              <a:ext uri="{FF2B5EF4-FFF2-40B4-BE49-F238E27FC236}">
                <a16:creationId xmlns:a16="http://schemas.microsoft.com/office/drawing/2014/main" id="{24C637BB-916C-4F0F-8586-D1CDE9A064DD}"/>
              </a:ext>
            </a:extLst>
          </p:cNvPr>
          <p:cNvGraphicFramePr>
            <a:graphicFrameLocks noGrp="1"/>
          </p:cNvGraphicFramePr>
          <p:nvPr>
            <p:extLst>
              <p:ext uri="{D42A27DB-BD31-4B8C-83A1-F6EECF244321}">
                <p14:modId xmlns:p14="http://schemas.microsoft.com/office/powerpoint/2010/main" val="3480843581"/>
              </p:ext>
            </p:extLst>
          </p:nvPr>
        </p:nvGraphicFramePr>
        <p:xfrm>
          <a:off x="7814733" y="5734591"/>
          <a:ext cx="4312798" cy="986392"/>
        </p:xfrm>
        <a:graphic>
          <a:graphicData uri="http://schemas.openxmlformats.org/drawingml/2006/table">
            <a:tbl>
              <a:tblPr firstRow="1" bandRow="1">
                <a:tableStyleId>{5C22544A-7EE6-4342-B048-85BDC9FD1C3A}</a:tableStyleId>
              </a:tblPr>
              <a:tblGrid>
                <a:gridCol w="4312798">
                  <a:extLst>
                    <a:ext uri="{9D8B030D-6E8A-4147-A177-3AD203B41FA5}">
                      <a16:colId xmlns:a16="http://schemas.microsoft.com/office/drawing/2014/main" val="1938003218"/>
                    </a:ext>
                  </a:extLst>
                </a:gridCol>
              </a:tblGrid>
              <a:tr h="282927">
                <a:tc>
                  <a:txBody>
                    <a:bodyPr/>
                    <a:lstStyle/>
                    <a:p>
                      <a:r>
                        <a:rPr lang="en-US" sz="1600" dirty="0"/>
                        <a:t>What’s your opinion?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651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What is your opinion on the injuries and deaths related to petextrians?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
        <p:nvSpPr>
          <p:cNvPr id="35" name="Rectangle 34">
            <a:extLst>
              <a:ext uri="{FF2B5EF4-FFF2-40B4-BE49-F238E27FC236}">
                <a16:creationId xmlns:a16="http://schemas.microsoft.com/office/drawing/2014/main" id="{5ACFA58A-CB8E-4D71-A51F-910D85CB66D5}"/>
              </a:ext>
            </a:extLst>
          </p:cNvPr>
          <p:cNvSpPr/>
          <p:nvPr/>
        </p:nvSpPr>
        <p:spPr>
          <a:xfrm rot="21237930">
            <a:off x="4150628" y="-42760"/>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spTree>
    <p:extLst>
      <p:ext uri="{BB962C8B-B14F-4D97-AF65-F5344CB8AC3E}">
        <p14:creationId xmlns:p14="http://schemas.microsoft.com/office/powerpoint/2010/main" val="167918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ECA4E0E-99F2-440A-B8DD-6D97059F4871}"/>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pic>
        <p:nvPicPr>
          <p:cNvPr id="3074" name="Picture 2" descr="It has been accused of rewarding bad behaviour">
            <a:extLst>
              <a:ext uri="{FF2B5EF4-FFF2-40B4-BE49-F238E27FC236}">
                <a16:creationId xmlns:a16="http://schemas.microsoft.com/office/drawing/2014/main" id="{A5F51FEC-AA45-4783-B681-8C387065070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6927" y="626424"/>
            <a:ext cx="4936906" cy="387798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47B3912-A873-4D4C-B523-85B24483D9E2}"/>
              </a:ext>
            </a:extLst>
          </p:cNvPr>
          <p:cNvSpPr txBox="1"/>
          <p:nvPr/>
        </p:nvSpPr>
        <p:spPr>
          <a:xfrm>
            <a:off x="605646" y="2725538"/>
            <a:ext cx="3839354" cy="400110"/>
          </a:xfrm>
          <a:prstGeom prst="rect">
            <a:avLst/>
          </a:prstGeom>
          <a:solidFill>
            <a:schemeClr val="bg1"/>
          </a:solidFill>
        </p:spPr>
        <p:txBody>
          <a:bodyPr wrap="square" rtlCol="0">
            <a:spAutoFit/>
          </a:bodyPr>
          <a:lstStyle/>
          <a:p>
            <a:pPr algn="ctr"/>
            <a:r>
              <a:rPr lang="en-GB" sz="2000" b="1" dirty="0"/>
              <a:t>PEDESTRIANS IN NETHERLANDS</a:t>
            </a:r>
          </a:p>
        </p:txBody>
      </p:sp>
      <p:sp>
        <p:nvSpPr>
          <p:cNvPr id="4" name="Rectangle 3">
            <a:extLst>
              <a:ext uri="{FF2B5EF4-FFF2-40B4-BE49-F238E27FC236}">
                <a16:creationId xmlns:a16="http://schemas.microsoft.com/office/drawing/2014/main" id="{BCF2A5B1-CF60-410D-84EB-F79C013102C8}"/>
              </a:ext>
            </a:extLst>
          </p:cNvPr>
          <p:cNvSpPr/>
          <p:nvPr/>
        </p:nvSpPr>
        <p:spPr>
          <a:xfrm>
            <a:off x="142160" y="893856"/>
            <a:ext cx="4913633" cy="400110"/>
          </a:xfrm>
          <a:prstGeom prst="rect">
            <a:avLst/>
          </a:prstGeom>
          <a:solidFill>
            <a:schemeClr val="bg1"/>
          </a:solidFill>
        </p:spPr>
        <p:txBody>
          <a:bodyPr wrap="square">
            <a:spAutoFit/>
          </a:bodyPr>
          <a:lstStyle/>
          <a:p>
            <a:pPr algn="ctr"/>
            <a:r>
              <a:rPr lang="en-GB" sz="2000" b="1" dirty="0"/>
              <a:t>TRAFFIC LIGHTS BUILT INTO PAVEMENT </a:t>
            </a:r>
            <a:endParaRPr lang="en-GB" sz="2000" dirty="0"/>
          </a:p>
        </p:txBody>
      </p:sp>
      <p:sp>
        <p:nvSpPr>
          <p:cNvPr id="5" name="Rectangle 4">
            <a:extLst>
              <a:ext uri="{FF2B5EF4-FFF2-40B4-BE49-F238E27FC236}">
                <a16:creationId xmlns:a16="http://schemas.microsoft.com/office/drawing/2014/main" id="{4BB1ECFE-5438-4749-9C51-BD70ED8D2763}"/>
              </a:ext>
            </a:extLst>
          </p:cNvPr>
          <p:cNvSpPr/>
          <p:nvPr/>
        </p:nvSpPr>
        <p:spPr>
          <a:xfrm>
            <a:off x="1003212" y="1907928"/>
            <a:ext cx="3035254" cy="400110"/>
          </a:xfrm>
          <a:prstGeom prst="rect">
            <a:avLst/>
          </a:prstGeom>
          <a:solidFill>
            <a:schemeClr val="bg1"/>
          </a:solidFill>
        </p:spPr>
        <p:txBody>
          <a:bodyPr wrap="none">
            <a:spAutoFit/>
          </a:bodyPr>
          <a:lstStyle/>
          <a:p>
            <a:pPr algn="ctr"/>
            <a:r>
              <a:rPr lang="en-GB" sz="2000" b="1" dirty="0"/>
              <a:t>FOR SMARTPHONE-USING </a:t>
            </a:r>
            <a:endParaRPr lang="en-GB" sz="2000" dirty="0"/>
          </a:p>
        </p:txBody>
      </p:sp>
      <p:sp>
        <p:nvSpPr>
          <p:cNvPr id="6" name="Rectangle 5">
            <a:extLst>
              <a:ext uri="{FF2B5EF4-FFF2-40B4-BE49-F238E27FC236}">
                <a16:creationId xmlns:a16="http://schemas.microsoft.com/office/drawing/2014/main" id="{583F73E3-3153-417D-83DE-C1D57A83E197}"/>
              </a:ext>
            </a:extLst>
          </p:cNvPr>
          <p:cNvSpPr/>
          <p:nvPr/>
        </p:nvSpPr>
        <p:spPr>
          <a:xfrm>
            <a:off x="5130942" y="626424"/>
            <a:ext cx="2847910" cy="4093428"/>
          </a:xfrm>
          <a:prstGeom prst="rect">
            <a:avLst/>
          </a:prstGeom>
          <a:solidFill>
            <a:schemeClr val="bg1"/>
          </a:solidFill>
          <a:ln>
            <a:solidFill>
              <a:schemeClr val="tx1"/>
            </a:solidFill>
          </a:ln>
        </p:spPr>
        <p:txBody>
          <a:bodyPr wrap="square">
            <a:spAutoFit/>
          </a:bodyPr>
          <a:lstStyle/>
          <a:p>
            <a:r>
              <a:rPr lang="en-GB" sz="1400" dirty="0">
                <a:solidFill>
                  <a:srgbClr val="222222"/>
                </a:solidFill>
                <a:latin typeface="Indy Serif"/>
              </a:rPr>
              <a:t>A town in the Netherlands is trialling special pavement lights designed to help smartphone users cross the road safely.</a:t>
            </a:r>
          </a:p>
          <a:p>
            <a:endParaRPr lang="en-GB" sz="1400" dirty="0">
              <a:solidFill>
                <a:srgbClr val="222222"/>
              </a:solidFill>
              <a:latin typeface="Indy Serif"/>
            </a:endParaRPr>
          </a:p>
          <a:p>
            <a:r>
              <a:rPr lang="en-GB" sz="1400" dirty="0">
                <a:solidFill>
                  <a:srgbClr val="222222"/>
                </a:solidFill>
                <a:latin typeface="Indy Serif"/>
              </a:rPr>
              <a:t>The LED strips have been </a:t>
            </a:r>
            <a:r>
              <a:rPr lang="en-GB" sz="1400" b="1" dirty="0">
                <a:latin typeface="Indy Serif"/>
              </a:rPr>
              <a:t>embedded</a:t>
            </a:r>
            <a:r>
              <a:rPr lang="en-GB" sz="1400" dirty="0">
                <a:solidFill>
                  <a:srgbClr val="222222"/>
                </a:solidFill>
                <a:latin typeface="Indy Serif"/>
              </a:rPr>
              <a:t> into the ground at a pedestrian crossing in Bodegraven, close to three schools.</a:t>
            </a:r>
          </a:p>
          <a:p>
            <a:endParaRPr lang="en-GB" sz="1600" dirty="0">
              <a:solidFill>
                <a:srgbClr val="222222"/>
              </a:solidFill>
              <a:latin typeface="Indy Serif"/>
            </a:endParaRPr>
          </a:p>
          <a:p>
            <a:r>
              <a:rPr lang="en-GB" sz="1400" dirty="0">
                <a:solidFill>
                  <a:srgbClr val="222222"/>
                </a:solidFill>
                <a:latin typeface="Indy Serif"/>
              </a:rPr>
              <a:t>The hope is that they’ll catch the eye of pedestrians who are too distracted by their smartphones to bother looking at the road, telling them when to cross and when not to cross by either glowing green or red, depending on the traffic light signals.</a:t>
            </a:r>
          </a:p>
        </p:txBody>
      </p:sp>
      <p:sp>
        <p:nvSpPr>
          <p:cNvPr id="7" name="Rectangle 6">
            <a:extLst>
              <a:ext uri="{FF2B5EF4-FFF2-40B4-BE49-F238E27FC236}">
                <a16:creationId xmlns:a16="http://schemas.microsoft.com/office/drawing/2014/main" id="{A4B6F5E1-7CBC-4077-AAB3-FE61DCC73828}"/>
              </a:ext>
            </a:extLst>
          </p:cNvPr>
          <p:cNvSpPr/>
          <p:nvPr/>
        </p:nvSpPr>
        <p:spPr>
          <a:xfrm>
            <a:off x="8037923" y="1617721"/>
            <a:ext cx="4083468" cy="954107"/>
          </a:xfrm>
          <a:prstGeom prst="rect">
            <a:avLst/>
          </a:prstGeom>
          <a:solidFill>
            <a:schemeClr val="bg1"/>
          </a:solidFill>
          <a:ln>
            <a:solidFill>
              <a:schemeClr val="tx1"/>
            </a:solidFill>
          </a:ln>
        </p:spPr>
        <p:txBody>
          <a:bodyPr wrap="square">
            <a:spAutoFit/>
          </a:bodyPr>
          <a:lstStyle/>
          <a:p>
            <a:r>
              <a:rPr lang="en-GB" sz="1400" dirty="0">
                <a:solidFill>
                  <a:srgbClr val="222222"/>
                </a:solidFill>
                <a:latin typeface="Indy Serif"/>
              </a:rPr>
              <a:t>The system, called +Lichtlijn (+Lightline), was developed by local firm HIG Traffic Systems, and has attracted </a:t>
            </a:r>
            <a:r>
              <a:rPr lang="en-GB" sz="1400" b="1" dirty="0">
                <a:latin typeface="Indy Serif"/>
              </a:rPr>
              <a:t>criticism</a:t>
            </a:r>
            <a:r>
              <a:rPr lang="en-GB" sz="1400" dirty="0">
                <a:solidFill>
                  <a:srgbClr val="222222"/>
                </a:solidFill>
                <a:latin typeface="Indy Serif"/>
              </a:rPr>
              <a:t> from the Dutch Traffic Safety Association, VVN.</a:t>
            </a:r>
          </a:p>
        </p:txBody>
      </p:sp>
      <p:sp>
        <p:nvSpPr>
          <p:cNvPr id="8" name="Rectangle 7">
            <a:extLst>
              <a:ext uri="{FF2B5EF4-FFF2-40B4-BE49-F238E27FC236}">
                <a16:creationId xmlns:a16="http://schemas.microsoft.com/office/drawing/2014/main" id="{28A9F6B8-ADD4-464A-95BD-826AF9E74752}"/>
              </a:ext>
            </a:extLst>
          </p:cNvPr>
          <p:cNvSpPr/>
          <p:nvPr/>
        </p:nvSpPr>
        <p:spPr>
          <a:xfrm>
            <a:off x="8025297" y="4217484"/>
            <a:ext cx="4104130" cy="523220"/>
          </a:xfrm>
          <a:prstGeom prst="rect">
            <a:avLst/>
          </a:prstGeom>
          <a:solidFill>
            <a:schemeClr val="bg1"/>
          </a:solidFill>
          <a:ln>
            <a:solidFill>
              <a:schemeClr val="tx1"/>
            </a:solidFill>
          </a:ln>
        </p:spPr>
        <p:txBody>
          <a:bodyPr wrap="square">
            <a:spAutoFit/>
          </a:bodyPr>
          <a:lstStyle/>
          <a:p>
            <a:r>
              <a:rPr lang="en-GB" sz="1400" dirty="0">
                <a:solidFill>
                  <a:srgbClr val="222222"/>
                </a:solidFill>
                <a:latin typeface="Indy Serif"/>
              </a:rPr>
              <a:t>HIG plans to roll +Lichtlijn out more widely if the trial proves successful.</a:t>
            </a:r>
            <a:endParaRPr lang="en-GB" sz="1400" b="0" i="0" dirty="0">
              <a:solidFill>
                <a:srgbClr val="222222"/>
              </a:solidFill>
              <a:effectLst/>
              <a:latin typeface="Indy Serif"/>
            </a:endParaRPr>
          </a:p>
        </p:txBody>
      </p:sp>
      <p:sp>
        <p:nvSpPr>
          <p:cNvPr id="9" name="Rectangle 8">
            <a:extLst>
              <a:ext uri="{FF2B5EF4-FFF2-40B4-BE49-F238E27FC236}">
                <a16:creationId xmlns:a16="http://schemas.microsoft.com/office/drawing/2014/main" id="{76C6C6FD-82C8-4595-A231-CEFBF2031B96}"/>
              </a:ext>
            </a:extLst>
          </p:cNvPr>
          <p:cNvSpPr/>
          <p:nvPr/>
        </p:nvSpPr>
        <p:spPr>
          <a:xfrm>
            <a:off x="8037922" y="2622467"/>
            <a:ext cx="4091505" cy="523220"/>
          </a:xfrm>
          <a:prstGeom prst="rect">
            <a:avLst/>
          </a:prstGeom>
          <a:solidFill>
            <a:schemeClr val="bg1"/>
          </a:solidFill>
          <a:ln>
            <a:solidFill>
              <a:schemeClr val="tx1"/>
            </a:solidFill>
          </a:ln>
        </p:spPr>
        <p:txBody>
          <a:bodyPr wrap="square">
            <a:spAutoFit/>
          </a:bodyPr>
          <a:lstStyle/>
          <a:p>
            <a:r>
              <a:rPr lang="en-GB" sz="1400" dirty="0">
                <a:solidFill>
                  <a:srgbClr val="222222"/>
                </a:solidFill>
                <a:latin typeface="Indy Serif"/>
              </a:rPr>
              <a:t>“It's not a good idea to help mobile phone users look at their phones,” said VVN’s Jose de Jong.</a:t>
            </a:r>
          </a:p>
        </p:txBody>
      </p:sp>
      <p:sp>
        <p:nvSpPr>
          <p:cNvPr id="11" name="Rectangle 10">
            <a:extLst>
              <a:ext uri="{FF2B5EF4-FFF2-40B4-BE49-F238E27FC236}">
                <a16:creationId xmlns:a16="http://schemas.microsoft.com/office/drawing/2014/main" id="{84DAB0F6-1852-4060-B823-3F984D4D475D}"/>
              </a:ext>
            </a:extLst>
          </p:cNvPr>
          <p:cNvSpPr/>
          <p:nvPr/>
        </p:nvSpPr>
        <p:spPr>
          <a:xfrm>
            <a:off x="8025297" y="626424"/>
            <a:ext cx="4104129" cy="954107"/>
          </a:xfrm>
          <a:prstGeom prst="rect">
            <a:avLst/>
          </a:prstGeom>
          <a:solidFill>
            <a:schemeClr val="bg1"/>
          </a:solidFill>
          <a:ln>
            <a:solidFill>
              <a:schemeClr val="tx1"/>
            </a:solidFill>
          </a:ln>
        </p:spPr>
        <p:txBody>
          <a:bodyPr wrap="square">
            <a:spAutoFit/>
          </a:bodyPr>
          <a:lstStyle/>
          <a:p>
            <a:r>
              <a:rPr lang="en-GB" sz="1400" dirty="0">
                <a:solidFill>
                  <a:srgbClr val="222222"/>
                </a:solidFill>
                <a:latin typeface="Indy Serif"/>
              </a:rPr>
              <a:t>“Social media, games, WhatsApp and music are major distractions in traffic,” said councillor Kees Oskam. “We may not be able to change this trend, but we can anticipate problems.”</a:t>
            </a:r>
          </a:p>
        </p:txBody>
      </p:sp>
      <p:sp>
        <p:nvSpPr>
          <p:cNvPr id="13" name="Rectangle 12">
            <a:extLst>
              <a:ext uri="{FF2B5EF4-FFF2-40B4-BE49-F238E27FC236}">
                <a16:creationId xmlns:a16="http://schemas.microsoft.com/office/drawing/2014/main" id="{FF378500-8D17-4CF3-B67F-C4CEB316C3EA}"/>
              </a:ext>
            </a:extLst>
          </p:cNvPr>
          <p:cNvSpPr/>
          <p:nvPr/>
        </p:nvSpPr>
        <p:spPr>
          <a:xfrm>
            <a:off x="8037924" y="3208116"/>
            <a:ext cx="4083466" cy="954107"/>
          </a:xfrm>
          <a:prstGeom prst="rect">
            <a:avLst/>
          </a:prstGeom>
          <a:solidFill>
            <a:schemeClr val="bg1"/>
          </a:solidFill>
          <a:ln>
            <a:solidFill>
              <a:schemeClr val="tx1"/>
            </a:solidFill>
          </a:ln>
        </p:spPr>
        <p:txBody>
          <a:bodyPr wrap="square">
            <a:spAutoFit/>
          </a:bodyPr>
          <a:lstStyle/>
          <a:p>
            <a:r>
              <a:rPr lang="en-GB" sz="1400" dirty="0">
                <a:solidFill>
                  <a:srgbClr val="222222"/>
                </a:solidFill>
                <a:latin typeface="Indy Serif"/>
              </a:rPr>
              <a:t>“We don't want people to use phones when they're dealing with traffic, even when walking around. People must always look around them, to check if cars are actually stopping at the red signals.”</a:t>
            </a:r>
          </a:p>
        </p:txBody>
      </p:sp>
      <p:sp>
        <p:nvSpPr>
          <p:cNvPr id="15" name="Rectangle 14">
            <a:extLst>
              <a:ext uri="{FF2B5EF4-FFF2-40B4-BE49-F238E27FC236}">
                <a16:creationId xmlns:a16="http://schemas.microsoft.com/office/drawing/2014/main" id="{5CC7E7F6-1397-4413-84F1-52266124C087}"/>
              </a:ext>
            </a:extLst>
          </p:cNvPr>
          <p:cNvSpPr/>
          <p:nvPr/>
        </p:nvSpPr>
        <p:spPr>
          <a:xfrm>
            <a:off x="-35217" y="6561583"/>
            <a:ext cx="10198100" cy="415498"/>
          </a:xfrm>
          <a:prstGeom prst="rect">
            <a:avLst/>
          </a:prstGeom>
        </p:spPr>
        <p:txBody>
          <a:bodyPr wrap="square">
            <a:spAutoFit/>
          </a:bodyPr>
          <a:lstStyle/>
          <a:p>
            <a:r>
              <a:rPr lang="en-GB" sz="1050" b="1" dirty="0"/>
              <a:t>Text Source: </a:t>
            </a:r>
            <a:r>
              <a:rPr lang="en-GB" sz="1050" dirty="0">
                <a:hlinkClick r:id="rId4"/>
              </a:rPr>
              <a:t>https://www.independent.co.uk/life-style/gadgets-and-tech/news/traffic-lights-pavement-smartphone-users-look-down-dutch-pedestrians-netherlands-a7584081.html</a:t>
            </a:r>
            <a:r>
              <a:rPr lang="en-GB" sz="1050" dirty="0"/>
              <a:t> </a:t>
            </a:r>
          </a:p>
          <a:p>
            <a:endParaRPr lang="en-GB" sz="1050" dirty="0"/>
          </a:p>
        </p:txBody>
      </p:sp>
      <p:sp>
        <p:nvSpPr>
          <p:cNvPr id="16" name="Rectangle 15">
            <a:extLst>
              <a:ext uri="{FF2B5EF4-FFF2-40B4-BE49-F238E27FC236}">
                <a16:creationId xmlns:a16="http://schemas.microsoft.com/office/drawing/2014/main" id="{FC26C9C6-8845-4B33-8682-7AA79F9BED27}"/>
              </a:ext>
            </a:extLst>
          </p:cNvPr>
          <p:cNvSpPr/>
          <p:nvPr/>
        </p:nvSpPr>
        <p:spPr>
          <a:xfrm>
            <a:off x="124552" y="3981189"/>
            <a:ext cx="4939281" cy="523220"/>
          </a:xfrm>
          <a:prstGeom prst="rect">
            <a:avLst/>
          </a:prstGeom>
          <a:solidFill>
            <a:schemeClr val="tx1">
              <a:lumMod val="50000"/>
              <a:lumOff val="50000"/>
            </a:schemeClr>
          </a:solidFill>
          <a:ln>
            <a:solidFill>
              <a:schemeClr val="tx1">
                <a:lumMod val="50000"/>
                <a:lumOff val="50000"/>
              </a:schemeClr>
            </a:solidFill>
          </a:ln>
        </p:spPr>
        <p:txBody>
          <a:bodyPr wrap="square">
            <a:spAutoFit/>
          </a:bodyPr>
          <a:lstStyle/>
          <a:p>
            <a:r>
              <a:rPr lang="en-GB" sz="1400" dirty="0">
                <a:solidFill>
                  <a:schemeClr val="bg1"/>
                </a:solidFill>
                <a:latin typeface="Indy Serif"/>
              </a:rPr>
              <a:t>According to DutchNews, a VVN spokesman accused the system of “rewarding bad behaviour”.</a:t>
            </a:r>
          </a:p>
        </p:txBody>
      </p:sp>
      <p:graphicFrame>
        <p:nvGraphicFramePr>
          <p:cNvPr id="27" name="Table 26">
            <a:extLst>
              <a:ext uri="{FF2B5EF4-FFF2-40B4-BE49-F238E27FC236}">
                <a16:creationId xmlns:a16="http://schemas.microsoft.com/office/drawing/2014/main" id="{68577F66-5535-453B-AC7E-8F9BFB1E7F9E}"/>
              </a:ext>
            </a:extLst>
          </p:cNvPr>
          <p:cNvGraphicFramePr>
            <a:graphicFrameLocks noGrp="1"/>
          </p:cNvGraphicFramePr>
          <p:nvPr>
            <p:extLst>
              <p:ext uri="{D42A27DB-BD31-4B8C-83A1-F6EECF244321}">
                <p14:modId xmlns:p14="http://schemas.microsoft.com/office/powerpoint/2010/main" val="1347492000"/>
              </p:ext>
            </p:extLst>
          </p:nvPr>
        </p:nvGraphicFramePr>
        <p:xfrm>
          <a:off x="2470669" y="4595136"/>
          <a:ext cx="2501003" cy="1926764"/>
        </p:xfrm>
        <a:graphic>
          <a:graphicData uri="http://schemas.openxmlformats.org/drawingml/2006/table">
            <a:tbl>
              <a:tblPr firstRow="1" bandRow="1">
                <a:tableStyleId>{5C22544A-7EE6-4342-B048-85BDC9FD1C3A}</a:tableStyleId>
              </a:tblPr>
              <a:tblGrid>
                <a:gridCol w="2501003">
                  <a:extLst>
                    <a:ext uri="{9D8B030D-6E8A-4147-A177-3AD203B41FA5}">
                      <a16:colId xmlns:a16="http://schemas.microsoft.com/office/drawing/2014/main" val="1938003218"/>
                    </a:ext>
                  </a:extLst>
                </a:gridCol>
              </a:tblGrid>
              <a:tr h="372284">
                <a:tc>
                  <a:txBody>
                    <a:bodyPr/>
                    <a:lstStyle/>
                    <a:p>
                      <a:r>
                        <a:rPr lang="en-US" sz="1600" dirty="0"/>
                        <a:t>That’s your opinion…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Can you identify 3 opinions on this slide? How do we know that they are opinions?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 you notice anything interesting about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graphicFrame>
        <p:nvGraphicFramePr>
          <p:cNvPr id="29" name="Table 28">
            <a:extLst>
              <a:ext uri="{FF2B5EF4-FFF2-40B4-BE49-F238E27FC236}">
                <a16:creationId xmlns:a16="http://schemas.microsoft.com/office/drawing/2014/main" id="{EAA19E50-C301-4D4C-9F59-94DBCEB782FC}"/>
              </a:ext>
            </a:extLst>
          </p:cNvPr>
          <p:cNvGraphicFramePr>
            <a:graphicFrameLocks noGrp="1"/>
          </p:cNvGraphicFramePr>
          <p:nvPr>
            <p:extLst>
              <p:ext uri="{D42A27DB-BD31-4B8C-83A1-F6EECF244321}">
                <p14:modId xmlns:p14="http://schemas.microsoft.com/office/powerpoint/2010/main" val="597102459"/>
              </p:ext>
            </p:extLst>
          </p:nvPr>
        </p:nvGraphicFramePr>
        <p:xfrm>
          <a:off x="5130942" y="4795965"/>
          <a:ext cx="6990448" cy="1713762"/>
        </p:xfrm>
        <a:graphic>
          <a:graphicData uri="http://schemas.openxmlformats.org/drawingml/2006/table">
            <a:tbl>
              <a:tblPr firstRow="1" bandRow="1">
                <a:tableStyleId>{5C22544A-7EE6-4342-B048-85BDC9FD1C3A}</a:tableStyleId>
              </a:tblPr>
              <a:tblGrid>
                <a:gridCol w="6990448">
                  <a:extLst>
                    <a:ext uri="{9D8B030D-6E8A-4147-A177-3AD203B41FA5}">
                      <a16:colId xmlns:a16="http://schemas.microsoft.com/office/drawing/2014/main" val="1938003218"/>
                    </a:ext>
                  </a:extLst>
                </a:gridCol>
              </a:tblGrid>
              <a:tr h="379106">
                <a:tc>
                  <a:txBody>
                    <a:bodyPr/>
                    <a:lstStyle/>
                    <a:p>
                      <a:r>
                        <a:rPr lang="en-US" sz="1600" dirty="0"/>
                        <a:t>What do they have in common?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1334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After reading about traffic lights built into the pavement in Germany and Netherlands, do the texts have the similar ideas or messages?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Can you find 2 similarities between the texts? Can you find a quote from each slide to support your claims?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
        <p:nvSpPr>
          <p:cNvPr id="30" name="Rectangle 29">
            <a:extLst>
              <a:ext uri="{FF2B5EF4-FFF2-40B4-BE49-F238E27FC236}">
                <a16:creationId xmlns:a16="http://schemas.microsoft.com/office/drawing/2014/main" id="{DA020814-8B63-4F89-B760-6B77CEAB280E}"/>
              </a:ext>
            </a:extLst>
          </p:cNvPr>
          <p:cNvSpPr/>
          <p:nvPr/>
        </p:nvSpPr>
        <p:spPr>
          <a:xfrm rot="243380">
            <a:off x="9060102" y="5993870"/>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graphicFrame>
        <p:nvGraphicFramePr>
          <p:cNvPr id="18" name="Table 17">
            <a:extLst>
              <a:ext uri="{FF2B5EF4-FFF2-40B4-BE49-F238E27FC236}">
                <a16:creationId xmlns:a16="http://schemas.microsoft.com/office/drawing/2014/main" id="{8F0BCE59-1EDD-4FFE-A601-F86D302A9265}"/>
              </a:ext>
            </a:extLst>
          </p:cNvPr>
          <p:cNvGraphicFramePr>
            <a:graphicFrameLocks noGrp="1"/>
          </p:cNvGraphicFramePr>
          <p:nvPr>
            <p:extLst>
              <p:ext uri="{D42A27DB-BD31-4B8C-83A1-F6EECF244321}">
                <p14:modId xmlns:p14="http://schemas.microsoft.com/office/powerpoint/2010/main" val="2890516708"/>
              </p:ext>
            </p:extLst>
          </p:nvPr>
        </p:nvGraphicFramePr>
        <p:xfrm>
          <a:off x="124552" y="4595136"/>
          <a:ext cx="2186848" cy="1926764"/>
        </p:xfrm>
        <a:graphic>
          <a:graphicData uri="http://schemas.openxmlformats.org/drawingml/2006/table">
            <a:tbl>
              <a:tblPr firstRow="1" bandRow="1">
                <a:tableStyleId>{5C22544A-7EE6-4342-B048-85BDC9FD1C3A}</a:tableStyleId>
              </a:tblPr>
              <a:tblGrid>
                <a:gridCol w="2186848">
                  <a:extLst>
                    <a:ext uri="{9D8B030D-6E8A-4147-A177-3AD203B41FA5}">
                      <a16:colId xmlns:a16="http://schemas.microsoft.com/office/drawing/2014/main" val="1938003218"/>
                    </a:ext>
                  </a:extLst>
                </a:gridCol>
              </a:tblGrid>
              <a:tr h="426225">
                <a:tc>
                  <a:txBody>
                    <a:bodyPr/>
                    <a:lstStyle/>
                    <a:p>
                      <a:r>
                        <a:rPr lang="en-US" sz="1600" dirty="0"/>
                        <a:t>Informal vs formal…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1500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Give 2 examples of informal language and </a:t>
                      </a:r>
                      <a:br>
                        <a:rPr lang="en-US" sz="1600" dirty="0"/>
                      </a:br>
                      <a:r>
                        <a:rPr lang="en-US" sz="1600" dirty="0"/>
                        <a:t>2 examples of formal language used in this slide.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Tree>
    <p:extLst>
      <p:ext uri="{BB962C8B-B14F-4D97-AF65-F5344CB8AC3E}">
        <p14:creationId xmlns:p14="http://schemas.microsoft.com/office/powerpoint/2010/main" val="135381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graphicFrame>
        <p:nvGraphicFramePr>
          <p:cNvPr id="17" name="Table 9">
            <a:extLst>
              <a:ext uri="{FF2B5EF4-FFF2-40B4-BE49-F238E27FC236}">
                <a16:creationId xmlns:a16="http://schemas.microsoft.com/office/drawing/2014/main" id="{FF1B6989-6614-034B-8536-3967B14C4AC5}"/>
              </a:ext>
            </a:extLst>
          </p:cNvPr>
          <p:cNvGraphicFramePr>
            <a:graphicFrameLocks noGrp="1"/>
          </p:cNvGraphicFramePr>
          <p:nvPr>
            <p:extLst>
              <p:ext uri="{D42A27DB-BD31-4B8C-83A1-F6EECF244321}">
                <p14:modId xmlns:p14="http://schemas.microsoft.com/office/powerpoint/2010/main" val="2587922503"/>
              </p:ext>
            </p:extLst>
          </p:nvPr>
        </p:nvGraphicFramePr>
        <p:xfrm>
          <a:off x="127001" y="4262232"/>
          <a:ext cx="8915399" cy="2437470"/>
        </p:xfrm>
        <a:graphic>
          <a:graphicData uri="http://schemas.openxmlformats.org/drawingml/2006/table">
            <a:tbl>
              <a:tblPr firstRow="1" bandRow="1">
                <a:tableStyleId>{5C22544A-7EE6-4342-B048-85BDC9FD1C3A}</a:tableStyleId>
              </a:tblPr>
              <a:tblGrid>
                <a:gridCol w="8915399">
                  <a:extLst>
                    <a:ext uri="{9D8B030D-6E8A-4147-A177-3AD203B41FA5}">
                      <a16:colId xmlns:a16="http://schemas.microsoft.com/office/drawing/2014/main" val="1932644729"/>
                    </a:ext>
                  </a:extLst>
                </a:gridCol>
              </a:tblGrid>
              <a:tr h="332501">
                <a:tc>
                  <a:txBody>
                    <a:bodyPr/>
                    <a:lstStyle/>
                    <a:p>
                      <a:r>
                        <a:rPr lang="en-US" sz="1800" dirty="0"/>
                        <a:t>Your task…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35763682"/>
                  </a:ext>
                </a:extLst>
              </a:tr>
              <a:tr h="2071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Write a letter to your local MP, Lucy Hedge, expressing your viewpoint.</a:t>
                      </a:r>
                      <a:br>
                        <a:rPr lang="en-US" sz="1600" dirty="0"/>
                      </a:b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 your letter you should: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Share your observations of petextrians around town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Give your views on whether you think that traffic lights built into the pavement for smartphone using pedestrians is rewarding bad behaviour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Share an anecdotal story within your letter about your own experiences as a smart phone using pedestrian.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5726670"/>
                  </a:ext>
                </a:extLst>
              </a:tr>
            </a:tbl>
          </a:graphicData>
        </a:graphic>
      </p:graphicFrame>
      <p:graphicFrame>
        <p:nvGraphicFramePr>
          <p:cNvPr id="13" name="Table 12">
            <a:extLst>
              <a:ext uri="{FF2B5EF4-FFF2-40B4-BE49-F238E27FC236}">
                <a16:creationId xmlns:a16="http://schemas.microsoft.com/office/drawing/2014/main" id="{CB9A1AE1-9CBB-42C6-9ABA-7A7D9FFD8741}"/>
              </a:ext>
            </a:extLst>
          </p:cNvPr>
          <p:cNvGraphicFramePr>
            <a:graphicFrameLocks noGrp="1"/>
          </p:cNvGraphicFramePr>
          <p:nvPr>
            <p:extLst>
              <p:ext uri="{D42A27DB-BD31-4B8C-83A1-F6EECF244321}">
                <p14:modId xmlns:p14="http://schemas.microsoft.com/office/powerpoint/2010/main" val="737884270"/>
              </p:ext>
            </p:extLst>
          </p:nvPr>
        </p:nvGraphicFramePr>
        <p:xfrm>
          <a:off x="63501" y="1069822"/>
          <a:ext cx="3115026" cy="1926764"/>
        </p:xfrm>
        <a:graphic>
          <a:graphicData uri="http://schemas.openxmlformats.org/drawingml/2006/table">
            <a:tbl>
              <a:tblPr firstRow="1" bandRow="1">
                <a:tableStyleId>{5C22544A-7EE6-4342-B048-85BDC9FD1C3A}</a:tableStyleId>
              </a:tblPr>
              <a:tblGrid>
                <a:gridCol w="3115026">
                  <a:extLst>
                    <a:ext uri="{9D8B030D-6E8A-4147-A177-3AD203B41FA5}">
                      <a16:colId xmlns:a16="http://schemas.microsoft.com/office/drawing/2014/main" val="1938003218"/>
                    </a:ext>
                  </a:extLst>
                </a:gridCol>
              </a:tblGrid>
              <a:tr h="372284">
                <a:tc>
                  <a:txBody>
                    <a:bodyPr/>
                    <a:lstStyle/>
                    <a:p>
                      <a:r>
                        <a:rPr lang="en-US" sz="1800" dirty="0"/>
                        <a:t>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pPr lvl="0">
                        <a:defRPr/>
                      </a:pPr>
                      <a:r>
                        <a:rPr lang="en-US" sz="1600" dirty="0"/>
                        <a:t>Your local council has been concerned about the rise in phone related injuries around town.  They have decided to trial pavement traffic light system in the vicinity of further education colleges.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graphicFrame>
        <p:nvGraphicFramePr>
          <p:cNvPr id="3" name="Table 2">
            <a:extLst>
              <a:ext uri="{FF2B5EF4-FFF2-40B4-BE49-F238E27FC236}">
                <a16:creationId xmlns:a16="http://schemas.microsoft.com/office/drawing/2014/main" id="{3A819E34-A944-4469-9493-23BE136F51FE}"/>
              </a:ext>
            </a:extLst>
          </p:cNvPr>
          <p:cNvGraphicFramePr>
            <a:graphicFrameLocks noGrp="1"/>
          </p:cNvGraphicFramePr>
          <p:nvPr>
            <p:extLst>
              <p:ext uri="{D42A27DB-BD31-4B8C-83A1-F6EECF244321}">
                <p14:modId xmlns:p14="http://schemas.microsoft.com/office/powerpoint/2010/main" val="3271049046"/>
              </p:ext>
            </p:extLst>
          </p:nvPr>
        </p:nvGraphicFramePr>
        <p:xfrm>
          <a:off x="9105900" y="629102"/>
          <a:ext cx="3022599" cy="6070600"/>
        </p:xfrm>
        <a:graphic>
          <a:graphicData uri="http://schemas.openxmlformats.org/drawingml/2006/table">
            <a:tbl>
              <a:tblPr firstRow="1" bandRow="1">
                <a:tableStyleId>{5C22544A-7EE6-4342-B048-85BDC9FD1C3A}</a:tableStyleId>
              </a:tblPr>
              <a:tblGrid>
                <a:gridCol w="3022599">
                  <a:extLst>
                    <a:ext uri="{9D8B030D-6E8A-4147-A177-3AD203B41FA5}">
                      <a16:colId xmlns:a16="http://schemas.microsoft.com/office/drawing/2014/main" val="408010190"/>
                    </a:ext>
                  </a:extLst>
                </a:gridCol>
              </a:tblGrid>
              <a:tr h="370840">
                <a:tc>
                  <a:txBody>
                    <a:bodyPr/>
                    <a:lstStyle/>
                    <a:p>
                      <a:r>
                        <a:rPr lang="en-GB" sz="1600" dirty="0"/>
                        <a:t>Checklist for success…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50874131"/>
                  </a:ext>
                </a:extLst>
              </a:tr>
              <a:tr h="370840">
                <a:tc>
                  <a:txBody>
                    <a:bodyPr/>
                    <a:lstStyle/>
                    <a:p>
                      <a:pPr marL="342900" indent="-342900">
                        <a:buAutoNum type="arabicPeriod"/>
                      </a:pPr>
                      <a:r>
                        <a:rPr lang="en-GB" sz="1600" dirty="0"/>
                        <a:t>Does my letter have a clear start, middle and end? </a:t>
                      </a:r>
                      <a:br>
                        <a:rPr lang="en-GB" sz="1600" dirty="0"/>
                      </a:br>
                      <a:endParaRPr lang="en-GB" sz="1600" dirty="0"/>
                    </a:p>
                    <a:p>
                      <a:pPr marL="342900" indent="-342900">
                        <a:buAutoNum type="arabicPeriod"/>
                      </a:pPr>
                      <a:r>
                        <a:rPr lang="en-GB" sz="1600" dirty="0"/>
                        <a:t>Does my writing have organisational markers where appropriate? </a:t>
                      </a:r>
                      <a:br>
                        <a:rPr lang="en-GB" sz="1600" dirty="0"/>
                      </a:br>
                      <a:endParaRPr lang="en-GB" sz="1600" dirty="0"/>
                    </a:p>
                    <a:p>
                      <a:pPr marL="342900" indent="-342900">
                        <a:buAutoNum type="arabicPeriod"/>
                      </a:pPr>
                      <a:r>
                        <a:rPr lang="en-GB" sz="1600" dirty="0"/>
                        <a:t>Have I used a wide range of punctuation e.g. apostrophes, colons, bullet points, semi-colons, exclamation marks and speech marks where appropriate? </a:t>
                      </a:r>
                      <a:br>
                        <a:rPr lang="en-GB" sz="1600" dirty="0"/>
                      </a:br>
                      <a:endParaRPr lang="en-GB" sz="1600" dirty="0"/>
                    </a:p>
                    <a:p>
                      <a:pPr marL="342900" indent="-342900">
                        <a:buAutoNum type="arabicPeriod"/>
                      </a:pPr>
                      <a:r>
                        <a:rPr lang="en-GB" sz="1600" dirty="0"/>
                        <a:t>Have I used vocabulary, language devices, tone and style effectively to persuade/convince my audience? </a:t>
                      </a:r>
                      <a:br>
                        <a:rPr lang="en-GB" sz="1600" dirty="0"/>
                      </a:br>
                      <a:endParaRPr lang="en-GB" sz="1600" dirty="0"/>
                    </a:p>
                    <a:p>
                      <a:pPr marL="342900" indent="-342900">
                        <a:buAutoNum type="arabicPeriod"/>
                      </a:pPr>
                      <a:r>
                        <a:rPr lang="en-GB" sz="1600" dirty="0"/>
                        <a:t>Have I proofread my writing to ensure that my points are clear?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1500740"/>
                  </a:ext>
                </a:extLst>
              </a:tr>
            </a:tbl>
          </a:graphicData>
        </a:graphic>
      </p:graphicFrame>
      <p:sp>
        <p:nvSpPr>
          <p:cNvPr id="19" name="Rectangle 18">
            <a:extLst>
              <a:ext uri="{FF2B5EF4-FFF2-40B4-BE49-F238E27FC236}">
                <a16:creationId xmlns:a16="http://schemas.microsoft.com/office/drawing/2014/main" id="{56E9CB07-5208-4927-AA77-DF4DD1DCC7BD}"/>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pic>
        <p:nvPicPr>
          <p:cNvPr id="20" name="Picture 19">
            <a:hlinkClick r:id="rId3"/>
            <a:extLst>
              <a:ext uri="{FF2B5EF4-FFF2-40B4-BE49-F238E27FC236}">
                <a16:creationId xmlns:a16="http://schemas.microsoft.com/office/drawing/2014/main" id="{1F207401-5FC4-46FA-9759-696FF876FC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42027" y="983238"/>
            <a:ext cx="5800373" cy="3262710"/>
          </a:xfrm>
          <a:prstGeom prst="rect">
            <a:avLst/>
          </a:prstGeom>
        </p:spPr>
      </p:pic>
      <p:sp>
        <p:nvSpPr>
          <p:cNvPr id="23" name="TextBox 22">
            <a:extLst>
              <a:ext uri="{FF2B5EF4-FFF2-40B4-BE49-F238E27FC236}">
                <a16:creationId xmlns:a16="http://schemas.microsoft.com/office/drawing/2014/main" id="{F12B6C4D-8561-410C-9790-A737B907E800}"/>
              </a:ext>
            </a:extLst>
          </p:cNvPr>
          <p:cNvSpPr txBox="1"/>
          <p:nvPr/>
        </p:nvSpPr>
        <p:spPr>
          <a:xfrm>
            <a:off x="0" y="597622"/>
            <a:ext cx="9042400" cy="369332"/>
          </a:xfrm>
          <a:prstGeom prst="rect">
            <a:avLst/>
          </a:prstGeom>
          <a:solidFill>
            <a:srgbClr val="FF0000"/>
          </a:solidFill>
          <a:ln>
            <a:solidFill>
              <a:schemeClr val="tx1">
                <a:lumMod val="50000"/>
                <a:lumOff val="50000"/>
              </a:schemeClr>
            </a:solidFill>
          </a:ln>
        </p:spPr>
        <p:txBody>
          <a:bodyPr wrap="square" rtlCol="0">
            <a:spAutoFit/>
          </a:bodyPr>
          <a:lstStyle/>
          <a:p>
            <a:r>
              <a:rPr lang="en-GB" b="1" dirty="0">
                <a:solidFill>
                  <a:schemeClr val="bg1"/>
                </a:solidFill>
              </a:rPr>
              <a:t>Are we rewarding smobie bad behaviour?</a:t>
            </a:r>
          </a:p>
        </p:txBody>
      </p:sp>
      <p:sp>
        <p:nvSpPr>
          <p:cNvPr id="25" name="Rectangle 24">
            <a:extLst>
              <a:ext uri="{FF2B5EF4-FFF2-40B4-BE49-F238E27FC236}">
                <a16:creationId xmlns:a16="http://schemas.microsoft.com/office/drawing/2014/main" id="{56EA0635-520C-49D3-B0C0-22FFD8D746B0}"/>
              </a:ext>
            </a:extLst>
          </p:cNvPr>
          <p:cNvSpPr/>
          <p:nvPr/>
        </p:nvSpPr>
        <p:spPr>
          <a:xfrm rot="20998025">
            <a:off x="25064" y="3100652"/>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spTree>
    <p:extLst>
      <p:ext uri="{BB962C8B-B14F-4D97-AF65-F5344CB8AC3E}">
        <p14:creationId xmlns:p14="http://schemas.microsoft.com/office/powerpoint/2010/main" val="256090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graphicFrame>
        <p:nvGraphicFramePr>
          <p:cNvPr id="13" name="Table 12">
            <a:extLst>
              <a:ext uri="{FF2B5EF4-FFF2-40B4-BE49-F238E27FC236}">
                <a16:creationId xmlns:a16="http://schemas.microsoft.com/office/drawing/2014/main" id="{CB9A1AE1-9CBB-42C6-9ABA-7A7D9FFD8741}"/>
              </a:ext>
            </a:extLst>
          </p:cNvPr>
          <p:cNvGraphicFramePr>
            <a:graphicFrameLocks noGrp="1"/>
          </p:cNvGraphicFramePr>
          <p:nvPr>
            <p:extLst>
              <p:ext uri="{D42A27DB-BD31-4B8C-83A1-F6EECF244321}">
                <p14:modId xmlns:p14="http://schemas.microsoft.com/office/powerpoint/2010/main" val="2922138617"/>
              </p:ext>
            </p:extLst>
          </p:nvPr>
        </p:nvGraphicFramePr>
        <p:xfrm>
          <a:off x="6551413" y="643956"/>
          <a:ext cx="2236987" cy="5943600"/>
        </p:xfrm>
        <a:graphic>
          <a:graphicData uri="http://schemas.openxmlformats.org/drawingml/2006/table">
            <a:tbl>
              <a:tblPr firstRow="1" bandRow="1">
                <a:tableStyleId>{5C22544A-7EE6-4342-B048-85BDC9FD1C3A}</a:tableStyleId>
              </a:tblPr>
              <a:tblGrid>
                <a:gridCol w="2236987">
                  <a:extLst>
                    <a:ext uri="{9D8B030D-6E8A-4147-A177-3AD203B41FA5}">
                      <a16:colId xmlns:a16="http://schemas.microsoft.com/office/drawing/2014/main" val="1938003218"/>
                    </a:ext>
                  </a:extLst>
                </a:gridCol>
              </a:tblGrid>
              <a:tr h="372284">
                <a:tc>
                  <a:txBody>
                    <a:bodyPr/>
                    <a:lstStyle/>
                    <a:p>
                      <a:r>
                        <a:rPr lang="en-US" sz="1400" dirty="0"/>
                        <a:t>What about here in the UK?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r>
                        <a:rPr lang="en-GB" sz="1400" b="0" i="0" kern="1200" dirty="0">
                          <a:solidFill>
                            <a:schemeClr val="dk1"/>
                          </a:solidFill>
                          <a:effectLst/>
                          <a:latin typeface="+mn-lt"/>
                          <a:ea typeface="+mn-ea"/>
                          <a:cs typeface="+mn-cs"/>
                        </a:rPr>
                        <a:t>You can get 6 </a:t>
                      </a:r>
                      <a:r>
                        <a:rPr lang="en-GB" sz="1400" b="1" i="0" kern="1200" dirty="0">
                          <a:solidFill>
                            <a:srgbClr val="00B050"/>
                          </a:solidFill>
                          <a:effectLst/>
                          <a:latin typeface="+mn-lt"/>
                          <a:ea typeface="+mn-ea"/>
                          <a:cs typeface="+mn-cs"/>
                        </a:rPr>
                        <a:t>penalty points </a:t>
                      </a:r>
                      <a:r>
                        <a:rPr lang="en-GB" sz="1400" b="0" i="0" kern="1200" dirty="0">
                          <a:solidFill>
                            <a:schemeClr val="dk1"/>
                          </a:solidFill>
                          <a:effectLst/>
                          <a:latin typeface="+mn-lt"/>
                          <a:ea typeface="+mn-ea"/>
                          <a:cs typeface="+mn-cs"/>
                        </a:rPr>
                        <a:t>and a £200 fine if you use a hand-held phone when driving. </a:t>
                      </a:r>
                      <a:r>
                        <a:rPr lang="en-GB" sz="1400" b="1" i="1" kern="1200" dirty="0">
                          <a:solidFill>
                            <a:schemeClr val="dk1"/>
                          </a:solidFill>
                          <a:effectLst/>
                          <a:latin typeface="+mn-lt"/>
                          <a:ea typeface="+mn-ea"/>
                          <a:cs typeface="+mn-cs"/>
                        </a:rPr>
                        <a:t>You’ll also lose your licence if you passed your driving test in the last 2 years.</a:t>
                      </a:r>
                    </a:p>
                    <a:p>
                      <a:endParaRPr lang="en-GB" sz="1400" b="1" i="1" kern="1200" dirty="0">
                        <a:solidFill>
                          <a:schemeClr val="dk1"/>
                        </a:solidFill>
                        <a:effectLst/>
                        <a:latin typeface="+mn-lt"/>
                        <a:ea typeface="+mn-ea"/>
                        <a:cs typeface="+mn-cs"/>
                      </a:endParaRPr>
                    </a:p>
                    <a:p>
                      <a:r>
                        <a:rPr lang="en-GB" sz="1400" b="0" i="0" kern="1200" dirty="0">
                          <a:solidFill>
                            <a:schemeClr val="dk1"/>
                          </a:solidFill>
                          <a:effectLst/>
                          <a:latin typeface="+mn-lt"/>
                          <a:ea typeface="+mn-ea"/>
                          <a:cs typeface="+mn-cs"/>
                        </a:rPr>
                        <a:t>You can get 3 penalty points if you don’t have a full view of the road and traffic ahead or proper control of the vehicle.</a:t>
                      </a:r>
                    </a:p>
                    <a:p>
                      <a:r>
                        <a:rPr lang="en-GB" sz="1400" b="0" i="0" kern="1200" dirty="0">
                          <a:solidFill>
                            <a:schemeClr val="dk1"/>
                          </a:solidFill>
                          <a:effectLst/>
                          <a:latin typeface="+mn-lt"/>
                          <a:ea typeface="+mn-ea"/>
                          <a:cs typeface="+mn-cs"/>
                        </a:rPr>
                        <a:t>You can also be taken to court where you can:</a:t>
                      </a:r>
                    </a:p>
                    <a:p>
                      <a:pPr marL="285750" indent="-285750">
                        <a:buFont typeface="Arial" panose="020B0604020202020204" pitchFamily="34" charset="0"/>
                        <a:buChar char="•"/>
                      </a:pPr>
                      <a:r>
                        <a:rPr lang="en-GB" sz="1400" b="0" i="1" kern="1200" dirty="0">
                          <a:solidFill>
                            <a:schemeClr val="dk1"/>
                          </a:solidFill>
                          <a:effectLst/>
                          <a:latin typeface="+mn-lt"/>
                          <a:ea typeface="+mn-ea"/>
                          <a:cs typeface="+mn-cs"/>
                        </a:rPr>
                        <a:t>be banned from driving or riding</a:t>
                      </a:r>
                    </a:p>
                    <a:p>
                      <a:pPr marL="285750" indent="-285750">
                        <a:buFont typeface="Arial" panose="020B0604020202020204" pitchFamily="34" charset="0"/>
                        <a:buChar char="•"/>
                      </a:pPr>
                      <a:r>
                        <a:rPr lang="en-GB" sz="1400" b="0" i="0" kern="1200" dirty="0">
                          <a:solidFill>
                            <a:schemeClr val="dk1"/>
                          </a:solidFill>
                          <a:effectLst/>
                          <a:latin typeface="+mn-lt"/>
                          <a:ea typeface="+mn-ea"/>
                          <a:cs typeface="+mn-cs"/>
                        </a:rPr>
                        <a:t>get a maximum fine of £1,000 (£2,500 if you’re driving a lorry or bus)</a:t>
                      </a:r>
                    </a:p>
                    <a:p>
                      <a:pPr marL="285750" indent="-285750">
                        <a:buFont typeface="Arial" panose="020B0604020202020204" pitchFamily="34" charset="0"/>
                        <a:buChar char="•"/>
                      </a:pPr>
                      <a:endParaRPr lang="en-GB" sz="1400" b="0" i="0" kern="1200" dirty="0">
                        <a:solidFill>
                          <a:schemeClr val="dk1"/>
                        </a:solidFill>
                        <a:effectLst/>
                        <a:latin typeface="+mn-lt"/>
                        <a:ea typeface="+mn-ea"/>
                        <a:cs typeface="+mn-cs"/>
                      </a:endParaRPr>
                    </a:p>
                    <a:p>
                      <a:pPr marL="0" indent="0">
                        <a:buFont typeface="Arial" panose="020B0604020202020204" pitchFamily="34" charset="0"/>
                        <a:buNone/>
                      </a:pPr>
                      <a:r>
                        <a:rPr lang="en-GB" sz="1400" b="0" i="0" kern="1200" dirty="0">
                          <a:solidFill>
                            <a:schemeClr val="dk1"/>
                          </a:solidFill>
                          <a:effectLst/>
                          <a:latin typeface="+mn-lt"/>
                          <a:ea typeface="+mn-ea"/>
                          <a:cs typeface="+mn-cs"/>
                        </a:rPr>
                        <a:t>To date, there are no legislations to address the smartphone zombies in the 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
        <p:nvSpPr>
          <p:cNvPr id="19" name="Rectangle 18">
            <a:extLst>
              <a:ext uri="{FF2B5EF4-FFF2-40B4-BE49-F238E27FC236}">
                <a16:creationId xmlns:a16="http://schemas.microsoft.com/office/drawing/2014/main" id="{56E9CB07-5208-4927-AA77-DF4DD1DCC7BD}"/>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pic>
        <p:nvPicPr>
          <p:cNvPr id="5" name="Picture 4">
            <a:extLst>
              <a:ext uri="{FF2B5EF4-FFF2-40B4-BE49-F238E27FC236}">
                <a16:creationId xmlns:a16="http://schemas.microsoft.com/office/drawing/2014/main" id="{2511F7EC-972E-4CF5-BEFD-52BCE1C66F9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882042" y="658952"/>
            <a:ext cx="3244226" cy="2125843"/>
          </a:xfrm>
          <a:prstGeom prst="rect">
            <a:avLst/>
          </a:prstGeom>
          <a:ln>
            <a:solidFill>
              <a:schemeClr val="tx1">
                <a:lumMod val="50000"/>
                <a:lumOff val="50000"/>
              </a:schemeClr>
            </a:solidFill>
          </a:ln>
        </p:spPr>
      </p:pic>
      <p:sp>
        <p:nvSpPr>
          <p:cNvPr id="6" name="Rectangle 5">
            <a:extLst>
              <a:ext uri="{FF2B5EF4-FFF2-40B4-BE49-F238E27FC236}">
                <a16:creationId xmlns:a16="http://schemas.microsoft.com/office/drawing/2014/main" id="{730F0BA0-9231-4591-82EB-E3EB2A6720F4}"/>
              </a:ext>
            </a:extLst>
          </p:cNvPr>
          <p:cNvSpPr/>
          <p:nvPr/>
        </p:nvSpPr>
        <p:spPr>
          <a:xfrm>
            <a:off x="78950" y="2642454"/>
            <a:ext cx="6389032" cy="738664"/>
          </a:xfrm>
          <a:prstGeom prst="rect">
            <a:avLst/>
          </a:prstGeom>
          <a:solidFill>
            <a:schemeClr val="bg1"/>
          </a:solidFill>
          <a:ln>
            <a:solidFill>
              <a:schemeClr val="tx1">
                <a:lumMod val="50000"/>
                <a:lumOff val="50000"/>
              </a:schemeClr>
            </a:solidFill>
          </a:ln>
        </p:spPr>
        <p:txBody>
          <a:bodyPr wrap="square">
            <a:spAutoFit/>
          </a:bodyPr>
          <a:lstStyle/>
          <a:p>
            <a:r>
              <a:rPr lang="en-GB" sz="1400" dirty="0">
                <a:solidFill>
                  <a:srgbClr val="393845"/>
                </a:solidFill>
                <a:latin typeface="Grad"/>
              </a:rPr>
              <a:t>Will Rogers (actor) famously wrote, </a:t>
            </a:r>
            <a:r>
              <a:rPr lang="en-GB" sz="1400" b="1" i="1" dirty="0">
                <a:solidFill>
                  <a:srgbClr val="393845"/>
                </a:solidFill>
                <a:latin typeface="Grad"/>
              </a:rPr>
              <a:t>"You can't legislate intelligence and common sense into people." </a:t>
            </a:r>
            <a:r>
              <a:rPr lang="en-GB" sz="1400" dirty="0">
                <a:solidFill>
                  <a:srgbClr val="393845"/>
                </a:solidFill>
                <a:latin typeface="Grad"/>
              </a:rPr>
              <a:t>And yet, several cities and states are considering doing just that when it comes to people who walk while texting.</a:t>
            </a:r>
            <a:endParaRPr lang="en-GB" sz="1400" dirty="0"/>
          </a:p>
        </p:txBody>
      </p:sp>
      <p:sp>
        <p:nvSpPr>
          <p:cNvPr id="7" name="Rectangle 6">
            <a:extLst>
              <a:ext uri="{FF2B5EF4-FFF2-40B4-BE49-F238E27FC236}">
                <a16:creationId xmlns:a16="http://schemas.microsoft.com/office/drawing/2014/main" id="{38CAEC7A-0137-4E55-81B3-7AED9E1548EA}"/>
              </a:ext>
            </a:extLst>
          </p:cNvPr>
          <p:cNvSpPr/>
          <p:nvPr/>
        </p:nvSpPr>
        <p:spPr>
          <a:xfrm>
            <a:off x="80730" y="3437906"/>
            <a:ext cx="6385472" cy="523220"/>
          </a:xfrm>
          <a:prstGeom prst="rect">
            <a:avLst/>
          </a:prstGeom>
          <a:solidFill>
            <a:schemeClr val="bg1"/>
          </a:solidFill>
          <a:ln>
            <a:solidFill>
              <a:schemeClr val="tx1">
                <a:lumMod val="50000"/>
                <a:lumOff val="50000"/>
              </a:schemeClr>
            </a:solidFill>
          </a:ln>
        </p:spPr>
        <p:txBody>
          <a:bodyPr wrap="square">
            <a:spAutoFit/>
          </a:bodyPr>
          <a:lstStyle/>
          <a:p>
            <a:r>
              <a:rPr lang="en-GB" sz="1400" dirty="0">
                <a:solidFill>
                  <a:srgbClr val="393845"/>
                </a:solidFill>
                <a:latin typeface="Grad"/>
              </a:rPr>
              <a:t>A law passed in Honolulu allows police officers to fine pedestrians between $15 and $99 for staring at their phone while crossing a street.</a:t>
            </a:r>
            <a:endParaRPr lang="en-GB" sz="1400" dirty="0"/>
          </a:p>
        </p:txBody>
      </p:sp>
      <p:sp>
        <p:nvSpPr>
          <p:cNvPr id="8" name="Rectangle 7">
            <a:extLst>
              <a:ext uri="{FF2B5EF4-FFF2-40B4-BE49-F238E27FC236}">
                <a16:creationId xmlns:a16="http://schemas.microsoft.com/office/drawing/2014/main" id="{6EADB38B-2BDF-4537-A82B-93C3E940C5E2}"/>
              </a:ext>
            </a:extLst>
          </p:cNvPr>
          <p:cNvSpPr/>
          <p:nvPr/>
        </p:nvSpPr>
        <p:spPr>
          <a:xfrm>
            <a:off x="75393" y="4047186"/>
            <a:ext cx="2853256" cy="1815882"/>
          </a:xfrm>
          <a:prstGeom prst="rect">
            <a:avLst/>
          </a:prstGeom>
          <a:solidFill>
            <a:schemeClr val="bg1"/>
          </a:solidFill>
          <a:ln>
            <a:solidFill>
              <a:schemeClr val="tx1">
                <a:lumMod val="50000"/>
                <a:lumOff val="50000"/>
              </a:schemeClr>
            </a:solidFill>
          </a:ln>
        </p:spPr>
        <p:txBody>
          <a:bodyPr wrap="square">
            <a:spAutoFit/>
          </a:bodyPr>
          <a:lstStyle/>
          <a:p>
            <a:r>
              <a:rPr lang="en-GB" sz="1400" dirty="0">
                <a:solidFill>
                  <a:srgbClr val="393845"/>
                </a:solidFill>
                <a:latin typeface="Grad"/>
              </a:rPr>
              <a:t>The town of Montclair, California, took it one step further and passed a law in January 2018 making it illegal to talk, text or have earbuds plugged into your phone when crossing the street. For first-time offences, people will be given a warning. After that, the fine is $100.</a:t>
            </a:r>
            <a:endParaRPr lang="en-GB" sz="1400" dirty="0"/>
          </a:p>
        </p:txBody>
      </p:sp>
      <p:sp>
        <p:nvSpPr>
          <p:cNvPr id="9" name="Rectangle 8">
            <a:extLst>
              <a:ext uri="{FF2B5EF4-FFF2-40B4-BE49-F238E27FC236}">
                <a16:creationId xmlns:a16="http://schemas.microsoft.com/office/drawing/2014/main" id="{4EA1A30D-23C5-482B-BE29-DE9940A71572}"/>
              </a:ext>
            </a:extLst>
          </p:cNvPr>
          <p:cNvSpPr/>
          <p:nvPr/>
        </p:nvSpPr>
        <p:spPr>
          <a:xfrm>
            <a:off x="3038070" y="4022744"/>
            <a:ext cx="3426353" cy="1815882"/>
          </a:xfrm>
          <a:prstGeom prst="rect">
            <a:avLst/>
          </a:prstGeom>
          <a:solidFill>
            <a:schemeClr val="bg1"/>
          </a:solidFill>
          <a:ln>
            <a:solidFill>
              <a:schemeClr val="tx1">
                <a:lumMod val="50000"/>
                <a:lumOff val="50000"/>
              </a:schemeClr>
            </a:solidFill>
          </a:ln>
        </p:spPr>
        <p:txBody>
          <a:bodyPr wrap="square">
            <a:spAutoFit/>
          </a:bodyPr>
          <a:lstStyle/>
          <a:p>
            <a:r>
              <a:rPr lang="en-GB" sz="1400" dirty="0">
                <a:solidFill>
                  <a:srgbClr val="393845"/>
                </a:solidFill>
                <a:latin typeface="Grad"/>
              </a:rPr>
              <a:t>Farther north in Ontario, under the proposed “Phones Down, Heads Up Act," pedestrians can be fined if caught crossing the road while holding and using a phone or any other type of communication device. Fines start at $50 for the first offence. The bill, nicknamed the "zombie law," passed in March 2018.</a:t>
            </a:r>
            <a:endParaRPr lang="en-GB" sz="1400" dirty="0"/>
          </a:p>
        </p:txBody>
      </p:sp>
      <p:sp>
        <p:nvSpPr>
          <p:cNvPr id="10" name="Rectangle 9">
            <a:extLst>
              <a:ext uri="{FF2B5EF4-FFF2-40B4-BE49-F238E27FC236}">
                <a16:creationId xmlns:a16="http://schemas.microsoft.com/office/drawing/2014/main" id="{6B183C05-19DF-4C11-B0AF-9CC0FA0FAE18}"/>
              </a:ext>
            </a:extLst>
          </p:cNvPr>
          <p:cNvSpPr/>
          <p:nvPr/>
        </p:nvSpPr>
        <p:spPr>
          <a:xfrm>
            <a:off x="78951" y="5917514"/>
            <a:ext cx="6385472" cy="738664"/>
          </a:xfrm>
          <a:prstGeom prst="rect">
            <a:avLst/>
          </a:prstGeom>
          <a:solidFill>
            <a:schemeClr val="bg1"/>
          </a:solidFill>
          <a:ln>
            <a:solidFill>
              <a:schemeClr val="tx1">
                <a:lumMod val="50000"/>
                <a:lumOff val="50000"/>
              </a:schemeClr>
            </a:solidFill>
          </a:ln>
        </p:spPr>
        <p:txBody>
          <a:bodyPr wrap="square">
            <a:spAutoFit/>
          </a:bodyPr>
          <a:lstStyle/>
          <a:p>
            <a:r>
              <a:rPr lang="en-GB" sz="1400" dirty="0">
                <a:solidFill>
                  <a:srgbClr val="393845"/>
                </a:solidFill>
                <a:latin typeface="Grad"/>
              </a:rPr>
              <a:t>This movement to</a:t>
            </a:r>
            <a:r>
              <a:rPr lang="en-GB" sz="1400" b="1" dirty="0">
                <a:solidFill>
                  <a:srgbClr val="FF0000"/>
                </a:solidFill>
                <a:latin typeface="Grad"/>
              </a:rPr>
              <a:t> legislate </a:t>
            </a:r>
            <a:r>
              <a:rPr lang="en-GB" sz="1400" dirty="0">
                <a:solidFill>
                  <a:srgbClr val="393845"/>
                </a:solidFill>
                <a:latin typeface="Grad"/>
              </a:rPr>
              <a:t>distracted walking has a purpose: Pedestrian </a:t>
            </a:r>
            <a:r>
              <a:rPr lang="en-GB" sz="1400" b="1" dirty="0">
                <a:solidFill>
                  <a:srgbClr val="2F5597"/>
                </a:solidFill>
                <a:latin typeface="Grad"/>
              </a:rPr>
              <a:t>fatalities</a:t>
            </a:r>
            <a:r>
              <a:rPr lang="en-GB" sz="1400" dirty="0">
                <a:solidFill>
                  <a:srgbClr val="393845"/>
                </a:solidFill>
                <a:latin typeface="Grad"/>
              </a:rPr>
              <a:t> are on the rise. According to the National Safety Council, there were 5,987 pedestrian fatalities in 2016 — the highest number since 1990 and a 9% increase over 2015.</a:t>
            </a:r>
            <a:endParaRPr lang="en-GB" sz="1400" dirty="0"/>
          </a:p>
        </p:txBody>
      </p:sp>
      <p:sp>
        <p:nvSpPr>
          <p:cNvPr id="12" name="Rectangle 11">
            <a:extLst>
              <a:ext uri="{FF2B5EF4-FFF2-40B4-BE49-F238E27FC236}">
                <a16:creationId xmlns:a16="http://schemas.microsoft.com/office/drawing/2014/main" id="{160C2447-FDB9-4397-9739-0F5296CC549C}"/>
              </a:ext>
            </a:extLst>
          </p:cNvPr>
          <p:cNvSpPr/>
          <p:nvPr/>
        </p:nvSpPr>
        <p:spPr>
          <a:xfrm>
            <a:off x="0" y="6634808"/>
            <a:ext cx="10450286" cy="253916"/>
          </a:xfrm>
          <a:prstGeom prst="rect">
            <a:avLst/>
          </a:prstGeom>
        </p:spPr>
        <p:txBody>
          <a:bodyPr wrap="square">
            <a:spAutoFit/>
          </a:bodyPr>
          <a:lstStyle/>
          <a:p>
            <a:r>
              <a:rPr lang="en-GB" sz="1050" b="1" dirty="0"/>
              <a:t>Text Source 1: </a:t>
            </a:r>
            <a:r>
              <a:rPr lang="en-GB" sz="1050" dirty="0">
                <a:hlinkClick r:id="rId4"/>
              </a:rPr>
              <a:t>https://www.treehugger.com/texting-while-walking-should-it-be-banned-4863863</a:t>
            </a:r>
            <a:r>
              <a:rPr lang="en-GB" sz="1050" dirty="0"/>
              <a:t>           </a:t>
            </a:r>
            <a:r>
              <a:rPr lang="en-GB" sz="1050" b="1" dirty="0"/>
              <a:t>Text Source 2:</a:t>
            </a:r>
            <a:r>
              <a:rPr lang="en-GB" sz="1050" dirty="0"/>
              <a:t>  </a:t>
            </a:r>
            <a:r>
              <a:rPr lang="en-GB" sz="1050" dirty="0">
                <a:hlinkClick r:id="rId5"/>
              </a:rPr>
              <a:t>https://www.gov.uk/using-mobile-phones-when-driving-the-law</a:t>
            </a:r>
            <a:r>
              <a:rPr lang="en-GB" sz="1050" dirty="0"/>
              <a:t>               </a:t>
            </a:r>
          </a:p>
        </p:txBody>
      </p:sp>
      <p:pic>
        <p:nvPicPr>
          <p:cNvPr id="1028" name="Picture 4" descr="https://assets.londonist.com/uploads/2019/08/i875/shutterstock_1401301964.jpg">
            <a:extLst>
              <a:ext uri="{FF2B5EF4-FFF2-40B4-BE49-F238E27FC236}">
                <a16:creationId xmlns:a16="http://schemas.microsoft.com/office/drawing/2014/main" id="{F79D21E6-0648-4CF2-850B-D989AE918CB4}"/>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8950" y="1036120"/>
            <a:ext cx="2268716" cy="1514206"/>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F12B6C4D-8561-410C-9790-A737B907E800}"/>
              </a:ext>
            </a:extLst>
          </p:cNvPr>
          <p:cNvSpPr txBox="1"/>
          <p:nvPr/>
        </p:nvSpPr>
        <p:spPr>
          <a:xfrm>
            <a:off x="65733" y="619998"/>
            <a:ext cx="6402249" cy="369332"/>
          </a:xfrm>
          <a:prstGeom prst="rect">
            <a:avLst/>
          </a:prstGeom>
          <a:solidFill>
            <a:srgbClr val="FF0000"/>
          </a:solidFill>
          <a:ln>
            <a:solidFill>
              <a:schemeClr val="tx1">
                <a:lumMod val="50000"/>
                <a:lumOff val="50000"/>
              </a:schemeClr>
            </a:solidFill>
          </a:ln>
        </p:spPr>
        <p:txBody>
          <a:bodyPr wrap="square" rtlCol="0">
            <a:spAutoFit/>
          </a:bodyPr>
          <a:lstStyle/>
          <a:p>
            <a:r>
              <a:rPr lang="en-GB" b="1" dirty="0">
                <a:solidFill>
                  <a:schemeClr val="bg1"/>
                </a:solidFill>
              </a:rPr>
              <a:t>Should walking and texting on the streets be banned?</a:t>
            </a:r>
          </a:p>
        </p:txBody>
      </p:sp>
      <p:sp>
        <p:nvSpPr>
          <p:cNvPr id="14" name="Rectangle 13">
            <a:extLst>
              <a:ext uri="{FF2B5EF4-FFF2-40B4-BE49-F238E27FC236}">
                <a16:creationId xmlns:a16="http://schemas.microsoft.com/office/drawing/2014/main" id="{51C48995-99A1-4B95-B290-227BD8C07333}"/>
              </a:ext>
            </a:extLst>
          </p:cNvPr>
          <p:cNvSpPr/>
          <p:nvPr/>
        </p:nvSpPr>
        <p:spPr>
          <a:xfrm>
            <a:off x="2408213" y="1100726"/>
            <a:ext cx="4056210" cy="1384995"/>
          </a:xfrm>
          <a:prstGeom prst="rect">
            <a:avLst/>
          </a:prstGeom>
          <a:solidFill>
            <a:schemeClr val="accent3">
              <a:lumMod val="40000"/>
              <a:lumOff val="60000"/>
            </a:schemeClr>
          </a:solidFill>
        </p:spPr>
        <p:txBody>
          <a:bodyPr wrap="square">
            <a:spAutoFit/>
          </a:bodyPr>
          <a:lstStyle/>
          <a:p>
            <a:r>
              <a:rPr lang="en-GB" sz="1400" b="1" i="1" dirty="0">
                <a:solidFill>
                  <a:srgbClr val="5B5B5B"/>
                </a:solidFill>
                <a:latin typeface="lato"/>
              </a:rPr>
              <a:t>“It's one of the most annoying things in the modern city. You're on the pavement stuck behind a dawdling walker, whose attention isn't even on the street ahead. Instead their head is tilted downwards, eyes firmly locked on their smartphone.”</a:t>
            </a:r>
            <a:endParaRPr lang="en-GB" sz="1400" i="1" dirty="0"/>
          </a:p>
        </p:txBody>
      </p:sp>
      <p:sp>
        <p:nvSpPr>
          <p:cNvPr id="25" name="Rectangle 24">
            <a:extLst>
              <a:ext uri="{FF2B5EF4-FFF2-40B4-BE49-F238E27FC236}">
                <a16:creationId xmlns:a16="http://schemas.microsoft.com/office/drawing/2014/main" id="{56EA0635-520C-49D3-B0C0-22FFD8D746B0}"/>
              </a:ext>
            </a:extLst>
          </p:cNvPr>
          <p:cNvSpPr/>
          <p:nvPr/>
        </p:nvSpPr>
        <p:spPr>
          <a:xfrm rot="21380912">
            <a:off x="8897270" y="-126024"/>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graphicFrame>
        <p:nvGraphicFramePr>
          <p:cNvPr id="24" name="Table 23">
            <a:extLst>
              <a:ext uri="{FF2B5EF4-FFF2-40B4-BE49-F238E27FC236}">
                <a16:creationId xmlns:a16="http://schemas.microsoft.com/office/drawing/2014/main" id="{04C62B67-95D7-4F6E-964E-9D0E0A4272B1}"/>
              </a:ext>
            </a:extLst>
          </p:cNvPr>
          <p:cNvGraphicFramePr>
            <a:graphicFrameLocks noGrp="1"/>
          </p:cNvGraphicFramePr>
          <p:nvPr>
            <p:extLst>
              <p:ext uri="{D42A27DB-BD31-4B8C-83A1-F6EECF244321}">
                <p14:modId xmlns:p14="http://schemas.microsoft.com/office/powerpoint/2010/main" val="2430834688"/>
              </p:ext>
            </p:extLst>
          </p:nvPr>
        </p:nvGraphicFramePr>
        <p:xfrm>
          <a:off x="8882212" y="3023980"/>
          <a:ext cx="3246458" cy="1596199"/>
        </p:xfrm>
        <a:graphic>
          <a:graphicData uri="http://schemas.openxmlformats.org/drawingml/2006/table">
            <a:tbl>
              <a:tblPr firstRow="1" bandRow="1">
                <a:tableStyleId>{5C22544A-7EE6-4342-B048-85BDC9FD1C3A}</a:tableStyleId>
              </a:tblPr>
              <a:tblGrid>
                <a:gridCol w="1265307">
                  <a:extLst>
                    <a:ext uri="{9D8B030D-6E8A-4147-A177-3AD203B41FA5}">
                      <a16:colId xmlns:a16="http://schemas.microsoft.com/office/drawing/2014/main" val="3234992511"/>
                    </a:ext>
                  </a:extLst>
                </a:gridCol>
                <a:gridCol w="1981151">
                  <a:extLst>
                    <a:ext uri="{9D8B030D-6E8A-4147-A177-3AD203B41FA5}">
                      <a16:colId xmlns:a16="http://schemas.microsoft.com/office/drawing/2014/main" val="2851036546"/>
                    </a:ext>
                  </a:extLst>
                </a:gridCol>
              </a:tblGrid>
              <a:tr h="483679">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0840">
                <a:tc>
                  <a:txBody>
                    <a:bodyPr/>
                    <a:lstStyle/>
                    <a:p>
                      <a:r>
                        <a:rPr lang="en-GB" sz="1400" b="1" dirty="0">
                          <a:solidFill>
                            <a:srgbClr val="FF0000"/>
                          </a:solidFill>
                        </a:rPr>
                        <a:t>legislate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840">
                <a:tc>
                  <a:txBody>
                    <a:bodyPr/>
                    <a:lstStyle/>
                    <a:p>
                      <a:r>
                        <a:rPr lang="en-GB" sz="1400" b="1" dirty="0">
                          <a:solidFill>
                            <a:schemeClr val="accent1">
                              <a:lumMod val="75000"/>
                            </a:schemeClr>
                          </a:solidFill>
                        </a:rPr>
                        <a:t>fatalities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70840">
                <a:tc>
                  <a:txBody>
                    <a:bodyPr/>
                    <a:lstStyle/>
                    <a:p>
                      <a:r>
                        <a:rPr lang="en-GB" sz="1400" b="1" dirty="0">
                          <a:solidFill>
                            <a:srgbClr val="00B050"/>
                          </a:solidFill>
                        </a:rPr>
                        <a:t>Penalty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bl>
          </a:graphicData>
        </a:graphic>
      </p:graphicFrame>
      <p:pic>
        <p:nvPicPr>
          <p:cNvPr id="1032" name="Picture 8" descr="The new words that expose our smartphone obsessions - BBC Future">
            <a:extLst>
              <a:ext uri="{FF2B5EF4-FFF2-40B4-BE49-F238E27FC236}">
                <a16:creationId xmlns:a16="http://schemas.microsoft.com/office/drawing/2014/main" id="{109AB615-A6C3-45DC-A81D-5A18AA26B8E6}"/>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8500313" y="1849588"/>
            <a:ext cx="1283474" cy="109004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27" name="Table 26">
            <a:extLst>
              <a:ext uri="{FF2B5EF4-FFF2-40B4-BE49-F238E27FC236}">
                <a16:creationId xmlns:a16="http://schemas.microsoft.com/office/drawing/2014/main" id="{CE3DA613-2AFF-46A4-8D2C-5AE8D4317CA5}"/>
              </a:ext>
            </a:extLst>
          </p:cNvPr>
          <p:cNvGraphicFramePr>
            <a:graphicFrameLocks noGrp="1"/>
          </p:cNvGraphicFramePr>
          <p:nvPr>
            <p:extLst>
              <p:ext uri="{D42A27DB-BD31-4B8C-83A1-F6EECF244321}">
                <p14:modId xmlns:p14="http://schemas.microsoft.com/office/powerpoint/2010/main" val="2304801398"/>
              </p:ext>
            </p:extLst>
          </p:nvPr>
        </p:nvGraphicFramePr>
        <p:xfrm>
          <a:off x="8882042" y="4810466"/>
          <a:ext cx="3231007" cy="1682924"/>
        </p:xfrm>
        <a:graphic>
          <a:graphicData uri="http://schemas.openxmlformats.org/drawingml/2006/table">
            <a:tbl>
              <a:tblPr firstRow="1" bandRow="1">
                <a:tableStyleId>{5C22544A-7EE6-4342-B048-85BDC9FD1C3A}</a:tableStyleId>
              </a:tblPr>
              <a:tblGrid>
                <a:gridCol w="3231007">
                  <a:extLst>
                    <a:ext uri="{9D8B030D-6E8A-4147-A177-3AD203B41FA5}">
                      <a16:colId xmlns:a16="http://schemas.microsoft.com/office/drawing/2014/main" val="1938003218"/>
                    </a:ext>
                  </a:extLst>
                </a:gridCol>
              </a:tblGrid>
              <a:tr h="372284">
                <a:tc>
                  <a:txBody>
                    <a:bodyPr/>
                    <a:lstStyle/>
                    <a:p>
                      <a:r>
                        <a:rPr lang="en-US" sz="1400" dirty="0"/>
                        <a:t>Think. Pair. Share…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r>
                        <a:rPr lang="en-GB" sz="1600" b="0" i="0" kern="1200" dirty="0">
                          <a:solidFill>
                            <a:schemeClr val="dk1"/>
                          </a:solidFill>
                          <a:effectLst/>
                          <a:latin typeface="+mn-lt"/>
                          <a:ea typeface="+mn-ea"/>
                          <a:cs typeface="+mn-cs"/>
                        </a:rPr>
                        <a:t>In pairs, research what Japan does to address the problem of walking while texting.  What is their solution? Which method do you think is most effective and why?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Tree>
    <p:extLst>
      <p:ext uri="{BB962C8B-B14F-4D97-AF65-F5344CB8AC3E}">
        <p14:creationId xmlns:p14="http://schemas.microsoft.com/office/powerpoint/2010/main" val="199844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E9CB07-5208-4927-AA77-DF4DD1DCC7BD}"/>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pic>
        <p:nvPicPr>
          <p:cNvPr id="2" name="Picture 1">
            <a:hlinkClick r:id="rId3"/>
            <a:extLst>
              <a:ext uri="{FF2B5EF4-FFF2-40B4-BE49-F238E27FC236}">
                <a16:creationId xmlns:a16="http://schemas.microsoft.com/office/drawing/2014/main" id="{122AA040-B91C-4B1C-912C-02609CA37EE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47243" y="606001"/>
            <a:ext cx="4968089" cy="2822999"/>
          </a:xfrm>
          <a:prstGeom prst="rect">
            <a:avLst/>
          </a:prstGeom>
        </p:spPr>
      </p:pic>
      <p:sp>
        <p:nvSpPr>
          <p:cNvPr id="12" name="Rectangle 11">
            <a:extLst>
              <a:ext uri="{FF2B5EF4-FFF2-40B4-BE49-F238E27FC236}">
                <a16:creationId xmlns:a16="http://schemas.microsoft.com/office/drawing/2014/main" id="{160C2447-FDB9-4397-9739-0F5296CC549C}"/>
              </a:ext>
            </a:extLst>
          </p:cNvPr>
          <p:cNvSpPr/>
          <p:nvPr/>
        </p:nvSpPr>
        <p:spPr>
          <a:xfrm>
            <a:off x="0" y="6468910"/>
            <a:ext cx="12115331" cy="415498"/>
          </a:xfrm>
          <a:prstGeom prst="rect">
            <a:avLst/>
          </a:prstGeom>
        </p:spPr>
        <p:txBody>
          <a:bodyPr wrap="square">
            <a:spAutoFit/>
          </a:bodyPr>
          <a:lstStyle/>
          <a:p>
            <a:r>
              <a:rPr lang="en-GB" sz="1050" b="1" dirty="0"/>
              <a:t>Video Source:</a:t>
            </a:r>
            <a:r>
              <a:rPr lang="en-GB" sz="1050" dirty="0"/>
              <a:t>  </a:t>
            </a:r>
            <a:r>
              <a:rPr lang="en-GB" sz="1050" dirty="0">
                <a:hlinkClick r:id="rId3"/>
              </a:rPr>
              <a:t>https://www.youtube.com/watch?v=oUOcQMYS8EI&amp;t=31s</a:t>
            </a:r>
            <a:r>
              <a:rPr lang="en-GB" sz="1050" dirty="0"/>
              <a:t> </a:t>
            </a:r>
          </a:p>
          <a:p>
            <a:r>
              <a:rPr lang="en-GB" sz="1050" b="1" dirty="0"/>
              <a:t>Text Source: </a:t>
            </a:r>
            <a:r>
              <a:rPr lang="en-GB" sz="1050" dirty="0">
                <a:hlinkClick r:id="rId5"/>
              </a:rPr>
              <a:t>https://www.bbc.co.uk/programmes/articles/2hg9gPbWsKnWXjJJc8lrl3L/should-texting-on-your-phone-while-walking-be-made-illegal</a:t>
            </a:r>
            <a:r>
              <a:rPr lang="en-GB" sz="1050" dirty="0"/>
              <a:t> </a:t>
            </a:r>
          </a:p>
        </p:txBody>
      </p:sp>
      <p:sp>
        <p:nvSpPr>
          <p:cNvPr id="23" name="TextBox 22">
            <a:extLst>
              <a:ext uri="{FF2B5EF4-FFF2-40B4-BE49-F238E27FC236}">
                <a16:creationId xmlns:a16="http://schemas.microsoft.com/office/drawing/2014/main" id="{F12B6C4D-8561-410C-9790-A737B907E800}"/>
              </a:ext>
            </a:extLst>
          </p:cNvPr>
          <p:cNvSpPr txBox="1"/>
          <p:nvPr/>
        </p:nvSpPr>
        <p:spPr>
          <a:xfrm>
            <a:off x="39790" y="574448"/>
            <a:ext cx="4730544" cy="369332"/>
          </a:xfrm>
          <a:prstGeom prst="rect">
            <a:avLst/>
          </a:prstGeom>
          <a:solidFill>
            <a:srgbClr val="FF0000"/>
          </a:solidFill>
          <a:ln>
            <a:solidFill>
              <a:schemeClr val="tx1">
                <a:lumMod val="50000"/>
                <a:lumOff val="50000"/>
              </a:schemeClr>
            </a:solidFill>
          </a:ln>
        </p:spPr>
        <p:txBody>
          <a:bodyPr wrap="square" rtlCol="0">
            <a:spAutoFit/>
          </a:bodyPr>
          <a:lstStyle/>
          <a:p>
            <a:r>
              <a:rPr lang="en-GB" b="1" dirty="0">
                <a:solidFill>
                  <a:schemeClr val="bg1"/>
                </a:solidFill>
              </a:rPr>
              <a:t>Cause for concern…</a:t>
            </a:r>
          </a:p>
        </p:txBody>
      </p:sp>
      <p:graphicFrame>
        <p:nvGraphicFramePr>
          <p:cNvPr id="22" name="Table 21">
            <a:extLst>
              <a:ext uri="{FF2B5EF4-FFF2-40B4-BE49-F238E27FC236}">
                <a16:creationId xmlns:a16="http://schemas.microsoft.com/office/drawing/2014/main" id="{6BA1A9E7-314D-45F0-9C24-049710E21AA8}"/>
              </a:ext>
            </a:extLst>
          </p:cNvPr>
          <p:cNvGraphicFramePr>
            <a:graphicFrameLocks noGrp="1"/>
          </p:cNvGraphicFramePr>
          <p:nvPr>
            <p:extLst>
              <p:ext uri="{D42A27DB-BD31-4B8C-83A1-F6EECF244321}">
                <p14:modId xmlns:p14="http://schemas.microsoft.com/office/powerpoint/2010/main" val="3919350349"/>
              </p:ext>
            </p:extLst>
          </p:nvPr>
        </p:nvGraphicFramePr>
        <p:xfrm>
          <a:off x="7200237" y="3497553"/>
          <a:ext cx="4886242" cy="1676400"/>
        </p:xfrm>
        <a:graphic>
          <a:graphicData uri="http://schemas.openxmlformats.org/drawingml/2006/table">
            <a:tbl>
              <a:tblPr firstRow="1" bandRow="1">
                <a:tableStyleId>{5C22544A-7EE6-4342-B048-85BDC9FD1C3A}</a:tableStyleId>
              </a:tblPr>
              <a:tblGrid>
                <a:gridCol w="4886242">
                  <a:extLst>
                    <a:ext uri="{9D8B030D-6E8A-4147-A177-3AD203B41FA5}">
                      <a16:colId xmlns:a16="http://schemas.microsoft.com/office/drawing/2014/main" val="1938003218"/>
                    </a:ext>
                  </a:extLst>
                </a:gridCol>
              </a:tblGrid>
              <a:tr h="280121">
                <a:tc>
                  <a:txBody>
                    <a:bodyPr/>
                    <a:lstStyle/>
                    <a:p>
                      <a:r>
                        <a:rPr lang="en-US" sz="1400" dirty="0"/>
                        <a:t>Group Task…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1353126">
                <a:tc>
                  <a:txBody>
                    <a:bodyPr/>
                    <a:lstStyle/>
                    <a:p>
                      <a:r>
                        <a:rPr lang="en-GB" sz="1400" b="0" i="0" kern="1200" dirty="0">
                          <a:solidFill>
                            <a:schemeClr val="dk1"/>
                          </a:solidFill>
                          <a:effectLst/>
                          <a:latin typeface="+mn-lt"/>
                          <a:ea typeface="+mn-ea"/>
                          <a:cs typeface="+mn-cs"/>
                        </a:rPr>
                        <a:t>In groups of 3 or 4 discuss the situation of smartphone zombies.</a:t>
                      </a:r>
                    </a:p>
                    <a:p>
                      <a:r>
                        <a:rPr lang="en-GB" sz="1400" b="0" i="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Do you think this is a growing issue in the UK? What should be done about it? </a:t>
                      </a:r>
                    </a:p>
                    <a:p>
                      <a:endParaRPr lang="en-GB" sz="14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Should we adopt some of the practices used in other countries?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graphicFrame>
        <p:nvGraphicFramePr>
          <p:cNvPr id="24" name="Table 23">
            <a:extLst>
              <a:ext uri="{FF2B5EF4-FFF2-40B4-BE49-F238E27FC236}">
                <a16:creationId xmlns:a16="http://schemas.microsoft.com/office/drawing/2014/main" id="{04C62B67-95D7-4F6E-964E-9D0E0A4272B1}"/>
              </a:ext>
            </a:extLst>
          </p:cNvPr>
          <p:cNvGraphicFramePr>
            <a:graphicFrameLocks noGrp="1"/>
          </p:cNvGraphicFramePr>
          <p:nvPr>
            <p:extLst>
              <p:ext uri="{D42A27DB-BD31-4B8C-83A1-F6EECF244321}">
                <p14:modId xmlns:p14="http://schemas.microsoft.com/office/powerpoint/2010/main" val="832847740"/>
              </p:ext>
            </p:extLst>
          </p:nvPr>
        </p:nvGraphicFramePr>
        <p:xfrm>
          <a:off x="4828148" y="596891"/>
          <a:ext cx="2176447" cy="1967039"/>
        </p:xfrm>
        <a:graphic>
          <a:graphicData uri="http://schemas.openxmlformats.org/drawingml/2006/table">
            <a:tbl>
              <a:tblPr firstRow="1" bandRow="1">
                <a:tableStyleId>{5C22544A-7EE6-4342-B048-85BDC9FD1C3A}</a:tableStyleId>
              </a:tblPr>
              <a:tblGrid>
                <a:gridCol w="1265307">
                  <a:extLst>
                    <a:ext uri="{9D8B030D-6E8A-4147-A177-3AD203B41FA5}">
                      <a16:colId xmlns:a16="http://schemas.microsoft.com/office/drawing/2014/main" val="3234992511"/>
                    </a:ext>
                  </a:extLst>
                </a:gridCol>
                <a:gridCol w="911140">
                  <a:extLst>
                    <a:ext uri="{9D8B030D-6E8A-4147-A177-3AD203B41FA5}">
                      <a16:colId xmlns:a16="http://schemas.microsoft.com/office/drawing/2014/main" val="2851036546"/>
                    </a:ext>
                  </a:extLst>
                </a:gridCol>
              </a:tblGrid>
              <a:tr h="483679">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370840">
                <a:tc>
                  <a:txBody>
                    <a:bodyPr/>
                    <a:lstStyle/>
                    <a:p>
                      <a:r>
                        <a:rPr lang="en-GB" sz="1400" b="1" dirty="0">
                          <a:solidFill>
                            <a:srgbClr val="FF0000"/>
                          </a:solidFill>
                        </a:rPr>
                        <a:t>compensation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370840">
                <a:tc>
                  <a:txBody>
                    <a:bodyPr/>
                    <a:lstStyle/>
                    <a:p>
                      <a:r>
                        <a:rPr lang="en-GB" sz="1400" b="1" dirty="0">
                          <a:solidFill>
                            <a:schemeClr val="accent1">
                              <a:lumMod val="75000"/>
                            </a:schemeClr>
                          </a:solidFill>
                        </a:rPr>
                        <a:t>collision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370840">
                <a:tc>
                  <a:txBody>
                    <a:bodyPr/>
                    <a:lstStyle/>
                    <a:p>
                      <a:r>
                        <a:rPr lang="en-GB" sz="1400" b="1" dirty="0">
                          <a:solidFill>
                            <a:srgbClr val="00B050"/>
                          </a:solidFill>
                        </a:rPr>
                        <a:t>counterclaim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r h="370840">
                <a:tc>
                  <a:txBody>
                    <a:bodyPr/>
                    <a:lstStyle/>
                    <a:p>
                      <a:r>
                        <a:rPr lang="en-GB" sz="1400" b="1" dirty="0">
                          <a:solidFill>
                            <a:schemeClr val="accent2">
                              <a:lumMod val="50000"/>
                            </a:schemeClr>
                          </a:solidFill>
                        </a:rPr>
                        <a:t>evolved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7273157"/>
                  </a:ext>
                </a:extLst>
              </a:tr>
            </a:tbl>
          </a:graphicData>
        </a:graphic>
      </p:graphicFrame>
      <p:pic>
        <p:nvPicPr>
          <p:cNvPr id="1032" name="Picture 8" descr="The new words that expose our smartphone obsessions - BBC Future">
            <a:extLst>
              <a:ext uri="{FF2B5EF4-FFF2-40B4-BE49-F238E27FC236}">
                <a16:creationId xmlns:a16="http://schemas.microsoft.com/office/drawing/2014/main" id="{109AB615-A6C3-45DC-A81D-5A18AA26B8E6}"/>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5197061" y="2701521"/>
            <a:ext cx="1590987" cy="135120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0909F73-5654-47C9-AF07-AA6C621C52CF}"/>
              </a:ext>
            </a:extLst>
          </p:cNvPr>
          <p:cNvSpPr/>
          <p:nvPr/>
        </p:nvSpPr>
        <p:spPr>
          <a:xfrm>
            <a:off x="51995" y="940348"/>
            <a:ext cx="4711727" cy="2031325"/>
          </a:xfrm>
          <a:prstGeom prst="rect">
            <a:avLst/>
          </a:prstGeom>
          <a:solidFill>
            <a:schemeClr val="bg1"/>
          </a:solidFill>
          <a:ln>
            <a:solidFill>
              <a:schemeClr val="tx1"/>
            </a:solidFill>
          </a:ln>
        </p:spPr>
        <p:txBody>
          <a:bodyPr wrap="square">
            <a:spAutoFit/>
          </a:bodyPr>
          <a:lstStyle/>
          <a:p>
            <a:r>
              <a:rPr lang="en-GB" sz="1400" dirty="0">
                <a:solidFill>
                  <a:srgbClr val="333333"/>
                </a:solidFill>
                <a:latin typeface="ReithSans"/>
              </a:rPr>
              <a:t>In 2019, cyclist Robert Hazeldean was made to pay </a:t>
            </a:r>
            <a:r>
              <a:rPr lang="en-GB" sz="1400" b="1" dirty="0">
                <a:solidFill>
                  <a:srgbClr val="FF0000"/>
                </a:solidFill>
                <a:latin typeface="ReithSans"/>
              </a:rPr>
              <a:t>compensation </a:t>
            </a:r>
            <a:r>
              <a:rPr lang="en-GB" sz="1400" dirty="0">
                <a:solidFill>
                  <a:srgbClr val="333333"/>
                </a:solidFill>
                <a:latin typeface="ReithSans"/>
              </a:rPr>
              <a:t>to a woman he was involved in a </a:t>
            </a:r>
            <a:r>
              <a:rPr lang="en-GB" sz="1400" b="1" dirty="0">
                <a:solidFill>
                  <a:srgbClr val="2F5597"/>
                </a:solidFill>
                <a:latin typeface="ReithSans"/>
              </a:rPr>
              <a:t>collision</a:t>
            </a:r>
            <a:r>
              <a:rPr lang="en-GB" sz="1400" dirty="0">
                <a:solidFill>
                  <a:srgbClr val="333333"/>
                </a:solidFill>
                <a:latin typeface="ReithSans"/>
              </a:rPr>
              <a:t> with. Robert was on his bicycle and the woman was walking and texting on her phone.</a:t>
            </a:r>
          </a:p>
          <a:p>
            <a:r>
              <a:rPr lang="en-GB" sz="1400" dirty="0">
                <a:solidFill>
                  <a:srgbClr val="333333"/>
                </a:solidFill>
                <a:latin typeface="ReithSans"/>
              </a:rPr>
              <a:t>The judge in the case decided that both parties were to blame, but Hazeldean had to pay compensation because he hadn’t entered a </a:t>
            </a:r>
            <a:r>
              <a:rPr lang="en-GB" sz="1400" b="1" dirty="0">
                <a:solidFill>
                  <a:srgbClr val="00B050"/>
                </a:solidFill>
                <a:latin typeface="ReithSans"/>
              </a:rPr>
              <a:t>counterclaim </a:t>
            </a:r>
            <a:r>
              <a:rPr lang="en-GB" sz="1400" dirty="0">
                <a:solidFill>
                  <a:srgbClr val="333333"/>
                </a:solidFill>
                <a:latin typeface="ReithSans"/>
              </a:rPr>
              <a:t>against the pedestrian. A crowdfunding campaign was organised to raise money for Hazeldean’s legal fees.</a:t>
            </a:r>
            <a:endParaRPr lang="en-GB" sz="1400" b="0" i="0" dirty="0">
              <a:solidFill>
                <a:srgbClr val="333333"/>
              </a:solidFill>
              <a:effectLst/>
              <a:latin typeface="ReithSans"/>
            </a:endParaRPr>
          </a:p>
        </p:txBody>
      </p:sp>
      <p:pic>
        <p:nvPicPr>
          <p:cNvPr id="11" name="Picture 10">
            <a:hlinkClick r:id="rId5"/>
            <a:extLst>
              <a:ext uri="{FF2B5EF4-FFF2-40B4-BE49-F238E27FC236}">
                <a16:creationId xmlns:a16="http://schemas.microsoft.com/office/drawing/2014/main" id="{40B672A1-6B8D-49B7-8A4B-8E260B3EC55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8873" y="3078973"/>
            <a:ext cx="4753673" cy="2673941"/>
          </a:xfrm>
          <a:prstGeom prst="rect">
            <a:avLst/>
          </a:prstGeom>
        </p:spPr>
      </p:pic>
      <p:cxnSp>
        <p:nvCxnSpPr>
          <p:cNvPr id="21" name="Straight Connector 20">
            <a:extLst>
              <a:ext uri="{FF2B5EF4-FFF2-40B4-BE49-F238E27FC236}">
                <a16:creationId xmlns:a16="http://schemas.microsoft.com/office/drawing/2014/main" id="{EBDCA236-97D3-4226-BE27-2C5D81D6A271}"/>
              </a:ext>
            </a:extLst>
          </p:cNvPr>
          <p:cNvCxnSpPr/>
          <p:nvPr/>
        </p:nvCxnSpPr>
        <p:spPr>
          <a:xfrm>
            <a:off x="7076807" y="596891"/>
            <a:ext cx="0" cy="6060360"/>
          </a:xfrm>
          <a:prstGeom prst="line">
            <a:avLst/>
          </a:prstGeom>
          <a:ln w="57150">
            <a:solidFill>
              <a:srgbClr val="FF0000"/>
            </a:solidFill>
            <a:prstDash val="dash"/>
          </a:ln>
        </p:spPr>
        <p:style>
          <a:lnRef idx="1">
            <a:schemeClr val="accent2"/>
          </a:lnRef>
          <a:fillRef idx="0">
            <a:schemeClr val="accent2"/>
          </a:fillRef>
          <a:effectRef idx="0">
            <a:schemeClr val="accent2"/>
          </a:effectRef>
          <a:fontRef idx="minor">
            <a:schemeClr val="tx1"/>
          </a:fontRef>
        </p:style>
      </p:cxnSp>
      <p:graphicFrame>
        <p:nvGraphicFramePr>
          <p:cNvPr id="29" name="Table 28">
            <a:extLst>
              <a:ext uri="{FF2B5EF4-FFF2-40B4-BE49-F238E27FC236}">
                <a16:creationId xmlns:a16="http://schemas.microsoft.com/office/drawing/2014/main" id="{9AC1F0F6-19C1-4FF5-82E5-1CC657DFCA4E}"/>
              </a:ext>
            </a:extLst>
          </p:cNvPr>
          <p:cNvGraphicFramePr>
            <a:graphicFrameLocks noGrp="1"/>
          </p:cNvGraphicFramePr>
          <p:nvPr>
            <p:extLst>
              <p:ext uri="{D42A27DB-BD31-4B8C-83A1-F6EECF244321}">
                <p14:modId xmlns:p14="http://schemas.microsoft.com/office/powerpoint/2010/main" val="1504004312"/>
              </p:ext>
            </p:extLst>
          </p:nvPr>
        </p:nvGraphicFramePr>
        <p:xfrm>
          <a:off x="4914758" y="4132347"/>
          <a:ext cx="2071273" cy="2383964"/>
        </p:xfrm>
        <a:graphic>
          <a:graphicData uri="http://schemas.openxmlformats.org/drawingml/2006/table">
            <a:tbl>
              <a:tblPr firstRow="1" bandRow="1">
                <a:tableStyleId>{5C22544A-7EE6-4342-B048-85BDC9FD1C3A}</a:tableStyleId>
              </a:tblPr>
              <a:tblGrid>
                <a:gridCol w="2071273">
                  <a:extLst>
                    <a:ext uri="{9D8B030D-6E8A-4147-A177-3AD203B41FA5}">
                      <a16:colId xmlns:a16="http://schemas.microsoft.com/office/drawing/2014/main" val="1938003218"/>
                    </a:ext>
                  </a:extLst>
                </a:gridCol>
              </a:tblGrid>
              <a:tr h="372284">
                <a:tc>
                  <a:txBody>
                    <a:bodyPr/>
                    <a:lstStyle/>
                    <a:p>
                      <a:r>
                        <a:rPr lang="en-US" sz="1400" dirty="0"/>
                        <a:t>Do you agree?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r>
                        <a:rPr lang="en-GB" sz="1400" b="0" i="0" kern="1200" dirty="0">
                          <a:solidFill>
                            <a:schemeClr val="dk1"/>
                          </a:solidFill>
                          <a:effectLst/>
                          <a:latin typeface="+mn-lt"/>
                          <a:ea typeface="+mn-ea"/>
                          <a:cs typeface="+mn-cs"/>
                        </a:rPr>
                        <a:t>Do you think both people are at fault or, like Anne, that the woman walking on her phone was at fault? Do you agree with the scientists? Are we able to cope with walking and texting? Be prepared to explain your answer.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
        <p:nvSpPr>
          <p:cNvPr id="26" name="Rectangle 25">
            <a:extLst>
              <a:ext uri="{FF2B5EF4-FFF2-40B4-BE49-F238E27FC236}">
                <a16:creationId xmlns:a16="http://schemas.microsoft.com/office/drawing/2014/main" id="{541E06DB-1AF3-4BA6-AA1A-B862D799AAA8}"/>
              </a:ext>
            </a:extLst>
          </p:cNvPr>
          <p:cNvSpPr/>
          <p:nvPr/>
        </p:nvSpPr>
        <p:spPr>
          <a:xfrm>
            <a:off x="105759" y="5815582"/>
            <a:ext cx="4753673" cy="584775"/>
          </a:xfrm>
          <a:prstGeom prst="rect">
            <a:avLst/>
          </a:prstGeom>
          <a:solidFill>
            <a:schemeClr val="tx2">
              <a:lumMod val="20000"/>
              <a:lumOff val="80000"/>
            </a:schemeClr>
          </a:solidFill>
          <a:ln>
            <a:noFill/>
          </a:ln>
        </p:spPr>
        <p:txBody>
          <a:bodyPr wrap="square">
            <a:spAutoFit/>
          </a:bodyPr>
          <a:lstStyle/>
          <a:p>
            <a:pPr algn="ctr"/>
            <a:r>
              <a:rPr lang="en-GB" sz="1600" dirty="0">
                <a:latin typeface="ReithSans"/>
              </a:rPr>
              <a:t>Scientists say humans </a:t>
            </a:r>
            <a:r>
              <a:rPr lang="en-GB" sz="1600" b="1" dirty="0">
                <a:solidFill>
                  <a:schemeClr val="accent2">
                    <a:lumMod val="50000"/>
                  </a:schemeClr>
                </a:solidFill>
                <a:latin typeface="ReithSans"/>
              </a:rPr>
              <a:t>‘evolved’ </a:t>
            </a:r>
            <a:r>
              <a:rPr lang="en-GB" sz="1600" dirty="0">
                <a:latin typeface="ReithSans"/>
              </a:rPr>
              <a:t>to cope with walking and texting. </a:t>
            </a:r>
            <a:r>
              <a:rPr lang="en-GB" sz="1600" i="1" dirty="0">
                <a:latin typeface="ReithSans"/>
              </a:rPr>
              <a:t>(From 2015)</a:t>
            </a:r>
            <a:endParaRPr lang="en-GB" sz="1600" dirty="0"/>
          </a:p>
        </p:txBody>
      </p:sp>
      <p:pic>
        <p:nvPicPr>
          <p:cNvPr id="2050" name="Picture 2" descr="Do you look at your mobile phone while walking? | POINTS OF VIZ">
            <a:extLst>
              <a:ext uri="{FF2B5EF4-FFF2-40B4-BE49-F238E27FC236}">
                <a16:creationId xmlns:a16="http://schemas.microsoft.com/office/drawing/2014/main" id="{839640BF-DBEA-4165-A90F-473916EBA949}"/>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9268776" y="5294733"/>
            <a:ext cx="2897181" cy="152335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56EA0635-520C-49D3-B0C0-22FFD8D746B0}"/>
              </a:ext>
            </a:extLst>
          </p:cNvPr>
          <p:cNvSpPr/>
          <p:nvPr/>
        </p:nvSpPr>
        <p:spPr>
          <a:xfrm rot="429307">
            <a:off x="7138767" y="5635423"/>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spTree>
    <p:extLst>
      <p:ext uri="{BB962C8B-B14F-4D97-AF65-F5344CB8AC3E}">
        <p14:creationId xmlns:p14="http://schemas.microsoft.com/office/powerpoint/2010/main" val="1305640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6E9CB07-5208-4927-AA77-DF4DD1DCC7BD}"/>
              </a:ext>
            </a:extLst>
          </p:cNvPr>
          <p:cNvSpPr>
            <a:spLocks noChangeArrowheads="1"/>
          </p:cNvSpPr>
          <p:nvPr/>
        </p:nvSpPr>
        <p:spPr bwMode="auto">
          <a:xfrm>
            <a:off x="0" y="135587"/>
            <a:ext cx="12192000" cy="400110"/>
          </a:xfrm>
          <a:prstGeom prst="rect">
            <a:avLst/>
          </a:prstGeom>
          <a:solidFill>
            <a:srgbClr val="FF00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2000" b="1" dirty="0">
                <a:solidFill>
                  <a:schemeClr val="bg1"/>
                </a:solidFill>
                <a:latin typeface="Segoe UI Semibold" panose="020B0702040204020203" pitchFamily="34" charset="0"/>
                <a:cs typeface="Segoe UI Semibold" panose="020B0702040204020203" pitchFamily="34" charset="0"/>
              </a:rPr>
              <a:t>Mobile Phones</a:t>
            </a:r>
            <a:endParaRPr kumimoji="0" lang="en-US" altLang="en-US" sz="2000" b="1" i="0" u="none" strike="noStrike" cap="none" normalizeH="0" baseline="0" dirty="0">
              <a:ln>
                <a:noFill/>
              </a:ln>
              <a:solidFill>
                <a:schemeClr val="bg1"/>
              </a:solidFill>
              <a:effectLst/>
              <a:latin typeface="Segoe UI Semibold" panose="020B0702040204020203" pitchFamily="34" charset="0"/>
              <a:cs typeface="Segoe UI Semibold" panose="020B0702040204020203" pitchFamily="34" charset="0"/>
            </a:endParaRPr>
          </a:p>
        </p:txBody>
      </p:sp>
      <p:sp>
        <p:nvSpPr>
          <p:cNvPr id="12" name="Rectangle 11">
            <a:extLst>
              <a:ext uri="{FF2B5EF4-FFF2-40B4-BE49-F238E27FC236}">
                <a16:creationId xmlns:a16="http://schemas.microsoft.com/office/drawing/2014/main" id="{160C2447-FDB9-4397-9739-0F5296CC549C}"/>
              </a:ext>
            </a:extLst>
          </p:cNvPr>
          <p:cNvSpPr/>
          <p:nvPr/>
        </p:nvSpPr>
        <p:spPr>
          <a:xfrm>
            <a:off x="0" y="6582440"/>
            <a:ext cx="4737100" cy="253916"/>
          </a:xfrm>
          <a:prstGeom prst="rect">
            <a:avLst/>
          </a:prstGeom>
          <a:ln>
            <a:noFill/>
          </a:ln>
        </p:spPr>
        <p:txBody>
          <a:bodyPr wrap="square">
            <a:spAutoFit/>
          </a:bodyPr>
          <a:lstStyle/>
          <a:p>
            <a:r>
              <a:rPr lang="en-GB" sz="1050" b="1" dirty="0"/>
              <a:t>Text Source: </a:t>
            </a:r>
            <a:r>
              <a:rPr lang="en-GB" sz="1050" dirty="0">
                <a:hlinkClick r:id="rId3"/>
              </a:rPr>
              <a:t>https://bokcenter.harvard.edu/technology-and-student-distraction</a:t>
            </a:r>
            <a:r>
              <a:rPr lang="en-GB" sz="1050" dirty="0"/>
              <a:t> </a:t>
            </a:r>
          </a:p>
        </p:txBody>
      </p:sp>
      <p:graphicFrame>
        <p:nvGraphicFramePr>
          <p:cNvPr id="22" name="Table 21">
            <a:extLst>
              <a:ext uri="{FF2B5EF4-FFF2-40B4-BE49-F238E27FC236}">
                <a16:creationId xmlns:a16="http://schemas.microsoft.com/office/drawing/2014/main" id="{6BA1A9E7-314D-45F0-9C24-049710E21AA8}"/>
              </a:ext>
            </a:extLst>
          </p:cNvPr>
          <p:cNvGraphicFramePr>
            <a:graphicFrameLocks noGrp="1"/>
          </p:cNvGraphicFramePr>
          <p:nvPr>
            <p:extLst>
              <p:ext uri="{D42A27DB-BD31-4B8C-83A1-F6EECF244321}">
                <p14:modId xmlns:p14="http://schemas.microsoft.com/office/powerpoint/2010/main" val="1062654154"/>
              </p:ext>
            </p:extLst>
          </p:nvPr>
        </p:nvGraphicFramePr>
        <p:xfrm>
          <a:off x="53897" y="615074"/>
          <a:ext cx="6169104" cy="1524000"/>
        </p:xfrm>
        <a:graphic>
          <a:graphicData uri="http://schemas.openxmlformats.org/drawingml/2006/table">
            <a:tbl>
              <a:tblPr firstRow="1" bandRow="1">
                <a:tableStyleId>{5C22544A-7EE6-4342-B048-85BDC9FD1C3A}</a:tableStyleId>
              </a:tblPr>
              <a:tblGrid>
                <a:gridCol w="6169104">
                  <a:extLst>
                    <a:ext uri="{9D8B030D-6E8A-4147-A177-3AD203B41FA5}">
                      <a16:colId xmlns:a16="http://schemas.microsoft.com/office/drawing/2014/main" val="1938003218"/>
                    </a:ext>
                  </a:extLst>
                </a:gridCol>
              </a:tblGrid>
              <a:tr h="280121">
                <a:tc>
                  <a:txBody>
                    <a:bodyPr/>
                    <a:lstStyle/>
                    <a:p>
                      <a:r>
                        <a:rPr lang="en-US" sz="1800" dirty="0"/>
                        <a:t>Where else are smombies becoming a 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207192">
                <a:tc>
                  <a:txBody>
                    <a:bodyPr/>
                    <a:lstStyle/>
                    <a:p>
                      <a:pPr marL="0" algn="l" defTabSz="914400" rtl="0" eaLnBrk="1" latinLnBrk="0" hangingPunct="1"/>
                      <a:r>
                        <a:rPr lang="en-GB" sz="1400" kern="1200" dirty="0">
                          <a:solidFill>
                            <a:schemeClr val="dk1"/>
                          </a:solidFill>
                          <a:latin typeface="+mn-lt"/>
                          <a:ea typeface="+mn-ea"/>
                          <a:cs typeface="+mn-cs"/>
                        </a:rPr>
                        <a:t>you've probably noticed the extent to which students are glued to their mobile devices.  What do they do with them when they walk into the classroom?  In a recent survey, college students reported using their phones an average of 11 times per day in class.  In another study, 92% of college students reported using their phones to send text messages during class.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graphicFrame>
        <p:nvGraphicFramePr>
          <p:cNvPr id="24" name="Table 23">
            <a:extLst>
              <a:ext uri="{FF2B5EF4-FFF2-40B4-BE49-F238E27FC236}">
                <a16:creationId xmlns:a16="http://schemas.microsoft.com/office/drawing/2014/main" id="{04C62B67-95D7-4F6E-964E-9D0E0A4272B1}"/>
              </a:ext>
            </a:extLst>
          </p:cNvPr>
          <p:cNvGraphicFramePr>
            <a:graphicFrameLocks noGrp="1"/>
          </p:cNvGraphicFramePr>
          <p:nvPr>
            <p:extLst>
              <p:ext uri="{D42A27DB-BD31-4B8C-83A1-F6EECF244321}">
                <p14:modId xmlns:p14="http://schemas.microsoft.com/office/powerpoint/2010/main" val="621040384"/>
              </p:ext>
            </p:extLst>
          </p:nvPr>
        </p:nvGraphicFramePr>
        <p:xfrm>
          <a:off x="6291285" y="3358358"/>
          <a:ext cx="2306092" cy="2240280"/>
        </p:xfrm>
        <a:graphic>
          <a:graphicData uri="http://schemas.openxmlformats.org/drawingml/2006/table">
            <a:tbl>
              <a:tblPr firstRow="1" bandRow="1">
                <a:tableStyleId>{5C22544A-7EE6-4342-B048-85BDC9FD1C3A}</a:tableStyleId>
              </a:tblPr>
              <a:tblGrid>
                <a:gridCol w="1265307">
                  <a:extLst>
                    <a:ext uri="{9D8B030D-6E8A-4147-A177-3AD203B41FA5}">
                      <a16:colId xmlns:a16="http://schemas.microsoft.com/office/drawing/2014/main" val="3234992511"/>
                    </a:ext>
                  </a:extLst>
                </a:gridCol>
                <a:gridCol w="1040785">
                  <a:extLst>
                    <a:ext uri="{9D8B030D-6E8A-4147-A177-3AD203B41FA5}">
                      <a16:colId xmlns:a16="http://schemas.microsoft.com/office/drawing/2014/main" val="2851036546"/>
                    </a:ext>
                  </a:extLst>
                </a:gridCol>
              </a:tblGrid>
              <a:tr h="374992">
                <a:tc gridSpan="2">
                  <a:txBody>
                    <a:bodyPr/>
                    <a:lstStyle/>
                    <a:p>
                      <a:endParaRPr lang="en-GB" sz="300" dirty="0">
                        <a:solidFill>
                          <a:schemeClr val="bg1"/>
                        </a:solidFill>
                      </a:endParaRPr>
                    </a:p>
                    <a:p>
                      <a:r>
                        <a:rPr lang="en-GB" dirty="0">
                          <a:solidFill>
                            <a:schemeClr val="bg1"/>
                          </a:solidFill>
                        </a:rPr>
                        <a:t>Key Vocabulary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9228714"/>
                  </a:ext>
                </a:extLst>
              </a:tr>
              <a:tr h="268312">
                <a:tc>
                  <a:txBody>
                    <a:bodyPr/>
                    <a:lstStyle/>
                    <a:p>
                      <a:r>
                        <a:rPr lang="en-GB" sz="1400" b="1" dirty="0">
                          <a:solidFill>
                            <a:srgbClr val="FF0000"/>
                          </a:solidFill>
                        </a:rPr>
                        <a:t>simulated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702460"/>
                  </a:ext>
                </a:extLst>
              </a:tr>
              <a:tr h="293712">
                <a:tc>
                  <a:txBody>
                    <a:bodyPr/>
                    <a:lstStyle/>
                    <a:p>
                      <a:r>
                        <a:rPr lang="en-GB" sz="1400" b="1" dirty="0">
                          <a:solidFill>
                            <a:schemeClr val="accent1">
                              <a:lumMod val="75000"/>
                            </a:schemeClr>
                          </a:solidFill>
                        </a:rPr>
                        <a:t>phenomenon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59624"/>
                  </a:ext>
                </a:extLst>
              </a:tr>
              <a:tr h="281012">
                <a:tc>
                  <a:txBody>
                    <a:bodyPr/>
                    <a:lstStyle/>
                    <a:p>
                      <a:r>
                        <a:rPr lang="en-GB" sz="1400" b="1" dirty="0">
                          <a:solidFill>
                            <a:srgbClr val="00B050"/>
                          </a:solidFill>
                        </a:rPr>
                        <a:t>instantaneous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824719"/>
                  </a:ext>
                </a:extLst>
              </a:tr>
              <a:tr h="268312">
                <a:tc>
                  <a:txBody>
                    <a:bodyPr/>
                    <a:lstStyle/>
                    <a:p>
                      <a:r>
                        <a:rPr lang="en-GB" sz="1400" b="1" dirty="0">
                          <a:solidFill>
                            <a:schemeClr val="accent2">
                              <a:lumMod val="50000"/>
                            </a:schemeClr>
                          </a:solidFill>
                        </a:rPr>
                        <a:t>nuanced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7273157"/>
                  </a:ext>
                </a:extLst>
              </a:tr>
              <a:tr h="281012">
                <a:tc>
                  <a:txBody>
                    <a:bodyPr/>
                    <a:lstStyle/>
                    <a:p>
                      <a:r>
                        <a:rPr lang="en-GB" sz="1400" b="1" dirty="0">
                          <a:solidFill>
                            <a:srgbClr val="FF00FF"/>
                          </a:solidFill>
                        </a:rPr>
                        <a:t>correlation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8681734"/>
                  </a:ext>
                </a:extLst>
              </a:tr>
              <a:tr h="243362">
                <a:tc>
                  <a:txBody>
                    <a:bodyPr/>
                    <a:lstStyle/>
                    <a:p>
                      <a:r>
                        <a:rPr lang="en-GB" sz="1400" b="1" dirty="0">
                          <a:solidFill>
                            <a:schemeClr val="accent2">
                              <a:lumMod val="75000"/>
                            </a:schemeClr>
                          </a:solidFill>
                        </a:rPr>
                        <a:t>incorporate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kern="1200" dirty="0">
                        <a:solidFill>
                          <a:srgbClr val="1F2025"/>
                        </a:solidFill>
                        <a:latin typeface="Lato-Regular"/>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6387543"/>
                  </a:ext>
                </a:extLst>
              </a:tr>
            </a:tbl>
          </a:graphicData>
        </a:graphic>
      </p:graphicFrame>
      <p:graphicFrame>
        <p:nvGraphicFramePr>
          <p:cNvPr id="32" name="Table 31">
            <a:extLst>
              <a:ext uri="{FF2B5EF4-FFF2-40B4-BE49-F238E27FC236}">
                <a16:creationId xmlns:a16="http://schemas.microsoft.com/office/drawing/2014/main" id="{5D373563-7F4C-4214-A741-06DF8807C26E}"/>
              </a:ext>
            </a:extLst>
          </p:cNvPr>
          <p:cNvGraphicFramePr>
            <a:graphicFrameLocks noGrp="1"/>
          </p:cNvGraphicFramePr>
          <p:nvPr>
            <p:extLst>
              <p:ext uri="{D42A27DB-BD31-4B8C-83A1-F6EECF244321}">
                <p14:modId xmlns:p14="http://schemas.microsoft.com/office/powerpoint/2010/main" val="841126305"/>
              </p:ext>
            </p:extLst>
          </p:nvPr>
        </p:nvGraphicFramePr>
        <p:xfrm>
          <a:off x="8701752" y="5477821"/>
          <a:ext cx="3421818" cy="1231401"/>
        </p:xfrm>
        <a:graphic>
          <a:graphicData uri="http://schemas.openxmlformats.org/drawingml/2006/table">
            <a:tbl>
              <a:tblPr firstRow="1" bandRow="1">
                <a:tableStyleId>{5C22544A-7EE6-4342-B048-85BDC9FD1C3A}</a:tableStyleId>
              </a:tblPr>
              <a:tblGrid>
                <a:gridCol w="3421818">
                  <a:extLst>
                    <a:ext uri="{9D8B030D-6E8A-4147-A177-3AD203B41FA5}">
                      <a16:colId xmlns:a16="http://schemas.microsoft.com/office/drawing/2014/main" val="1938003218"/>
                    </a:ext>
                  </a:extLst>
                </a:gridCol>
              </a:tblGrid>
              <a:tr h="372284">
                <a:tc>
                  <a:txBody>
                    <a:bodyPr/>
                    <a:lstStyle/>
                    <a:p>
                      <a:r>
                        <a:rPr lang="en-US" sz="1400" dirty="0"/>
                        <a:t>Switching it 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r>
                        <a:rPr lang="en-GB" sz="1400" b="0" i="0" kern="1200" dirty="0">
                          <a:solidFill>
                            <a:schemeClr val="dk1"/>
                          </a:solidFill>
                          <a:effectLst/>
                          <a:latin typeface="+mn-lt"/>
                          <a:ea typeface="+mn-ea"/>
                          <a:cs typeface="+mn-cs"/>
                        </a:rPr>
                        <a:t>Re write this article as a persuasive email to a friend to convince them to stop using their mobile device next to you in class.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
        <p:nvSpPr>
          <p:cNvPr id="3" name="Rectangle 2">
            <a:extLst>
              <a:ext uri="{FF2B5EF4-FFF2-40B4-BE49-F238E27FC236}">
                <a16:creationId xmlns:a16="http://schemas.microsoft.com/office/drawing/2014/main" id="{CCACC17A-84CB-41B4-BAF8-F3618AAD37B5}"/>
              </a:ext>
            </a:extLst>
          </p:cNvPr>
          <p:cNvSpPr/>
          <p:nvPr/>
        </p:nvSpPr>
        <p:spPr>
          <a:xfrm>
            <a:off x="40779" y="2207999"/>
            <a:ext cx="2245222" cy="4401205"/>
          </a:xfrm>
          <a:prstGeom prst="rect">
            <a:avLst/>
          </a:prstGeom>
          <a:solidFill>
            <a:schemeClr val="bg1"/>
          </a:solidFill>
          <a:ln>
            <a:solidFill>
              <a:schemeClr val="tx1"/>
            </a:solidFill>
          </a:ln>
        </p:spPr>
        <p:txBody>
          <a:bodyPr wrap="square">
            <a:spAutoFit/>
          </a:bodyPr>
          <a:lstStyle/>
          <a:p>
            <a:r>
              <a:rPr lang="en-GB" sz="1400" dirty="0">
                <a:solidFill>
                  <a:schemeClr val="dk1"/>
                </a:solidFill>
              </a:rPr>
              <a:t>Broadly, we are not wired to multitask well and using cell phones during class is no exception. Several studies have compared students who texted during a lesson versus those who did not.  Those who texted frequently took lower quality notes, retained less information, and did worse on tests about the material. Students themselves realise that mobile phone usage does not promote learning; in one survey, 80% of students agreed that using a mobile phone in class decreases their ability to pay attention. </a:t>
            </a:r>
          </a:p>
        </p:txBody>
      </p:sp>
      <p:sp>
        <p:nvSpPr>
          <p:cNvPr id="5" name="Rectangle 4">
            <a:extLst>
              <a:ext uri="{FF2B5EF4-FFF2-40B4-BE49-F238E27FC236}">
                <a16:creationId xmlns:a16="http://schemas.microsoft.com/office/drawing/2014/main" id="{FB098D02-E20A-41D9-97BC-E92629B18F07}"/>
              </a:ext>
            </a:extLst>
          </p:cNvPr>
          <p:cNvSpPr/>
          <p:nvPr/>
        </p:nvSpPr>
        <p:spPr>
          <a:xfrm>
            <a:off x="2336801" y="2201108"/>
            <a:ext cx="3886199" cy="2677656"/>
          </a:xfrm>
          <a:prstGeom prst="rect">
            <a:avLst/>
          </a:prstGeom>
          <a:solidFill>
            <a:schemeClr val="bg1"/>
          </a:solidFill>
          <a:ln>
            <a:solidFill>
              <a:schemeClr val="tx1"/>
            </a:solidFill>
          </a:ln>
        </p:spPr>
        <p:txBody>
          <a:bodyPr wrap="square">
            <a:spAutoFit/>
          </a:bodyPr>
          <a:lstStyle/>
          <a:p>
            <a:r>
              <a:rPr lang="en-GB" sz="1400" dirty="0">
                <a:solidFill>
                  <a:schemeClr val="dk1"/>
                </a:solidFill>
              </a:rPr>
              <a:t>What is worse is that mobile device usage is distracting to neighbouring students.  In several surveys, students have reported that texting is distracting to nearby students.  A study on laptops in a </a:t>
            </a:r>
            <a:r>
              <a:rPr lang="en-GB" sz="1400" b="1" dirty="0">
                <a:solidFill>
                  <a:srgbClr val="FF0000"/>
                </a:solidFill>
              </a:rPr>
              <a:t>simulated </a:t>
            </a:r>
            <a:r>
              <a:rPr lang="en-GB" sz="1400" dirty="0">
                <a:solidFill>
                  <a:schemeClr val="dk1"/>
                </a:solidFill>
              </a:rPr>
              <a:t>classroom found that students in the vicinity of another student who was multitasking on a laptop during class scored worse on a test than those who were not near multitaskers.  While cell phone screens are smaller—and thus perhaps less distracting—than a laptop, one could reasonably expect that a similar </a:t>
            </a:r>
            <a:r>
              <a:rPr lang="en-GB" sz="1400" b="1" dirty="0">
                <a:solidFill>
                  <a:srgbClr val="2F5597"/>
                </a:solidFill>
              </a:rPr>
              <a:t>phenomenon</a:t>
            </a:r>
            <a:r>
              <a:rPr lang="en-GB" sz="1400" dirty="0">
                <a:solidFill>
                  <a:schemeClr val="dk1"/>
                </a:solidFill>
              </a:rPr>
              <a:t> of distraction applies to cell phones.</a:t>
            </a:r>
          </a:p>
        </p:txBody>
      </p:sp>
      <p:sp>
        <p:nvSpPr>
          <p:cNvPr id="25" name="Rectangle 24">
            <a:extLst>
              <a:ext uri="{FF2B5EF4-FFF2-40B4-BE49-F238E27FC236}">
                <a16:creationId xmlns:a16="http://schemas.microsoft.com/office/drawing/2014/main" id="{56EA0635-520C-49D3-B0C0-22FFD8D746B0}"/>
              </a:ext>
            </a:extLst>
          </p:cNvPr>
          <p:cNvSpPr/>
          <p:nvPr/>
        </p:nvSpPr>
        <p:spPr>
          <a:xfrm>
            <a:off x="8924474" y="-172162"/>
            <a:ext cx="3191900"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#smombie</a:t>
            </a:r>
          </a:p>
        </p:txBody>
      </p:sp>
      <p:sp>
        <p:nvSpPr>
          <p:cNvPr id="6" name="Rectangle 5">
            <a:extLst>
              <a:ext uri="{FF2B5EF4-FFF2-40B4-BE49-F238E27FC236}">
                <a16:creationId xmlns:a16="http://schemas.microsoft.com/office/drawing/2014/main" id="{E8F68D8A-A659-4F9F-88E1-EBFC81D22BA8}"/>
              </a:ext>
            </a:extLst>
          </p:cNvPr>
          <p:cNvSpPr/>
          <p:nvPr/>
        </p:nvSpPr>
        <p:spPr>
          <a:xfrm>
            <a:off x="2336801" y="4915399"/>
            <a:ext cx="3933199" cy="1600438"/>
          </a:xfrm>
          <a:prstGeom prst="rect">
            <a:avLst/>
          </a:prstGeom>
          <a:solidFill>
            <a:schemeClr val="bg1"/>
          </a:solidFill>
          <a:ln>
            <a:solidFill>
              <a:schemeClr val="tx1"/>
            </a:solidFill>
          </a:ln>
        </p:spPr>
        <p:txBody>
          <a:bodyPr wrap="square">
            <a:spAutoFit/>
          </a:bodyPr>
          <a:lstStyle/>
          <a:p>
            <a:r>
              <a:rPr lang="en-GB" sz="1400" dirty="0">
                <a:solidFill>
                  <a:schemeClr val="dk1"/>
                </a:solidFill>
              </a:rPr>
              <a:t>On the other hand, smart phones and other mobile devices can be used for positive purposes in the classroom.  For example, teachers might choose to employ a variety of applications, which can be accessed by mobile devices.  These applications encourage class participation and provide teachers with </a:t>
            </a:r>
            <a:r>
              <a:rPr lang="en-GB" sz="1400" b="1" dirty="0">
                <a:solidFill>
                  <a:srgbClr val="00B050"/>
                </a:solidFill>
              </a:rPr>
              <a:t>instantaneous</a:t>
            </a:r>
            <a:r>
              <a:rPr lang="en-GB" sz="1400" dirty="0">
                <a:solidFill>
                  <a:schemeClr val="dk1"/>
                </a:solidFill>
              </a:rPr>
              <a:t> feedback about learning.</a:t>
            </a:r>
          </a:p>
        </p:txBody>
      </p:sp>
      <p:sp>
        <p:nvSpPr>
          <p:cNvPr id="7" name="Rectangle 6">
            <a:extLst>
              <a:ext uri="{FF2B5EF4-FFF2-40B4-BE49-F238E27FC236}">
                <a16:creationId xmlns:a16="http://schemas.microsoft.com/office/drawing/2014/main" id="{EB1AE561-B306-4808-8912-B474B30C4D88}"/>
              </a:ext>
            </a:extLst>
          </p:cNvPr>
          <p:cNvSpPr/>
          <p:nvPr/>
        </p:nvSpPr>
        <p:spPr>
          <a:xfrm>
            <a:off x="8661401" y="615929"/>
            <a:ext cx="3462169" cy="2246769"/>
          </a:xfrm>
          <a:prstGeom prst="rect">
            <a:avLst/>
          </a:prstGeom>
          <a:solidFill>
            <a:schemeClr val="bg1"/>
          </a:solidFill>
          <a:ln>
            <a:solidFill>
              <a:schemeClr val="tx1"/>
            </a:solidFill>
          </a:ln>
        </p:spPr>
        <p:txBody>
          <a:bodyPr wrap="square">
            <a:spAutoFit/>
          </a:bodyPr>
          <a:lstStyle/>
          <a:p>
            <a:r>
              <a:rPr lang="en-GB" sz="1400" dirty="0">
                <a:solidFill>
                  <a:schemeClr val="dk1"/>
                </a:solidFill>
              </a:rPr>
              <a:t>Whether laptops should be allowed in the classroom may be a bit more </a:t>
            </a:r>
            <a:r>
              <a:rPr lang="en-GB" sz="1400" b="1" dirty="0">
                <a:solidFill>
                  <a:srgbClr val="925228"/>
                </a:solidFill>
              </a:rPr>
              <a:t>nuanced</a:t>
            </a:r>
            <a:r>
              <a:rPr lang="en-GB" sz="1400" dirty="0">
                <a:solidFill>
                  <a:schemeClr val="dk1"/>
                </a:solidFill>
              </a:rPr>
              <a:t>, as some students prefer to take notes on their computer.  However, the temptation for distraction is large. Most students using a computer in class spend considerable time on activities not related to taking notes, and furthermore identified a negative </a:t>
            </a:r>
            <a:r>
              <a:rPr lang="en-GB" sz="1400" b="1" dirty="0">
                <a:solidFill>
                  <a:srgbClr val="FF00FF"/>
                </a:solidFill>
              </a:rPr>
              <a:t>correlation</a:t>
            </a:r>
            <a:r>
              <a:rPr lang="en-GB" sz="1400" dirty="0">
                <a:solidFill>
                  <a:schemeClr val="dk1"/>
                </a:solidFill>
              </a:rPr>
              <a:t> between student success in class and in-class laptop use. </a:t>
            </a:r>
          </a:p>
        </p:txBody>
      </p:sp>
      <p:sp>
        <p:nvSpPr>
          <p:cNvPr id="8" name="Rectangle 7">
            <a:extLst>
              <a:ext uri="{FF2B5EF4-FFF2-40B4-BE49-F238E27FC236}">
                <a16:creationId xmlns:a16="http://schemas.microsoft.com/office/drawing/2014/main" id="{378EE4C9-3AB5-4800-986B-3012D7B74A4C}"/>
              </a:ext>
            </a:extLst>
          </p:cNvPr>
          <p:cNvSpPr/>
          <p:nvPr/>
        </p:nvSpPr>
        <p:spPr>
          <a:xfrm>
            <a:off x="8689052" y="2923987"/>
            <a:ext cx="3462169" cy="2462213"/>
          </a:xfrm>
          <a:prstGeom prst="rect">
            <a:avLst/>
          </a:prstGeom>
          <a:solidFill>
            <a:schemeClr val="bg1"/>
          </a:solidFill>
          <a:ln>
            <a:solidFill>
              <a:schemeClr val="tx1"/>
            </a:solidFill>
          </a:ln>
        </p:spPr>
        <p:txBody>
          <a:bodyPr wrap="square">
            <a:spAutoFit/>
          </a:bodyPr>
          <a:lstStyle/>
          <a:p>
            <a:r>
              <a:rPr lang="en-GB" sz="1400" dirty="0">
                <a:solidFill>
                  <a:schemeClr val="dk1"/>
                </a:solidFill>
              </a:rPr>
              <a:t>Finally, what is the answer? So, students are on Facebook instead of hanging off their teacher’s every word. Or shopping on Amazon. Or watching the latest viral video. There's a solution: </a:t>
            </a:r>
            <a:r>
              <a:rPr lang="en-GB" sz="1400" b="1" dirty="0">
                <a:solidFill>
                  <a:schemeClr val="accent2">
                    <a:lumMod val="75000"/>
                  </a:schemeClr>
                </a:solidFill>
              </a:rPr>
              <a:t>incorporate</a:t>
            </a:r>
            <a:r>
              <a:rPr lang="en-GB" sz="1400" dirty="0">
                <a:solidFill>
                  <a:schemeClr val="dk1"/>
                </a:solidFill>
              </a:rPr>
              <a:t> social media into lessons. Crowd sourcing questions using social media and see what your friends know about a topic. Being quizzed using clickers before and during lessons.  Most importantly, digital tools must be accessible to different students. </a:t>
            </a:r>
          </a:p>
        </p:txBody>
      </p:sp>
      <p:graphicFrame>
        <p:nvGraphicFramePr>
          <p:cNvPr id="29" name="Table 28">
            <a:extLst>
              <a:ext uri="{FF2B5EF4-FFF2-40B4-BE49-F238E27FC236}">
                <a16:creationId xmlns:a16="http://schemas.microsoft.com/office/drawing/2014/main" id="{9AC1F0F6-19C1-4FF5-82E5-1CC657DFCA4E}"/>
              </a:ext>
            </a:extLst>
          </p:cNvPr>
          <p:cNvGraphicFramePr>
            <a:graphicFrameLocks noGrp="1"/>
          </p:cNvGraphicFramePr>
          <p:nvPr>
            <p:extLst>
              <p:ext uri="{D42A27DB-BD31-4B8C-83A1-F6EECF244321}">
                <p14:modId xmlns:p14="http://schemas.microsoft.com/office/powerpoint/2010/main" val="3651805040"/>
              </p:ext>
            </p:extLst>
          </p:nvPr>
        </p:nvGraphicFramePr>
        <p:xfrm>
          <a:off x="6032585" y="2042582"/>
          <a:ext cx="2574957" cy="1231401"/>
        </p:xfrm>
        <a:graphic>
          <a:graphicData uri="http://schemas.openxmlformats.org/drawingml/2006/table">
            <a:tbl>
              <a:tblPr firstRow="1" bandRow="1">
                <a:tableStyleId>{5C22544A-7EE6-4342-B048-85BDC9FD1C3A}</a:tableStyleId>
              </a:tblPr>
              <a:tblGrid>
                <a:gridCol w="2574957">
                  <a:extLst>
                    <a:ext uri="{9D8B030D-6E8A-4147-A177-3AD203B41FA5}">
                      <a16:colId xmlns:a16="http://schemas.microsoft.com/office/drawing/2014/main" val="1938003218"/>
                    </a:ext>
                  </a:extLst>
                </a:gridCol>
              </a:tblGrid>
              <a:tr h="372284">
                <a:tc>
                  <a:txBody>
                    <a:bodyPr/>
                    <a:lstStyle/>
                    <a:p>
                      <a:r>
                        <a:rPr lang="en-US" sz="1400" dirty="0"/>
                        <a:t>What’s the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859117">
                <a:tc>
                  <a:txBody>
                    <a:bodyPr/>
                    <a:lstStyle/>
                    <a:p>
                      <a:pPr defTabSz="355600"/>
                      <a:r>
                        <a:rPr lang="en-GB" sz="1400" b="0" i="0" kern="1200" dirty="0">
                          <a:solidFill>
                            <a:schemeClr val="dk1"/>
                          </a:solidFill>
                          <a:effectLst/>
                          <a:latin typeface="+mn-lt"/>
                          <a:ea typeface="+mn-ea"/>
                          <a:cs typeface="+mn-cs"/>
                        </a:rPr>
                        <a:t>What is the purpose of this text? </a:t>
                      </a:r>
                      <a:br>
                        <a:rPr lang="en-GB" sz="1400" b="0" i="0" kern="1200" dirty="0">
                          <a:solidFill>
                            <a:schemeClr val="dk1"/>
                          </a:solidFill>
                          <a:effectLst/>
                          <a:latin typeface="+mn-lt"/>
                          <a:ea typeface="+mn-ea"/>
                          <a:cs typeface="+mn-cs"/>
                        </a:rPr>
                      </a:br>
                      <a:r>
                        <a:rPr lang="en-GB" sz="1400" b="0" i="0" kern="1200" dirty="0">
                          <a:solidFill>
                            <a:schemeClr val="dk1"/>
                          </a:solidFill>
                          <a:effectLst/>
                          <a:latin typeface="+mn-lt"/>
                          <a:ea typeface="+mn-ea"/>
                          <a:cs typeface="+mn-cs"/>
                        </a:rPr>
                        <a:t>a) To explain     b) To describe</a:t>
                      </a:r>
                    </a:p>
                    <a:p>
                      <a:pPr marL="0" indent="0">
                        <a:buNone/>
                      </a:pPr>
                      <a:r>
                        <a:rPr lang="en-GB" sz="1400" b="0" i="0" kern="1200" dirty="0">
                          <a:solidFill>
                            <a:schemeClr val="dk1"/>
                          </a:solidFill>
                          <a:effectLst/>
                          <a:latin typeface="+mn-lt"/>
                          <a:ea typeface="+mn-ea"/>
                          <a:cs typeface="+mn-cs"/>
                        </a:rPr>
                        <a:t>c) To instruct     c) To persuade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pic>
        <p:nvPicPr>
          <p:cNvPr id="3074" name="Picture 2" descr="Why Strangers Are AirDropping You Memes and Photos - The Atlantic">
            <a:extLst>
              <a:ext uri="{FF2B5EF4-FFF2-40B4-BE49-F238E27FC236}">
                <a16:creationId xmlns:a16="http://schemas.microsoft.com/office/drawing/2014/main" id="{1DBC1115-6642-4D44-8361-032BCEBF2F7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78060" y="624626"/>
            <a:ext cx="2332543" cy="130622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27" name="Table 26">
            <a:extLst>
              <a:ext uri="{FF2B5EF4-FFF2-40B4-BE49-F238E27FC236}">
                <a16:creationId xmlns:a16="http://schemas.microsoft.com/office/drawing/2014/main" id="{8F3C8237-CB9B-42B8-B125-153F269BFEE4}"/>
              </a:ext>
            </a:extLst>
          </p:cNvPr>
          <p:cNvGraphicFramePr>
            <a:graphicFrameLocks noGrp="1"/>
          </p:cNvGraphicFramePr>
          <p:nvPr>
            <p:extLst>
              <p:ext uri="{D42A27DB-BD31-4B8C-83A1-F6EECF244321}">
                <p14:modId xmlns:p14="http://schemas.microsoft.com/office/powerpoint/2010/main" val="1118697760"/>
              </p:ext>
            </p:extLst>
          </p:nvPr>
        </p:nvGraphicFramePr>
        <p:xfrm>
          <a:off x="6104323" y="5686830"/>
          <a:ext cx="2503219" cy="1036320"/>
        </p:xfrm>
        <a:graphic>
          <a:graphicData uri="http://schemas.openxmlformats.org/drawingml/2006/table">
            <a:tbl>
              <a:tblPr firstRow="1" bandRow="1">
                <a:tableStyleId>{5C22544A-7EE6-4342-B048-85BDC9FD1C3A}</a:tableStyleId>
              </a:tblPr>
              <a:tblGrid>
                <a:gridCol w="2503219">
                  <a:extLst>
                    <a:ext uri="{9D8B030D-6E8A-4147-A177-3AD203B41FA5}">
                      <a16:colId xmlns:a16="http://schemas.microsoft.com/office/drawing/2014/main" val="1938003218"/>
                    </a:ext>
                  </a:extLst>
                </a:gridCol>
              </a:tblGrid>
              <a:tr h="279102">
                <a:tc>
                  <a:txBody>
                    <a:bodyPr/>
                    <a:lstStyle/>
                    <a:p>
                      <a:r>
                        <a:rPr lang="en-US" sz="1400" dirty="0"/>
                        <a:t>As easy as 1, 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79830309"/>
                  </a:ext>
                </a:extLst>
              </a:tr>
              <a:tr h="644083">
                <a:tc>
                  <a:txBody>
                    <a:bodyPr/>
                    <a:lstStyle/>
                    <a:p>
                      <a:pPr defTabSz="355600"/>
                      <a:r>
                        <a:rPr lang="en-GB" sz="1400" b="0" i="0" kern="1200" dirty="0">
                          <a:solidFill>
                            <a:schemeClr val="dk1"/>
                          </a:solidFill>
                          <a:effectLst/>
                          <a:latin typeface="+mn-lt"/>
                          <a:ea typeface="+mn-ea"/>
                          <a:cs typeface="+mn-cs"/>
                        </a:rPr>
                        <a:t>What joining words, and phrases have been used to put the points of this text in order?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918816"/>
                  </a:ext>
                </a:extLst>
              </a:tr>
            </a:tbl>
          </a:graphicData>
        </a:graphic>
      </p:graphicFrame>
    </p:spTree>
    <p:extLst>
      <p:ext uri="{BB962C8B-B14F-4D97-AF65-F5344CB8AC3E}">
        <p14:creationId xmlns:p14="http://schemas.microsoft.com/office/powerpoint/2010/main" val="1190437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3164</TotalTime>
  <Words>2793</Words>
  <Application>Microsoft Office PowerPoint</Application>
  <PresentationFormat>Widescreen</PresentationFormat>
  <Paragraphs>201</Paragraphs>
  <Slides>8</Slides>
  <Notes>8</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8</vt:i4>
      </vt:variant>
    </vt:vector>
  </HeadingPairs>
  <TitlesOfParts>
    <vt:vector size="22" baseType="lpstr">
      <vt:lpstr>abcsans</vt:lpstr>
      <vt:lpstr>Arial</vt:lpstr>
      <vt:lpstr>Calibri</vt:lpstr>
      <vt:lpstr>Calibri Light</vt:lpstr>
      <vt:lpstr>Century Gothic</vt:lpstr>
      <vt:lpstr>Comic Sans MS</vt:lpstr>
      <vt:lpstr>Grad</vt:lpstr>
      <vt:lpstr>Indy Serif</vt:lpstr>
      <vt:lpstr>lato</vt:lpstr>
      <vt:lpstr>Lato-Regular</vt:lpstr>
      <vt:lpstr>ReithSans</vt:lpstr>
      <vt:lpstr>Segoe UI Emoji</vt:lpstr>
      <vt:lpstr>Segoe UI Semibold</vt:lpstr>
      <vt:lpstr>Office Theme</vt:lpstr>
      <vt:lpstr>L1-2 Functional Skills English Mobile phones: reading, writing and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Contributed to www.skillsworkshop.org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phone slides for L1-2 Functional Skills English</dc:title>
  <dc:subject> L1-2 Reformed Functional Skills English</dc:subject>
  <dc:creator>Nikki Milton - July 2021</dc:creator>
  <cp:lastModifiedBy>Maggie Harnew</cp:lastModifiedBy>
  <cp:revision>150</cp:revision>
  <dcterms:created xsi:type="dcterms:W3CDTF">2021-05-01T07:06:30Z</dcterms:created>
  <dcterms:modified xsi:type="dcterms:W3CDTF">2021-07-28T15:02:45Z</dcterms:modified>
</cp:coreProperties>
</file>