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58" r:id="rId3"/>
    <p:sldId id="262" r:id="rId4"/>
    <p:sldId id="263"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C37B"/>
    <a:srgbClr val="B3C1D9"/>
    <a:srgbClr val="CE7334"/>
    <a:srgbClr val="FFC000"/>
    <a:srgbClr val="2F5597"/>
    <a:srgbClr val="5A78AD"/>
    <a:srgbClr val="FF0000"/>
    <a:srgbClr val="385723"/>
    <a:srgbClr val="C55A11"/>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75" autoAdjust="0"/>
    <p:restoredTop sz="94574" autoAdjust="0"/>
  </p:normalViewPr>
  <p:slideViewPr>
    <p:cSldViewPr snapToGrid="0">
      <p:cViewPr varScale="1">
        <p:scale>
          <a:sx n="119" d="100"/>
          <a:sy n="119" d="100"/>
        </p:scale>
        <p:origin x="7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D3262-B21F-4CA1-810E-5FE9F38792AF}" type="datetimeFigureOut">
              <a:rPr lang="en-GB" smtClean="0"/>
              <a:t>05/07/2021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0DBD7-A11F-4DCE-A977-143588F0936E}" type="slidenum">
              <a:rPr lang="en-GB" smtClean="0"/>
              <a:t>‹#›</a:t>
            </a:fld>
            <a:endParaRPr lang="en-GB"/>
          </a:p>
        </p:txBody>
      </p:sp>
    </p:spTree>
    <p:extLst>
      <p:ext uri="{BB962C8B-B14F-4D97-AF65-F5344CB8AC3E}">
        <p14:creationId xmlns:p14="http://schemas.microsoft.com/office/powerpoint/2010/main" val="42883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6fe1f69d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g76fe1f69d1_1_0:notes"/>
          <p:cNvSpPr txBox="1">
            <a:spLocks noGrp="1"/>
          </p:cNvSpPr>
          <p:nvPr>
            <p:ph type="body" idx="1"/>
          </p:nvPr>
        </p:nvSpPr>
        <p:spPr>
          <a:xfrm>
            <a:off x="685800" y="4343985"/>
            <a:ext cx="54864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Font typeface="Comic Sans MS"/>
              <a:buNone/>
            </a:pPr>
            <a:r>
              <a:rPr lang="en-GB" dirty="0">
                <a:latin typeface="Comic Sans MS"/>
                <a:ea typeface="Comic Sans MS"/>
                <a:cs typeface="Comic Sans MS"/>
                <a:sym typeface="Comic Sans MS"/>
              </a:rPr>
              <a:t>July 2021. Kindly contributed to </a:t>
            </a:r>
            <a:r>
              <a:rPr lang="en-GB" dirty="0">
                <a:solidFill>
                  <a:srgbClr val="000000"/>
                </a:solidFill>
                <a:latin typeface="Comic Sans MS"/>
                <a:ea typeface="Comic Sans MS"/>
                <a:cs typeface="Comic Sans MS"/>
                <a:sym typeface="Comic Sans MS"/>
              </a:rPr>
              <a:t>www.skillsworkshop.org </a:t>
            </a:r>
            <a:r>
              <a:rPr lang="en-GB" dirty="0"/>
              <a:t>by Nikki Milton, Cambridge Regional College.</a:t>
            </a:r>
            <a:endParaRPr dirty="0"/>
          </a:p>
        </p:txBody>
      </p:sp>
      <p:sp>
        <p:nvSpPr>
          <p:cNvPr id="58" name="Google Shape;58;g76fe1f69d1_1_0:notes"/>
          <p:cNvSpPr txBox="1"/>
          <p:nvPr/>
        </p:nvSpPr>
        <p:spPr>
          <a:xfrm>
            <a:off x="3884064" y="8685046"/>
            <a:ext cx="2972400" cy="457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July 2021. Kindly contributed to </a:t>
            </a:r>
            <a:r>
              <a:rPr lang="en-GB" dirty="0">
                <a:solidFill>
                  <a:srgbClr val="000000"/>
                </a:solidFill>
                <a:latin typeface="Comic Sans MS"/>
                <a:ea typeface="Comic Sans MS"/>
                <a:cs typeface="Comic Sans MS"/>
                <a:sym typeface="Comic Sans MS"/>
              </a:rPr>
              <a:t>www.skillsworkshop.org </a:t>
            </a:r>
            <a:r>
              <a:rPr lang="en-GB" dirty="0"/>
              <a:t>by Nikki Milton, Cambridge Regional College.</a:t>
            </a:r>
          </a:p>
          <a:p>
            <a:endParaRPr lang="en-GB" dirty="0"/>
          </a:p>
        </p:txBody>
      </p:sp>
      <p:sp>
        <p:nvSpPr>
          <p:cNvPr id="4" name="Slide Number Placeholder 3"/>
          <p:cNvSpPr>
            <a:spLocks noGrp="1"/>
          </p:cNvSpPr>
          <p:nvPr>
            <p:ph type="sldNum" sz="quarter" idx="5"/>
          </p:nvPr>
        </p:nvSpPr>
        <p:spPr/>
        <p:txBody>
          <a:bodyPr/>
          <a:lstStyle/>
          <a:p>
            <a:fld id="{3D40DBD7-A11F-4DCE-A977-143588F0936E}" type="slidenum">
              <a:rPr lang="en-GB" smtClean="0"/>
              <a:t>2</a:t>
            </a:fld>
            <a:endParaRPr lang="en-GB"/>
          </a:p>
        </p:txBody>
      </p:sp>
    </p:spTree>
    <p:extLst>
      <p:ext uri="{BB962C8B-B14F-4D97-AF65-F5344CB8AC3E}">
        <p14:creationId xmlns:p14="http://schemas.microsoft.com/office/powerpoint/2010/main" val="424449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July 2021. Kindly contributed to </a:t>
            </a:r>
            <a:r>
              <a:rPr lang="en-GB" dirty="0">
                <a:solidFill>
                  <a:srgbClr val="000000"/>
                </a:solidFill>
                <a:latin typeface="Comic Sans MS"/>
                <a:ea typeface="Comic Sans MS"/>
                <a:cs typeface="Comic Sans MS"/>
                <a:sym typeface="Comic Sans MS"/>
              </a:rPr>
              <a:t>www.skillsworkshop.org </a:t>
            </a:r>
            <a:r>
              <a:rPr lang="en-GB" dirty="0"/>
              <a:t>by Nikki Milton, Cambridge Regional College.</a:t>
            </a:r>
          </a:p>
          <a:p>
            <a:endParaRPr lang="en-GB" dirty="0"/>
          </a:p>
        </p:txBody>
      </p:sp>
      <p:sp>
        <p:nvSpPr>
          <p:cNvPr id="4" name="Slide Number Placeholder 3"/>
          <p:cNvSpPr>
            <a:spLocks noGrp="1"/>
          </p:cNvSpPr>
          <p:nvPr>
            <p:ph type="sldNum" sz="quarter" idx="5"/>
          </p:nvPr>
        </p:nvSpPr>
        <p:spPr/>
        <p:txBody>
          <a:bodyPr/>
          <a:lstStyle/>
          <a:p>
            <a:fld id="{3D40DBD7-A11F-4DCE-A977-143588F0936E}" type="slidenum">
              <a:rPr lang="en-GB" smtClean="0"/>
              <a:t>3</a:t>
            </a:fld>
            <a:endParaRPr lang="en-GB"/>
          </a:p>
        </p:txBody>
      </p:sp>
    </p:spTree>
    <p:extLst>
      <p:ext uri="{BB962C8B-B14F-4D97-AF65-F5344CB8AC3E}">
        <p14:creationId xmlns:p14="http://schemas.microsoft.com/office/powerpoint/2010/main" val="208563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July 2021. Kindly contributed to </a:t>
            </a:r>
            <a:r>
              <a:rPr lang="en-GB" dirty="0">
                <a:solidFill>
                  <a:srgbClr val="000000"/>
                </a:solidFill>
                <a:latin typeface="Comic Sans MS"/>
                <a:ea typeface="Comic Sans MS"/>
                <a:cs typeface="Comic Sans MS"/>
                <a:sym typeface="Comic Sans MS"/>
              </a:rPr>
              <a:t>www.skillsworkshop.org </a:t>
            </a:r>
            <a:r>
              <a:rPr lang="en-GB" dirty="0"/>
              <a:t>by Nikki Milton, Cambridge Regional College.</a:t>
            </a:r>
          </a:p>
          <a:p>
            <a:endParaRPr lang="en-GB" dirty="0"/>
          </a:p>
        </p:txBody>
      </p:sp>
      <p:sp>
        <p:nvSpPr>
          <p:cNvPr id="4" name="Slide Number Placeholder 3"/>
          <p:cNvSpPr>
            <a:spLocks noGrp="1"/>
          </p:cNvSpPr>
          <p:nvPr>
            <p:ph type="sldNum" sz="quarter" idx="5"/>
          </p:nvPr>
        </p:nvSpPr>
        <p:spPr/>
        <p:txBody>
          <a:bodyPr/>
          <a:lstStyle/>
          <a:p>
            <a:fld id="{3D40DBD7-A11F-4DCE-A977-143588F0936E}" type="slidenum">
              <a:rPr lang="en-GB" smtClean="0"/>
              <a:t>4</a:t>
            </a:fld>
            <a:endParaRPr lang="en-GB"/>
          </a:p>
        </p:txBody>
      </p:sp>
    </p:spTree>
    <p:extLst>
      <p:ext uri="{BB962C8B-B14F-4D97-AF65-F5344CB8AC3E}">
        <p14:creationId xmlns:p14="http://schemas.microsoft.com/office/powerpoint/2010/main" val="419490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July 2021. Kindly contributed to </a:t>
            </a:r>
            <a:r>
              <a:rPr lang="en-GB" dirty="0">
                <a:solidFill>
                  <a:srgbClr val="000000"/>
                </a:solidFill>
                <a:latin typeface="Comic Sans MS"/>
                <a:ea typeface="Comic Sans MS"/>
                <a:cs typeface="Comic Sans MS"/>
                <a:sym typeface="Comic Sans MS"/>
              </a:rPr>
              <a:t>www.skillsworkshop.org </a:t>
            </a:r>
            <a:r>
              <a:rPr lang="en-GB" dirty="0"/>
              <a:t>by Nikki Milton, Cambridge Regional College.</a:t>
            </a:r>
          </a:p>
          <a:p>
            <a:endParaRPr lang="en-GB" dirty="0"/>
          </a:p>
        </p:txBody>
      </p:sp>
      <p:sp>
        <p:nvSpPr>
          <p:cNvPr id="4" name="Slide Number Placeholder 3"/>
          <p:cNvSpPr>
            <a:spLocks noGrp="1"/>
          </p:cNvSpPr>
          <p:nvPr>
            <p:ph type="sldNum" sz="quarter" idx="5"/>
          </p:nvPr>
        </p:nvSpPr>
        <p:spPr/>
        <p:txBody>
          <a:bodyPr/>
          <a:lstStyle/>
          <a:p>
            <a:fld id="{3D40DBD7-A11F-4DCE-A977-143588F0936E}" type="slidenum">
              <a:rPr lang="en-GB" smtClean="0"/>
              <a:t>5</a:t>
            </a:fld>
            <a:endParaRPr lang="en-GB"/>
          </a:p>
        </p:txBody>
      </p:sp>
    </p:spTree>
    <p:extLst>
      <p:ext uri="{BB962C8B-B14F-4D97-AF65-F5344CB8AC3E}">
        <p14:creationId xmlns:p14="http://schemas.microsoft.com/office/powerpoint/2010/main" val="174959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F097-B466-4E4F-8C05-C28C99A41D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601F6E-6671-4C33-ABCC-05B341DC0A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07ADF8-9FB7-4560-ADBE-E14373E1BF55}"/>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5" name="Footer Placeholder 4">
            <a:extLst>
              <a:ext uri="{FF2B5EF4-FFF2-40B4-BE49-F238E27FC236}">
                <a16:creationId xmlns:a16="http://schemas.microsoft.com/office/drawing/2014/main" id="{875E97D6-B5EC-49B8-A3AD-BBF3CD616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1D1EEA-DF5D-42CE-8854-CDDC1427BF9A}"/>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220938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1DB8-92C2-41CD-AB0D-40EF86A7C8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019A93-15E9-4F77-AD0F-2856B8BD0B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17616-24FC-4334-B1E8-659F052EA8E0}"/>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5" name="Footer Placeholder 4">
            <a:extLst>
              <a:ext uri="{FF2B5EF4-FFF2-40B4-BE49-F238E27FC236}">
                <a16:creationId xmlns:a16="http://schemas.microsoft.com/office/drawing/2014/main" id="{80481F58-C7BF-4D7F-9113-6677C4566C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EE0F15-DFFF-4B72-9D07-4F99583BA908}"/>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421981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9027B-3A75-4599-ACD0-1D66B972E1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456210-59C7-4189-9DAE-01E165F671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974DEE-2A07-4BE8-8103-2DB1A4DBA43E}"/>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5" name="Footer Placeholder 4">
            <a:extLst>
              <a:ext uri="{FF2B5EF4-FFF2-40B4-BE49-F238E27FC236}">
                <a16:creationId xmlns:a16="http://schemas.microsoft.com/office/drawing/2014/main" id="{7A3F5DEF-C195-488A-A6BF-35737136C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F4BE44-A98B-4C7D-BE4A-5E034130AFAB}"/>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171784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13C9-F4B2-4274-881F-464F120CCB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0A6C7B-25A3-4333-B01B-2C0F6CC778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37C15E-99EE-4E42-89A7-941CB002BC1A}"/>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5" name="Footer Placeholder 4">
            <a:extLst>
              <a:ext uri="{FF2B5EF4-FFF2-40B4-BE49-F238E27FC236}">
                <a16:creationId xmlns:a16="http://schemas.microsoft.com/office/drawing/2014/main" id="{7D38E5CA-624D-4E6A-B691-7762021D0F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187DC1-FCD6-4A1B-B1DB-C0816DEFCC23}"/>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419561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E899F-59FA-4881-B289-0CF99C167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0FC96D-0715-4DDF-B7D7-4D2598BE4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26BBE0-FC38-41BD-A9E1-BC419CC11978}"/>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5" name="Footer Placeholder 4">
            <a:extLst>
              <a:ext uri="{FF2B5EF4-FFF2-40B4-BE49-F238E27FC236}">
                <a16:creationId xmlns:a16="http://schemas.microsoft.com/office/drawing/2014/main" id="{37FFEB9C-B2F5-4690-A3FC-D0169E71B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81B2CB-CACC-4981-8362-943013B82194}"/>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67671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403A-1A2D-4E1B-98D5-B339BA1D61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93EDBF-873F-4A97-99AF-48BEACCD47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131BDB-834D-4D5E-AA8E-B2CBB0AD6E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10137E-A314-4115-8EBD-0A776713A89C}"/>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6" name="Footer Placeholder 5">
            <a:extLst>
              <a:ext uri="{FF2B5EF4-FFF2-40B4-BE49-F238E27FC236}">
                <a16:creationId xmlns:a16="http://schemas.microsoft.com/office/drawing/2014/main" id="{5ECFB3B0-6021-43E4-8FC9-663AACDDE1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E0F3A6-B72F-466E-8E8C-58E66E9DB1B2}"/>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316740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C79D-1030-47AA-B28C-075C904045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40CC8D-F50D-45A7-90DF-2C0AB75DE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067A60-E7B1-4B6B-B4E2-EC8E79A26F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1ECFB7-561A-4293-94BE-DD4A50C331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910A9E-F6C6-4C9A-82F0-BCE215EAF7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13A68C-29FC-41FE-976A-B71214AD3994}"/>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8" name="Footer Placeholder 7">
            <a:extLst>
              <a:ext uri="{FF2B5EF4-FFF2-40B4-BE49-F238E27FC236}">
                <a16:creationId xmlns:a16="http://schemas.microsoft.com/office/drawing/2014/main" id="{6B89BD87-0996-4B06-B463-8C01550AF7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12B38C-1E3F-4100-B537-CC4A0A5B417B}"/>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338178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2E68-B260-483B-8F6C-619432EAC9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649CE6-E87E-48BD-8F52-AF6B246B7E4B}"/>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4" name="Footer Placeholder 3">
            <a:extLst>
              <a:ext uri="{FF2B5EF4-FFF2-40B4-BE49-F238E27FC236}">
                <a16:creationId xmlns:a16="http://schemas.microsoft.com/office/drawing/2014/main" id="{F128CAAA-B844-4CD8-A9DB-596D4095E9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E5D929-A157-4E37-9D4A-5E6803AB034B}"/>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82920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E7D18-91F4-49FA-9DBE-1264FA9F6F5A}"/>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3" name="Footer Placeholder 2">
            <a:extLst>
              <a:ext uri="{FF2B5EF4-FFF2-40B4-BE49-F238E27FC236}">
                <a16:creationId xmlns:a16="http://schemas.microsoft.com/office/drawing/2014/main" id="{0BADC504-7CCE-42BD-8A1F-9334B7EAA6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2F1074-D19C-4304-BAC6-1E2ED4B2744F}"/>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205351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218E-8BC2-4823-B250-CB3A58103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099DA4-F859-49A7-8B65-E57F7510B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0A0796-5965-40A8-92BA-B37F532B1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9FECE8-C3B6-420C-A5EE-CC037EA315EE}"/>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6" name="Footer Placeholder 5">
            <a:extLst>
              <a:ext uri="{FF2B5EF4-FFF2-40B4-BE49-F238E27FC236}">
                <a16:creationId xmlns:a16="http://schemas.microsoft.com/office/drawing/2014/main" id="{8F477E6B-C620-4DAD-A077-932FB2C9E3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F374A4-B118-4764-9449-ED0C064F9E8F}"/>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314771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2072-3688-4C4E-9B88-416A6742A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3635E2-2443-47F9-8D87-1029F5D86A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0B5405-704B-415E-A572-37824B1EE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716F0-EEA3-439D-ACE3-F46C76B1AE9D}"/>
              </a:ext>
            </a:extLst>
          </p:cNvPr>
          <p:cNvSpPr>
            <a:spLocks noGrp="1"/>
          </p:cNvSpPr>
          <p:nvPr>
            <p:ph type="dt" sz="half" idx="10"/>
          </p:nvPr>
        </p:nvSpPr>
        <p:spPr/>
        <p:txBody>
          <a:bodyPr/>
          <a:lstStyle/>
          <a:p>
            <a:fld id="{7FB6924F-8596-44F6-90CD-C33A43BE0525}" type="datetimeFigureOut">
              <a:rPr lang="en-GB" smtClean="0"/>
              <a:t>05/07/2021</a:t>
            </a:fld>
            <a:endParaRPr lang="en-GB"/>
          </a:p>
        </p:txBody>
      </p:sp>
      <p:sp>
        <p:nvSpPr>
          <p:cNvPr id="6" name="Footer Placeholder 5">
            <a:extLst>
              <a:ext uri="{FF2B5EF4-FFF2-40B4-BE49-F238E27FC236}">
                <a16:creationId xmlns:a16="http://schemas.microsoft.com/office/drawing/2014/main" id="{B823FE4C-A8FC-4A21-9DC8-98ABC5623B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248496-28AC-48F0-B0C3-C4833A95D176}"/>
              </a:ext>
            </a:extLst>
          </p:cNvPr>
          <p:cNvSpPr>
            <a:spLocks noGrp="1"/>
          </p:cNvSpPr>
          <p:nvPr>
            <p:ph type="sldNum" sz="quarter" idx="12"/>
          </p:nvPr>
        </p:nvSpPr>
        <p:spPr/>
        <p:txBody>
          <a:bodyPr/>
          <a:lstStyle/>
          <a:p>
            <a:fld id="{D17FA594-B97B-46E7-9DFD-5E58A463E197}" type="slidenum">
              <a:rPr lang="en-GB" smtClean="0"/>
              <a:t>‹#›</a:t>
            </a:fld>
            <a:endParaRPr lang="en-GB"/>
          </a:p>
        </p:txBody>
      </p:sp>
    </p:spTree>
    <p:extLst>
      <p:ext uri="{BB962C8B-B14F-4D97-AF65-F5344CB8AC3E}">
        <p14:creationId xmlns:p14="http://schemas.microsoft.com/office/powerpoint/2010/main" val="160301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364ADC-9577-4831-AA98-8A9CEE8C8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11ED9C-AF2C-4648-834F-1CE061345D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9BA8BB-1CC3-43F7-82E2-034AE658F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924F-8596-44F6-90CD-C33A43BE0525}" type="datetimeFigureOut">
              <a:rPr lang="en-GB" smtClean="0"/>
              <a:t>05/07/2021</a:t>
            </a:fld>
            <a:endParaRPr lang="en-GB"/>
          </a:p>
        </p:txBody>
      </p:sp>
      <p:sp>
        <p:nvSpPr>
          <p:cNvPr id="5" name="Footer Placeholder 4">
            <a:extLst>
              <a:ext uri="{FF2B5EF4-FFF2-40B4-BE49-F238E27FC236}">
                <a16:creationId xmlns:a16="http://schemas.microsoft.com/office/drawing/2014/main" id="{60DC87E9-1C76-433E-A4B5-9DC17BBB16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64B44A-9D49-4441-822E-D93D5306D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FA594-B97B-46E7-9DFD-5E58A463E197}" type="slidenum">
              <a:rPr lang="en-GB" smtClean="0"/>
              <a:t>‹#›</a:t>
            </a:fld>
            <a:endParaRPr lang="en-GB"/>
          </a:p>
        </p:txBody>
      </p:sp>
    </p:spTree>
    <p:extLst>
      <p:ext uri="{BB962C8B-B14F-4D97-AF65-F5344CB8AC3E}">
        <p14:creationId xmlns:p14="http://schemas.microsoft.com/office/powerpoint/2010/main" val="3234499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skillsworkshop.org/resources/is_it_good_to_listen_to_music_while_studying_or_working" TargetMode="External"/><Relationship Id="rId4" Type="http://schemas.openxmlformats.org/officeDocument/2006/relationships/hyperlink" Target="http://www.skillsworkshop.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tudy.com/academy/popular/is-it-good-to-listen-to-music-while-studying.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studyfinds.org/bach-for-business-listening-to-classical-music-at-work-boosts-productivity-study-find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WQNk6TDcuo"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theguardian.com/us-news/2020/apr/15/music-productivity-working-from-hom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utgers.edu/news/can-music-distract-us-while-we-work-hom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596685" y="390395"/>
            <a:ext cx="9529326" cy="1494552"/>
          </a:xfrm>
          <a:prstGeom prst="rect">
            <a:avLst/>
          </a:prstGeom>
          <a:noFill/>
          <a:ln>
            <a:noFill/>
          </a:ln>
        </p:spPr>
        <p:txBody>
          <a:bodyPr spcFirstLastPara="1" wrap="square" lIns="121900" tIns="60933" rIns="121900" bIns="60933" anchor="t" anchorCtr="0">
            <a:normAutofit fontScale="90000"/>
          </a:bodyPr>
          <a:lstStyle/>
          <a:p>
            <a:pPr>
              <a:buClr>
                <a:schemeClr val="dk2"/>
              </a:buClr>
              <a:buSzPts val="3000"/>
            </a:pPr>
            <a:r>
              <a:rPr lang="en-GB" sz="4000" dirty="0">
                <a:latin typeface="Century Gothic"/>
                <a:ea typeface="Century Gothic"/>
                <a:cs typeface="Century Gothic"/>
                <a:sym typeface="Century Gothic"/>
              </a:rPr>
              <a:t>L1-2 Functional Skills English</a:t>
            </a:r>
            <a:br>
              <a:rPr lang="en-GB" sz="4000" b="1" dirty="0">
                <a:latin typeface="Century Gothic"/>
                <a:ea typeface="Century Gothic"/>
                <a:cs typeface="Century Gothic"/>
                <a:sym typeface="Century Gothic"/>
              </a:rPr>
            </a:br>
            <a:r>
              <a:rPr lang="en-GB" sz="3100" b="1" dirty="0">
                <a:solidFill>
                  <a:schemeClr val="accent1"/>
                </a:solidFill>
                <a:latin typeface="Century Gothic"/>
                <a:ea typeface="Century Gothic"/>
                <a:cs typeface="Century Gothic"/>
                <a:sym typeface="Century Gothic"/>
              </a:rPr>
              <a:t>Is it good to listen to music while studying or working?</a:t>
            </a:r>
            <a:br>
              <a:rPr lang="en-GB" sz="4400" b="1" dirty="0">
                <a:solidFill>
                  <a:schemeClr val="accent1"/>
                </a:solidFill>
                <a:latin typeface="Century Gothic"/>
                <a:ea typeface="Century Gothic"/>
                <a:cs typeface="Century Gothic"/>
                <a:sym typeface="Century Gothic"/>
              </a:rPr>
            </a:br>
            <a:r>
              <a:rPr lang="en-GB" sz="3100" dirty="0">
                <a:latin typeface="Century Gothic"/>
                <a:sym typeface="Century Gothic"/>
              </a:rPr>
              <a:t>Reading and discussion tasks</a:t>
            </a:r>
            <a:br>
              <a:rPr lang="en-GB" sz="4400" b="1" dirty="0">
                <a:solidFill>
                  <a:schemeClr val="accent1"/>
                </a:solidFill>
                <a:latin typeface="Century Gothic"/>
                <a:ea typeface="Century Gothic"/>
                <a:cs typeface="Century Gothic"/>
                <a:sym typeface="Century Gothic"/>
              </a:rPr>
            </a:br>
            <a:endParaRPr dirty="0">
              <a:solidFill>
                <a:schemeClr val="accent1"/>
              </a:solidFill>
            </a:endParaRPr>
          </a:p>
        </p:txBody>
      </p:sp>
      <p:pic>
        <p:nvPicPr>
          <p:cNvPr id="62" name="Google Shape;62;p14" descr="Description: swlogo"/>
          <p:cNvPicPr preferRelativeResize="0"/>
          <p:nvPr/>
        </p:nvPicPr>
        <p:blipFill rotWithShape="1">
          <a:blip r:embed="rId3">
            <a:alphaModFix/>
          </a:blip>
          <a:srcRect/>
          <a:stretch/>
        </p:blipFill>
        <p:spPr>
          <a:xfrm>
            <a:off x="10126011" y="468846"/>
            <a:ext cx="1623401" cy="1060940"/>
          </a:xfrm>
          <a:prstGeom prst="rect">
            <a:avLst/>
          </a:prstGeom>
          <a:noFill/>
          <a:ln>
            <a:noFill/>
          </a:ln>
        </p:spPr>
      </p:pic>
      <p:sp>
        <p:nvSpPr>
          <p:cNvPr id="63" name="Google Shape;63;p14"/>
          <p:cNvSpPr txBox="1"/>
          <p:nvPr/>
        </p:nvSpPr>
        <p:spPr>
          <a:xfrm>
            <a:off x="433137" y="3890440"/>
            <a:ext cx="11518231" cy="2855265"/>
          </a:xfrm>
          <a:prstGeom prst="rect">
            <a:avLst/>
          </a:prstGeom>
          <a:noFill/>
          <a:ln>
            <a:noFill/>
          </a:ln>
        </p:spPr>
        <p:txBody>
          <a:bodyPr spcFirstLastPara="1" wrap="square" lIns="121900" tIns="60933" rIns="121900" bIns="60933" anchor="t" anchorCtr="0">
            <a:noAutofit/>
          </a:bodyPr>
          <a:lstStyle/>
          <a:p>
            <a:pPr defTabSz="1219170">
              <a:lnSpc>
                <a:spcPct val="115000"/>
              </a:lnSpc>
              <a:buClr>
                <a:srgbClr val="00FDC8"/>
              </a:buClr>
              <a:buSzPts val="1400"/>
            </a:pPr>
            <a:r>
              <a:rPr lang="en-GB" sz="1200" b="1" kern="0" dirty="0">
                <a:solidFill>
                  <a:srgbClr val="000000"/>
                </a:solidFill>
                <a:latin typeface="Calibri" panose="020F0502020204030204" pitchFamily="34" charset="0"/>
                <a:ea typeface="Calibri"/>
                <a:cs typeface="Calibri" panose="020F0502020204030204" pitchFamily="34" charset="0"/>
                <a:sym typeface="Calibri"/>
              </a:rPr>
              <a:t>Covers many Reformed Functional Skills English content descriptors, although this will depend on the group and the way the resource is used by the teacher. For example:</a:t>
            </a:r>
          </a:p>
          <a:p>
            <a:pPr defTabSz="1219170">
              <a:lnSpc>
                <a:spcPct val="115000"/>
              </a:lnSpc>
              <a:buClr>
                <a:srgbClr val="00FDC8"/>
              </a:buClr>
              <a:buSzPts val="1400"/>
            </a:pPr>
            <a:r>
              <a:rPr lang="en-GB" sz="1200" b="1" kern="0" dirty="0">
                <a:solidFill>
                  <a:srgbClr val="000000"/>
                </a:solidFill>
                <a:latin typeface="Calibri" panose="020F0502020204030204" pitchFamily="34" charset="0"/>
                <a:cs typeface="Calibri" panose="020F0502020204030204" pitchFamily="34" charset="0"/>
                <a:sym typeface="Arial"/>
              </a:rPr>
              <a:t>Speaking, listening and communication </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L1.1 Identify relevant information and lines of argument in explanations or presentations</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L1.5 Express opinions and arguments and support them with evidence</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L1.6 Follow and understand discussions and make contributions relevant to the situation and the subject</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L2.1 Identify relevant information from extended explanations or presentations</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L2.5 Communicate information, ideas and opinions clearly and effectively, providing further detail and development if required</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L2.6 Express opinions and arguments and support them with relevant and persuasive evidence</a:t>
            </a:r>
          </a:p>
          <a:p>
            <a:pPr defTabSz="1219170">
              <a:lnSpc>
                <a:spcPct val="115000"/>
              </a:lnSpc>
              <a:buClr>
                <a:srgbClr val="00FDC8"/>
              </a:buClr>
              <a:buSzPts val="1400"/>
            </a:pPr>
            <a:r>
              <a:rPr lang="en-GB" sz="1200" b="1" kern="0" dirty="0">
                <a:solidFill>
                  <a:srgbClr val="000000"/>
                </a:solidFill>
                <a:latin typeface="Calibri" panose="020F0502020204030204" pitchFamily="34" charset="0"/>
                <a:cs typeface="Calibri" panose="020F0502020204030204" pitchFamily="34" charset="0"/>
                <a:sym typeface="Arial"/>
              </a:rPr>
              <a:t>Reading </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L1.9 Identify and understand the main points, ideas and details in texts</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L1.13 Use reference materials and appropriate strategies (e.g. using knowledge of different word types) for a range of purposes, including to find the meaning of words</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L1.17 Read and understand a range of specialist words in context. L2.15 Use a range of reference materials &amp; appropriate resources (e.g. glossaries, keys) to find word meanings</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L2.18 Follow an argument, identifying different points of view and distinguishing fact from opinion</a:t>
            </a:r>
          </a:p>
          <a:p>
            <a:pPr defTabSz="1219170">
              <a:lnSpc>
                <a:spcPct val="115000"/>
              </a:lnSpc>
              <a:buClr>
                <a:srgbClr val="00FDC8"/>
              </a:buClr>
              <a:buSzPts val="800"/>
            </a:pPr>
            <a:endParaRPr sz="1067" kern="0" dirty="0">
              <a:solidFill>
                <a:srgbClr val="000000"/>
              </a:solidFill>
              <a:latin typeface="Calibri"/>
              <a:ea typeface="Calibri"/>
              <a:cs typeface="Calibri"/>
              <a:sym typeface="Calibri"/>
            </a:endParaRPr>
          </a:p>
          <a:p>
            <a:pPr defTabSz="1219170">
              <a:buClr>
                <a:srgbClr val="00FDC8"/>
              </a:buClr>
              <a:buSzPts val="1200"/>
            </a:pPr>
            <a:endParaRPr sz="1867" kern="0" dirty="0">
              <a:solidFill>
                <a:srgbClr val="000000"/>
              </a:solidFill>
              <a:latin typeface="Arial"/>
              <a:cs typeface="Arial"/>
              <a:sym typeface="Arial"/>
            </a:endParaRPr>
          </a:p>
        </p:txBody>
      </p:sp>
      <p:sp>
        <p:nvSpPr>
          <p:cNvPr id="64" name="Google Shape;64;p14"/>
          <p:cNvSpPr/>
          <p:nvPr/>
        </p:nvSpPr>
        <p:spPr>
          <a:xfrm>
            <a:off x="596684" y="1765155"/>
            <a:ext cx="10280867" cy="2116511"/>
          </a:xfrm>
          <a:custGeom>
            <a:avLst/>
            <a:gdLst/>
            <a:ahLst/>
            <a:cxnLst/>
            <a:rect l="l" t="t" r="r" b="b"/>
            <a:pathLst>
              <a:path w="8434289" h="1254825" extrusionOk="0">
                <a:moveTo>
                  <a:pt x="0" y="209142"/>
                </a:moveTo>
                <a:cubicBezTo>
                  <a:pt x="0" y="93636"/>
                  <a:pt x="93636" y="0"/>
                  <a:pt x="209142" y="0"/>
                </a:cubicBezTo>
                <a:lnTo>
                  <a:pt x="8225147" y="0"/>
                </a:lnTo>
                <a:cubicBezTo>
                  <a:pt x="8340653" y="0"/>
                  <a:pt x="8434289" y="93636"/>
                  <a:pt x="8434289" y="209142"/>
                </a:cubicBezTo>
                <a:lnTo>
                  <a:pt x="8434289" y="1045683"/>
                </a:lnTo>
                <a:cubicBezTo>
                  <a:pt x="8434289" y="1161189"/>
                  <a:pt x="8340653" y="1254825"/>
                  <a:pt x="8225147" y="1254825"/>
                </a:cubicBezTo>
                <a:lnTo>
                  <a:pt x="209142" y="1254825"/>
                </a:lnTo>
                <a:cubicBezTo>
                  <a:pt x="93636" y="1254825"/>
                  <a:pt x="0" y="1161189"/>
                  <a:pt x="0" y="1045683"/>
                </a:cubicBezTo>
                <a:lnTo>
                  <a:pt x="0" y="209142"/>
                </a:lnTo>
                <a:close/>
              </a:path>
            </a:pathLst>
          </a:custGeom>
          <a:gradFill>
            <a:gsLst>
              <a:gs pos="0">
                <a:srgbClr val="7373D1"/>
              </a:gs>
              <a:gs pos="31000">
                <a:srgbClr val="E3F2F3"/>
              </a:gs>
              <a:gs pos="73000">
                <a:srgbClr val="D5ECED"/>
              </a:gs>
              <a:gs pos="100000">
                <a:srgbClr val="CCCCCC"/>
              </a:gs>
            </a:gsLst>
            <a:lin ang="2700006" scaled="0"/>
          </a:gradFill>
          <a:ln>
            <a:noFill/>
          </a:ln>
        </p:spPr>
        <p:txBody>
          <a:bodyPr spcFirstLastPara="1" wrap="square" lIns="198400" tIns="198400" rIns="198400" bIns="198400" anchor="ctr" anchorCtr="0">
            <a:noAutofit/>
          </a:bodyPr>
          <a:lstStyle/>
          <a:p>
            <a:pPr defTabSz="1219170">
              <a:buClr>
                <a:srgbClr val="000000"/>
              </a:buClr>
              <a:buSzPts val="1200"/>
            </a:pPr>
            <a:r>
              <a:rPr lang="en-GB" sz="1600" kern="0" dirty="0">
                <a:solidFill>
                  <a:srgbClr val="000000"/>
                </a:solidFill>
                <a:latin typeface="Century Gothic"/>
                <a:ea typeface="Century Gothic"/>
                <a:cs typeface="Century Gothic"/>
                <a:sym typeface="Century Gothic"/>
              </a:rPr>
              <a:t>July 2021. Kindly contributed by Nikki Milton, Cambridge Regional College.</a:t>
            </a:r>
            <a:endParaRPr sz="1867" kern="0" dirty="0">
              <a:solidFill>
                <a:srgbClr val="000000"/>
              </a:solidFill>
              <a:latin typeface="Arial"/>
              <a:cs typeface="Arial"/>
              <a:sym typeface="Arial"/>
            </a:endParaRPr>
          </a:p>
          <a:p>
            <a:pPr defTabSz="1219170">
              <a:buClr>
                <a:srgbClr val="000000"/>
              </a:buClr>
              <a:buSzPts val="1200"/>
            </a:pPr>
            <a:endParaRPr sz="1600" kern="0" dirty="0">
              <a:solidFill>
                <a:srgbClr val="000000"/>
              </a:solidFill>
              <a:latin typeface="Century Gothic"/>
              <a:ea typeface="Century Gothic"/>
              <a:cs typeface="Century Gothic"/>
              <a:sym typeface="Century Gothic"/>
            </a:endParaRPr>
          </a:p>
          <a:p>
            <a:pPr defTabSz="1219170">
              <a:buClr>
                <a:srgbClr val="000000"/>
              </a:buClr>
              <a:buSzPts val="1200"/>
            </a:pPr>
            <a:r>
              <a:rPr lang="en-GB" sz="1600" kern="0" dirty="0">
                <a:solidFill>
                  <a:srgbClr val="000000"/>
                </a:solidFill>
                <a:latin typeface="Century Gothic"/>
                <a:ea typeface="Century Gothic"/>
                <a:cs typeface="Century Gothic"/>
                <a:sym typeface="Century Gothic"/>
              </a:rPr>
              <a:t>Search for Nikki on </a:t>
            </a:r>
            <a:r>
              <a:rPr lang="en-GB" sz="1600" u="sng" kern="0" dirty="0">
                <a:solidFill>
                  <a:srgbClr val="DB4437"/>
                </a:solidFill>
                <a:latin typeface="Century Gothic"/>
                <a:ea typeface="Century Gothic"/>
                <a:cs typeface="Century Gothic"/>
                <a:sym typeface="Century Gothic"/>
                <a:hlinkClick r:id="rId4"/>
              </a:rPr>
              <a:t>www.skillsworkshop.org</a:t>
            </a:r>
            <a:r>
              <a:rPr lang="en-GB" sz="1600" kern="0" dirty="0">
                <a:solidFill>
                  <a:srgbClr val="000000"/>
                </a:solidFill>
                <a:latin typeface="Century Gothic"/>
                <a:ea typeface="Century Gothic"/>
                <a:cs typeface="Century Gothic"/>
                <a:sym typeface="Century Gothic"/>
              </a:rPr>
              <a:t> </a:t>
            </a:r>
            <a:endParaRPr sz="1600" kern="0" dirty="0">
              <a:solidFill>
                <a:srgbClr val="000000"/>
              </a:solidFill>
              <a:latin typeface="Century Gothic"/>
              <a:ea typeface="Century Gothic"/>
              <a:cs typeface="Century Gothic"/>
              <a:sym typeface="Century Gothic"/>
            </a:endParaRPr>
          </a:p>
          <a:p>
            <a:pPr defTabSz="1219170">
              <a:buClr>
                <a:srgbClr val="000000"/>
              </a:buClr>
              <a:buSzPts val="1200"/>
            </a:pPr>
            <a:endParaRPr sz="1600" kern="0" dirty="0">
              <a:solidFill>
                <a:srgbClr val="000000"/>
              </a:solidFill>
              <a:latin typeface="Century Gothic"/>
              <a:ea typeface="Century Gothic"/>
              <a:cs typeface="Century Gothic"/>
              <a:sym typeface="Century Gothic"/>
            </a:endParaRPr>
          </a:p>
          <a:p>
            <a:pPr defTabSz="1219170">
              <a:buClr>
                <a:srgbClr val="000000"/>
              </a:buClr>
              <a:buSzPts val="1200"/>
            </a:pPr>
            <a:r>
              <a:rPr lang="en-GB" sz="1600" kern="0" dirty="0">
                <a:solidFill>
                  <a:srgbClr val="000000"/>
                </a:solidFill>
                <a:latin typeface="Century Gothic"/>
                <a:ea typeface="Century Gothic"/>
                <a:cs typeface="Century Gothic"/>
                <a:sym typeface="Century Gothic"/>
              </a:rPr>
              <a:t>Please refer to the download page for this resource on skillsworkshop for detailed curriculum links and related resources.</a:t>
            </a:r>
            <a:r>
              <a:rPr lang="en-GB" sz="1600" b="1" kern="0" dirty="0">
                <a:solidFill>
                  <a:srgbClr val="000000"/>
                </a:solidFill>
                <a:latin typeface="Century Gothic"/>
                <a:ea typeface="Century Gothic"/>
                <a:cs typeface="Century Gothic"/>
                <a:sym typeface="Century Gothic"/>
              </a:rPr>
              <a:t> </a:t>
            </a:r>
            <a:r>
              <a:rPr lang="en-GB" sz="1200" b="1" kern="0" dirty="0">
                <a:solidFill>
                  <a:srgbClr val="000000"/>
                </a:solidFill>
                <a:latin typeface="Century Gothic"/>
                <a:ea typeface="Century Gothic"/>
                <a:cs typeface="Century Gothic"/>
                <a:sym typeface="Century Gothic"/>
                <a:hlinkClick r:id="rId5"/>
              </a:rPr>
              <a:t>https://www.skillsworkshop.org/resources/is_it_good_to_listen_to_music_while_studying_or_working</a:t>
            </a:r>
            <a:r>
              <a:rPr lang="en-GB" sz="1200" b="1" kern="0" dirty="0">
                <a:solidFill>
                  <a:srgbClr val="000000"/>
                </a:solidFill>
                <a:latin typeface="Century Gothic"/>
                <a:ea typeface="Century Gothic"/>
                <a:cs typeface="Century Gothic"/>
                <a:sym typeface="Century Gothic"/>
              </a:rPr>
              <a:t> </a:t>
            </a:r>
          </a:p>
          <a:p>
            <a:pPr defTabSz="1219170">
              <a:buClr>
                <a:srgbClr val="000000"/>
              </a:buClr>
              <a:buSzPts val="1200"/>
            </a:pPr>
            <a:r>
              <a:rPr lang="en-GB" sz="1333" b="1" kern="0" dirty="0">
                <a:solidFill>
                  <a:srgbClr val="000000"/>
                </a:solidFill>
                <a:latin typeface="Century Gothic"/>
                <a:ea typeface="Century Gothic"/>
                <a:cs typeface="Century Gothic"/>
                <a:sym typeface="Century Gothic"/>
              </a:rPr>
              <a:t>For full use of hyperlinks and other features, this presentation should be run in full screen mode.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C37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5258A69-C94D-4446-927D-8CF2A4814A35}"/>
              </a:ext>
            </a:extLst>
          </p:cNvPr>
          <p:cNvSpPr/>
          <p:nvPr/>
        </p:nvSpPr>
        <p:spPr>
          <a:xfrm>
            <a:off x="4076820" y="945102"/>
            <a:ext cx="3010993" cy="55280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D141F6F-A039-49B0-B033-7BB2BA85D5CA}"/>
              </a:ext>
            </a:extLst>
          </p:cNvPr>
          <p:cNvSpPr>
            <a:spLocks noChangeArrowheads="1"/>
          </p:cNvSpPr>
          <p:nvPr/>
        </p:nvSpPr>
        <p:spPr bwMode="auto">
          <a:xfrm>
            <a:off x="4084882" y="606548"/>
            <a:ext cx="3002931" cy="338554"/>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cs typeface="Times New Roman" panose="02020603050405020304" pitchFamily="18" charset="0"/>
              </a:rPr>
              <a:t>Benefits of studying with music</a:t>
            </a:r>
            <a:endPar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endParaRPr>
          </a:p>
        </p:txBody>
      </p:sp>
      <p:sp>
        <p:nvSpPr>
          <p:cNvPr id="24" name="TextBox 23">
            <a:extLst>
              <a:ext uri="{FF2B5EF4-FFF2-40B4-BE49-F238E27FC236}">
                <a16:creationId xmlns:a16="http://schemas.microsoft.com/office/drawing/2014/main" id="{FEC3FFE2-FDFA-44D1-BF2B-0C4EFCF68B46}"/>
              </a:ext>
            </a:extLst>
          </p:cNvPr>
          <p:cNvSpPr txBox="1"/>
          <p:nvPr/>
        </p:nvSpPr>
        <p:spPr>
          <a:xfrm>
            <a:off x="4068758" y="962745"/>
            <a:ext cx="2909944" cy="5693866"/>
          </a:xfrm>
          <a:prstGeom prst="rect">
            <a:avLst/>
          </a:prstGeom>
          <a:noFill/>
        </p:spPr>
        <p:txBody>
          <a:bodyPr wrap="square" rtlCol="0">
            <a:spAutoFit/>
          </a:bodyPr>
          <a:lstStyle/>
          <a:p>
            <a:r>
              <a:rPr lang="en-GB" sz="1400" dirty="0"/>
              <a:t>More and more, students are bringing headphones with them to libraries and study rooms. But does it actually help to listen to music when studying? While the so-called '</a:t>
            </a:r>
            <a:r>
              <a:rPr lang="en-GB" sz="1400" b="1" dirty="0">
                <a:solidFill>
                  <a:srgbClr val="FF0000"/>
                </a:solidFill>
              </a:rPr>
              <a:t>Mozart</a:t>
            </a:r>
            <a:r>
              <a:rPr lang="en-GB" sz="1400" dirty="0"/>
              <a:t> effect', a term </a:t>
            </a:r>
            <a:r>
              <a:rPr lang="en-GB" sz="1400" b="1" dirty="0">
                <a:solidFill>
                  <a:srgbClr val="2F5597"/>
                </a:solidFill>
              </a:rPr>
              <a:t>coined</a:t>
            </a:r>
            <a:r>
              <a:rPr lang="en-GB" sz="1400" dirty="0"/>
              <a:t> from a study that suggested listening to music could actually </a:t>
            </a:r>
            <a:r>
              <a:rPr lang="en-GB" sz="1400" b="1" dirty="0">
                <a:solidFill>
                  <a:srgbClr val="00B050"/>
                </a:solidFill>
              </a:rPr>
              <a:t>enhance</a:t>
            </a:r>
            <a:r>
              <a:rPr lang="en-GB" sz="1400" dirty="0"/>
              <a:t> intelligence, has been widely </a:t>
            </a:r>
            <a:r>
              <a:rPr lang="en-GB" sz="1400" b="1" dirty="0">
                <a:solidFill>
                  <a:srgbClr val="FFCC31"/>
                </a:solidFill>
              </a:rPr>
              <a:t>refuted</a:t>
            </a:r>
            <a:r>
              <a:rPr lang="en-GB" sz="1400" dirty="0"/>
              <a:t>, there are still many benefits of listening to music while studying:</a:t>
            </a:r>
          </a:p>
          <a:p>
            <a:pPr marL="285750" indent="-285750">
              <a:buFont typeface="Arial" panose="020B0604020202020204" pitchFamily="34" charset="0"/>
              <a:buChar char="•"/>
            </a:pPr>
            <a:r>
              <a:rPr lang="en-GB" sz="1400" dirty="0"/>
              <a:t>Music that is soothing and relaxing can help students to beat stress or anxiety while studying.</a:t>
            </a:r>
          </a:p>
          <a:p>
            <a:pPr marL="285750" indent="-285750">
              <a:buFont typeface="Arial" panose="020B0604020202020204" pitchFamily="34" charset="0"/>
              <a:buChar char="•"/>
            </a:pPr>
            <a:r>
              <a:rPr lang="en-GB" sz="1400" dirty="0"/>
              <a:t>Background music may improve focus on a task by providing motivation and improving mood.</a:t>
            </a:r>
          </a:p>
          <a:p>
            <a:pPr marL="285750" indent="-285750">
              <a:buFont typeface="Arial" panose="020B0604020202020204" pitchFamily="34" charset="0"/>
              <a:buChar char="•"/>
            </a:pPr>
            <a:r>
              <a:rPr lang="en-GB" sz="1400" dirty="0"/>
              <a:t>During long study sessions, music can aid </a:t>
            </a:r>
            <a:r>
              <a:rPr lang="en-GB" sz="1400" b="1" dirty="0">
                <a:solidFill>
                  <a:schemeClr val="accent2">
                    <a:lumMod val="75000"/>
                  </a:schemeClr>
                </a:solidFill>
              </a:rPr>
              <a:t>endurance</a:t>
            </a:r>
            <a:r>
              <a:rPr lang="en-GB" sz="1400" dirty="0"/>
              <a:t>.</a:t>
            </a:r>
          </a:p>
          <a:p>
            <a:pPr marL="285750" indent="-285750">
              <a:buFont typeface="Arial" panose="020B0604020202020204" pitchFamily="34" charset="0"/>
              <a:buChar char="•"/>
            </a:pPr>
            <a:r>
              <a:rPr lang="en-GB" sz="1400" dirty="0"/>
              <a:t>In some cases, students have found that music helps them with </a:t>
            </a:r>
            <a:r>
              <a:rPr lang="en-GB" sz="1400" b="1" dirty="0">
                <a:solidFill>
                  <a:schemeClr val="accent2">
                    <a:lumMod val="60000"/>
                    <a:lumOff val="40000"/>
                  </a:schemeClr>
                </a:solidFill>
              </a:rPr>
              <a:t>memorization</a:t>
            </a:r>
            <a:r>
              <a:rPr lang="en-GB" sz="1400" dirty="0"/>
              <a:t>, likely by creating a positive mood, which indirectly boosts memory formation.</a:t>
            </a:r>
          </a:p>
        </p:txBody>
      </p:sp>
      <p:graphicFrame>
        <p:nvGraphicFramePr>
          <p:cNvPr id="5" name="Table 4">
            <a:extLst>
              <a:ext uri="{FF2B5EF4-FFF2-40B4-BE49-F238E27FC236}">
                <a16:creationId xmlns:a16="http://schemas.microsoft.com/office/drawing/2014/main" id="{60F63968-A63B-438C-AFF0-37C99D252653}"/>
              </a:ext>
            </a:extLst>
          </p:cNvPr>
          <p:cNvGraphicFramePr>
            <a:graphicFrameLocks noGrp="1"/>
          </p:cNvGraphicFramePr>
          <p:nvPr>
            <p:extLst>
              <p:ext uri="{D42A27DB-BD31-4B8C-83A1-F6EECF244321}">
                <p14:modId xmlns:p14="http://schemas.microsoft.com/office/powerpoint/2010/main" val="2850515529"/>
              </p:ext>
            </p:extLst>
          </p:nvPr>
        </p:nvGraphicFramePr>
        <p:xfrm>
          <a:off x="130793" y="606548"/>
          <a:ext cx="3770245" cy="5492559"/>
        </p:xfrm>
        <a:graphic>
          <a:graphicData uri="http://schemas.openxmlformats.org/drawingml/2006/table">
            <a:tbl>
              <a:tblPr firstRow="1" bandRow="1">
                <a:tableStyleId>{5C22544A-7EE6-4342-B048-85BDC9FD1C3A}</a:tableStyleId>
              </a:tblPr>
              <a:tblGrid>
                <a:gridCol w="1446465">
                  <a:extLst>
                    <a:ext uri="{9D8B030D-6E8A-4147-A177-3AD203B41FA5}">
                      <a16:colId xmlns:a16="http://schemas.microsoft.com/office/drawing/2014/main" val="3234992511"/>
                    </a:ext>
                  </a:extLst>
                </a:gridCol>
                <a:gridCol w="2323780">
                  <a:extLst>
                    <a:ext uri="{9D8B030D-6E8A-4147-A177-3AD203B41FA5}">
                      <a16:colId xmlns:a16="http://schemas.microsoft.com/office/drawing/2014/main" val="2851036546"/>
                    </a:ext>
                  </a:extLst>
                </a:gridCol>
              </a:tblGrid>
              <a:tr h="483679">
                <a:tc gridSpan="2">
                  <a:txBody>
                    <a:bodyPr/>
                    <a:lstStyle/>
                    <a:p>
                      <a:endParaRPr lang="en-GB" sz="300" dirty="0">
                        <a:solidFill>
                          <a:schemeClr val="bg1"/>
                        </a:solidFill>
                      </a:endParaRPr>
                    </a:p>
                    <a:p>
                      <a:r>
                        <a:rPr lang="en-GB" dirty="0">
                          <a:solidFill>
                            <a:schemeClr val="bg1"/>
                          </a:solidFill>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9228714"/>
                  </a:ext>
                </a:extLst>
              </a:tr>
              <a:tr h="370840">
                <a:tc>
                  <a:txBody>
                    <a:bodyPr/>
                    <a:lstStyle/>
                    <a:p>
                      <a:r>
                        <a:rPr lang="en-GB" sz="1400" b="1" dirty="0">
                          <a:solidFill>
                            <a:srgbClr val="FF0000"/>
                          </a:solidFill>
                        </a:rPr>
                        <a:t>Mozart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kern="1200" dirty="0">
                          <a:solidFill>
                            <a:schemeClr val="tx1"/>
                          </a:solidFill>
                          <a:latin typeface="+mn-lt"/>
                          <a:ea typeface="+mn-ea"/>
                          <a:cs typeface="+mn-cs"/>
                        </a:rPr>
                        <a:t>Austrian composer.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702460"/>
                  </a:ext>
                </a:extLst>
              </a:tr>
              <a:tr h="370840">
                <a:tc>
                  <a:txBody>
                    <a:bodyPr/>
                    <a:lstStyle/>
                    <a:p>
                      <a:r>
                        <a:rPr lang="en-GB" sz="1400" b="1" dirty="0">
                          <a:solidFill>
                            <a:schemeClr val="accent1">
                              <a:lumMod val="75000"/>
                            </a:schemeClr>
                          </a:solidFill>
                        </a:rPr>
                        <a:t>coined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Made or invented.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7359624"/>
                  </a:ext>
                </a:extLst>
              </a:tr>
              <a:tr h="370840">
                <a:tc>
                  <a:txBody>
                    <a:bodyPr/>
                    <a:lstStyle/>
                    <a:p>
                      <a:r>
                        <a:rPr lang="en-GB" sz="1400" b="1" dirty="0">
                          <a:solidFill>
                            <a:srgbClr val="00B050"/>
                          </a:solidFill>
                        </a:rPr>
                        <a:t>enhance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Intensify, increase or further improve the quality, value, or extent of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24719"/>
                  </a:ext>
                </a:extLst>
              </a:tr>
              <a:tr h="370840">
                <a:tc>
                  <a:txBody>
                    <a:bodyPr/>
                    <a:lstStyle/>
                    <a:p>
                      <a:r>
                        <a:rPr lang="en-GB" sz="1400" b="1" dirty="0">
                          <a:solidFill>
                            <a:srgbClr val="FFC000"/>
                          </a:solidFill>
                        </a:rPr>
                        <a:t>refuted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Prove (a statement or theory) to be wrong or false; disprove.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822912"/>
                  </a:ext>
                </a:extLst>
              </a:tr>
              <a:tr h="370840">
                <a:tc>
                  <a:txBody>
                    <a:bodyPr/>
                    <a:lstStyle/>
                    <a:p>
                      <a:r>
                        <a:rPr lang="en-GB" sz="1400" b="1" dirty="0">
                          <a:solidFill>
                            <a:schemeClr val="accent2">
                              <a:lumMod val="75000"/>
                            </a:schemeClr>
                          </a:solidFill>
                        </a:rPr>
                        <a:t>endurance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The ability to continue doing something for a long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7720378"/>
                  </a:ext>
                </a:extLst>
              </a:tr>
              <a:tr h="370840">
                <a:tc>
                  <a:txBody>
                    <a:bodyPr/>
                    <a:lstStyle/>
                    <a:p>
                      <a:r>
                        <a:rPr lang="en-GB" sz="1400" b="1" dirty="0">
                          <a:solidFill>
                            <a:srgbClr val="F4B183"/>
                          </a:solidFill>
                        </a:rPr>
                        <a:t>memorization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The process of committing something to memory or learning something by heart.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817202"/>
                  </a:ext>
                </a:extLst>
              </a:tr>
              <a:tr h="370840">
                <a:tc>
                  <a:txBody>
                    <a:bodyPr/>
                    <a:lstStyle/>
                    <a:p>
                      <a:r>
                        <a:rPr lang="en-GB" sz="1400" b="1" dirty="0">
                          <a:solidFill>
                            <a:schemeClr val="accent6">
                              <a:lumMod val="75000"/>
                            </a:schemeClr>
                          </a:solidFill>
                        </a:rPr>
                        <a:t>absorbed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Having one’s attention fully engaged; greatly interested.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464862"/>
                  </a:ext>
                </a:extLst>
              </a:tr>
              <a:tr h="370840">
                <a:tc>
                  <a:txBody>
                    <a:bodyPr/>
                    <a:lstStyle/>
                    <a:p>
                      <a:r>
                        <a:rPr lang="en-GB" sz="1400" b="1" dirty="0">
                          <a:solidFill>
                            <a:srgbClr val="7030A0"/>
                          </a:solidFill>
                        </a:rPr>
                        <a:t>agitated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Feeling or appearing troubled or nervous.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4123774"/>
                  </a:ext>
                </a:extLst>
              </a:tr>
              <a:tr h="370840">
                <a:tc>
                  <a:txBody>
                    <a:bodyPr/>
                    <a:lstStyle/>
                    <a:p>
                      <a:r>
                        <a:rPr lang="en-GB" sz="1400" b="1" dirty="0">
                          <a:solidFill>
                            <a:schemeClr val="accent2">
                              <a:lumMod val="75000"/>
                            </a:schemeClr>
                          </a:solidFill>
                        </a:rPr>
                        <a:t>adverse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Acting against or a contrary (opposite) direction.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701264"/>
                  </a:ext>
                </a:extLst>
              </a:tr>
            </a:tbl>
          </a:graphicData>
        </a:graphic>
      </p:graphicFrame>
      <p:sp>
        <p:nvSpPr>
          <p:cNvPr id="12" name="Rectangle 11">
            <a:extLst>
              <a:ext uri="{FF2B5EF4-FFF2-40B4-BE49-F238E27FC236}">
                <a16:creationId xmlns:a16="http://schemas.microsoft.com/office/drawing/2014/main" id="{2ECA4E0E-99F2-440A-B8DD-6D97059F4871}"/>
              </a:ext>
            </a:extLst>
          </p:cNvPr>
          <p:cNvSpPr>
            <a:spLocks noChangeArrowheads="1"/>
          </p:cNvSpPr>
          <p:nvPr/>
        </p:nvSpPr>
        <p:spPr bwMode="auto">
          <a:xfrm>
            <a:off x="0" y="135587"/>
            <a:ext cx="12192000" cy="400110"/>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000" b="1" dirty="0">
                <a:solidFill>
                  <a:schemeClr val="bg1"/>
                </a:solidFill>
                <a:latin typeface="Segoe UI Semibold" panose="020B0702040204020203" pitchFamily="34" charset="0"/>
                <a:cs typeface="Segoe UI Semibold" panose="020B0702040204020203" pitchFamily="34" charset="0"/>
              </a:rPr>
              <a:t>Is it good to listen to music while studying or working?</a:t>
            </a:r>
            <a:endParaRPr kumimoji="0" lang="en-US" altLang="en-US" sz="2000" b="1" i="0" u="none" strike="noStrike" cap="none" normalizeH="0" baseline="0" dirty="0">
              <a:ln>
                <a:noFill/>
              </a:ln>
              <a:solidFill>
                <a:schemeClr val="bg1"/>
              </a:solidFill>
              <a:effectLst/>
              <a:latin typeface="Segoe UI Semibold" panose="020B0702040204020203" pitchFamily="34" charset="0"/>
              <a:cs typeface="Segoe UI Semibold" panose="020B0702040204020203" pitchFamily="34" charset="0"/>
            </a:endParaRPr>
          </a:p>
        </p:txBody>
      </p:sp>
      <p:sp>
        <p:nvSpPr>
          <p:cNvPr id="19" name="Rectangle 18">
            <a:extLst>
              <a:ext uri="{FF2B5EF4-FFF2-40B4-BE49-F238E27FC236}">
                <a16:creationId xmlns:a16="http://schemas.microsoft.com/office/drawing/2014/main" id="{BE136140-3DC6-4DA6-B722-B087FCAF61AE}"/>
              </a:ext>
            </a:extLst>
          </p:cNvPr>
          <p:cNvSpPr/>
          <p:nvPr/>
        </p:nvSpPr>
        <p:spPr>
          <a:xfrm>
            <a:off x="-21064" y="6459690"/>
            <a:ext cx="8195768" cy="415498"/>
          </a:xfrm>
          <a:prstGeom prst="rect">
            <a:avLst/>
          </a:prstGeom>
        </p:spPr>
        <p:txBody>
          <a:bodyPr wrap="square">
            <a:spAutoFit/>
          </a:bodyPr>
          <a:lstStyle/>
          <a:p>
            <a:r>
              <a:rPr lang="en-GB" sz="1050" b="1" i="1" dirty="0"/>
              <a:t>Text Source: </a:t>
            </a:r>
            <a:r>
              <a:rPr lang="en-GB" sz="1050" dirty="0">
                <a:hlinkClick r:id="rId3"/>
              </a:rPr>
              <a:t>https://study.com/academy/popular/is-it-good-to-listen-to-music-while-studying.html</a:t>
            </a:r>
            <a:endParaRPr lang="en-GB" sz="1050" dirty="0"/>
          </a:p>
          <a:p>
            <a:r>
              <a:rPr lang="en-GB" sz="1050" b="1" i="1" dirty="0"/>
              <a:t>Image Source: </a:t>
            </a:r>
            <a:r>
              <a:rPr lang="en-GB" sz="1050" u="sng" dirty="0">
                <a:hlinkClick r:id="rId4"/>
              </a:rPr>
              <a:t>https://www.studyfinds.org/bach-for-business-listening-to-classical-music-at-work-boosts-productivity-study-finds/</a:t>
            </a:r>
            <a:r>
              <a:rPr lang="en-GB" sz="1050" u="sng" dirty="0"/>
              <a:t> </a:t>
            </a:r>
            <a:endParaRPr lang="en-GB" sz="1050" dirty="0"/>
          </a:p>
        </p:txBody>
      </p:sp>
      <p:grpSp>
        <p:nvGrpSpPr>
          <p:cNvPr id="27" name="Group 26">
            <a:extLst>
              <a:ext uri="{FF2B5EF4-FFF2-40B4-BE49-F238E27FC236}">
                <a16:creationId xmlns:a16="http://schemas.microsoft.com/office/drawing/2014/main" id="{0E4B7499-C777-43F3-AE1E-2BF7DCFDF4DF}"/>
              </a:ext>
            </a:extLst>
          </p:cNvPr>
          <p:cNvGrpSpPr/>
          <p:nvPr/>
        </p:nvGrpSpPr>
        <p:grpSpPr>
          <a:xfrm>
            <a:off x="7255444" y="603980"/>
            <a:ext cx="4757056" cy="993742"/>
            <a:chOff x="-1689229" y="-4943192"/>
            <a:chExt cx="3538454" cy="1285504"/>
          </a:xfrm>
        </p:grpSpPr>
        <p:sp>
          <p:nvSpPr>
            <p:cNvPr id="28" name="Rectangle 27">
              <a:extLst>
                <a:ext uri="{FF2B5EF4-FFF2-40B4-BE49-F238E27FC236}">
                  <a16:creationId xmlns:a16="http://schemas.microsoft.com/office/drawing/2014/main" id="{FAD487DA-9B9A-4DB3-A36F-468B6CDF2135}"/>
                </a:ext>
              </a:extLst>
            </p:cNvPr>
            <p:cNvSpPr/>
            <p:nvPr/>
          </p:nvSpPr>
          <p:spPr>
            <a:xfrm>
              <a:off x="-1689229" y="-4505236"/>
              <a:ext cx="3538454" cy="847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en-US" sz="1400" dirty="0">
                  <a:solidFill>
                    <a:schemeClr val="tx1"/>
                  </a:solidFill>
                </a:rPr>
                <a:t>And still, despite these benefits, studies have shown that music is often more distracting than it is helpful.</a:t>
              </a:r>
            </a:p>
          </p:txBody>
        </p:sp>
        <p:sp>
          <p:nvSpPr>
            <p:cNvPr id="29" name="Rectangle 28">
              <a:extLst>
                <a:ext uri="{FF2B5EF4-FFF2-40B4-BE49-F238E27FC236}">
                  <a16:creationId xmlns:a16="http://schemas.microsoft.com/office/drawing/2014/main" id="{045CBE1F-10F1-4D34-8BE3-C4963A170363}"/>
                </a:ext>
              </a:extLst>
            </p:cNvPr>
            <p:cNvSpPr>
              <a:spLocks noChangeArrowheads="1"/>
            </p:cNvSpPr>
            <p:nvPr/>
          </p:nvSpPr>
          <p:spPr bwMode="auto">
            <a:xfrm>
              <a:off x="-1689229" y="-4943192"/>
              <a:ext cx="3538454" cy="437953"/>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cs typeface="Times New Roman" panose="02020603050405020304" pitchFamily="18" charset="0"/>
                </a:rPr>
                <a:t>Drawbacks of Listening to Music While Studying</a:t>
              </a:r>
              <a:endPar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endParaRPr>
            </a:p>
          </p:txBody>
        </p:sp>
      </p:grpSp>
      <p:sp>
        <p:nvSpPr>
          <p:cNvPr id="14" name="Rectangle 2">
            <a:extLst>
              <a:ext uri="{FF2B5EF4-FFF2-40B4-BE49-F238E27FC236}">
                <a16:creationId xmlns:a16="http://schemas.microsoft.com/office/drawing/2014/main" id="{E9827E58-8802-40B4-B412-3FB390BB4981}"/>
              </a:ext>
            </a:extLst>
          </p:cNvPr>
          <p:cNvSpPr>
            <a:spLocks noChangeArrowheads="1"/>
          </p:cNvSpPr>
          <p:nvPr/>
        </p:nvSpPr>
        <p:spPr bwMode="auto">
          <a:xfrm>
            <a:off x="0" y="90100"/>
            <a:ext cx="65" cy="276999"/>
          </a:xfrm>
          <a:prstGeom prst="rect">
            <a:avLst/>
          </a:prstGeom>
          <a:solidFill>
            <a:srgbClr val="1797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Bach For Business? Listening to Classical Music At Work Boosts  Productivity, Study Finds">
            <a:extLst>
              <a:ext uri="{FF2B5EF4-FFF2-40B4-BE49-F238E27FC236}">
                <a16:creationId xmlns:a16="http://schemas.microsoft.com/office/drawing/2014/main" id="{AAF121E6-2400-41FF-9B54-9EE99395BD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1406"/>
          <a:stretch/>
        </p:blipFill>
        <p:spPr bwMode="auto">
          <a:xfrm>
            <a:off x="7262738" y="1717459"/>
            <a:ext cx="2371234" cy="1704975"/>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637CD2B8-9044-495E-BBA6-665AE3170BD7}"/>
              </a:ext>
            </a:extLst>
          </p:cNvPr>
          <p:cNvSpPr/>
          <p:nvPr/>
        </p:nvSpPr>
        <p:spPr>
          <a:xfrm>
            <a:off x="7262738" y="3569423"/>
            <a:ext cx="3918857" cy="9963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pPr>
            <a:r>
              <a:rPr lang="en-US" altLang="en-US" sz="1400" dirty="0">
                <a:solidFill>
                  <a:schemeClr val="tx1"/>
                </a:solidFill>
              </a:rPr>
              <a:t>Loud or </a:t>
            </a:r>
            <a:r>
              <a:rPr lang="en-US" altLang="en-US" sz="1400" b="1" dirty="0">
                <a:solidFill>
                  <a:srgbClr val="7030A0"/>
                </a:solidFill>
              </a:rPr>
              <a:t>agitated</a:t>
            </a:r>
            <a:r>
              <a:rPr lang="en-US" altLang="en-US" sz="1400" b="1" dirty="0">
                <a:solidFill>
                  <a:schemeClr val="tx1"/>
                </a:solidFill>
              </a:rPr>
              <a:t> </a:t>
            </a:r>
            <a:r>
              <a:rPr lang="en-US" altLang="en-US" sz="1400" dirty="0">
                <a:solidFill>
                  <a:schemeClr val="tx1"/>
                </a:solidFill>
              </a:rPr>
              <a:t>music can have </a:t>
            </a:r>
            <a:r>
              <a:rPr lang="en-US" altLang="en-US" sz="1400" b="1" dirty="0">
                <a:solidFill>
                  <a:schemeClr val="accent2">
                    <a:lumMod val="75000"/>
                  </a:schemeClr>
                </a:solidFill>
              </a:rPr>
              <a:t>adverse</a:t>
            </a:r>
            <a:r>
              <a:rPr lang="en-US" altLang="en-US" sz="1400" dirty="0">
                <a:solidFill>
                  <a:schemeClr val="tx1"/>
                </a:solidFill>
              </a:rPr>
              <a:t> effects on reading comprehension and on mood, making focus more difficult.</a:t>
            </a:r>
          </a:p>
        </p:txBody>
      </p:sp>
      <p:sp>
        <p:nvSpPr>
          <p:cNvPr id="36" name="Rectangle 35">
            <a:extLst>
              <a:ext uri="{FF2B5EF4-FFF2-40B4-BE49-F238E27FC236}">
                <a16:creationId xmlns:a16="http://schemas.microsoft.com/office/drawing/2014/main" id="{7D321A13-54C0-41F9-9C53-129A1F6A6AE4}"/>
              </a:ext>
            </a:extLst>
          </p:cNvPr>
          <p:cNvSpPr/>
          <p:nvPr/>
        </p:nvSpPr>
        <p:spPr>
          <a:xfrm>
            <a:off x="7271657" y="4719650"/>
            <a:ext cx="3526972" cy="1746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pPr>
            <a:r>
              <a:rPr lang="en-US" altLang="en-US" sz="1400" dirty="0">
                <a:solidFill>
                  <a:schemeClr val="tx1"/>
                </a:solidFill>
              </a:rPr>
              <a:t>Students who use music to help them memorize sometimes need to listen to music while taking the test in order to reap the benefits of this study method. In the silent test-taking environment, these students may find it more difficult to recall the information.</a:t>
            </a:r>
          </a:p>
        </p:txBody>
      </p:sp>
      <p:pic>
        <p:nvPicPr>
          <p:cNvPr id="1030" name="Picture 6" descr="A Complete Guide to Musical Clefs: What Are They and How to Use Them —  Musicnotes Now">
            <a:extLst>
              <a:ext uri="{FF2B5EF4-FFF2-40B4-BE49-F238E27FC236}">
                <a16:creationId xmlns:a16="http://schemas.microsoft.com/office/drawing/2014/main" id="{B5F339EB-F5B3-4EAB-B1DA-65D40F93EDE2}"/>
              </a:ext>
            </a:extLst>
          </p:cNvPr>
          <p:cNvPicPr>
            <a:picLocks noChangeAspect="1" noChangeArrowheads="1"/>
          </p:cNvPicPr>
          <p:nvPr/>
        </p:nvPicPr>
        <p:blipFill>
          <a:blip r:embed="rId6">
            <a:clrChange>
              <a:clrFrom>
                <a:srgbClr val="FFFFFF"/>
              </a:clrFrom>
              <a:clrTo>
                <a:srgbClr val="FFFFFF">
                  <a:alpha val="0"/>
                </a:srgbClr>
              </a:clrTo>
            </a:clrChange>
            <a:duotone>
              <a:prstClr val="black"/>
              <a:schemeClr val="tx1">
                <a:lumMod val="95000"/>
                <a:lumOff val="5000"/>
                <a:tint val="45000"/>
                <a:satMod val="400000"/>
              </a:schemeClr>
            </a:duotone>
            <a:extLst>
              <a:ext uri="{28A0092B-C50C-407E-A947-70E740481C1C}">
                <a14:useLocalDpi xmlns:a14="http://schemas.microsoft.com/office/drawing/2010/main" val="0"/>
              </a:ext>
            </a:extLst>
          </a:blip>
          <a:srcRect/>
          <a:stretch>
            <a:fillRect/>
          </a:stretch>
        </p:blipFill>
        <p:spPr bwMode="auto">
          <a:xfrm>
            <a:off x="10466944" y="3290050"/>
            <a:ext cx="2163909" cy="368619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12FA5CEC-4434-417D-9FD0-1C77B218FD28}"/>
              </a:ext>
            </a:extLst>
          </p:cNvPr>
          <p:cNvSpPr/>
          <p:nvPr/>
        </p:nvSpPr>
        <p:spPr>
          <a:xfrm>
            <a:off x="9770044" y="1717459"/>
            <a:ext cx="2242456" cy="17267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pPr>
            <a:r>
              <a:rPr lang="en-US" altLang="en-US" sz="1400" dirty="0">
                <a:solidFill>
                  <a:schemeClr val="tx1"/>
                </a:solidFill>
              </a:rPr>
              <a:t>Students who listen to music with lyrics while completing reading or writing tasks tend to be less efficient and come away having </a:t>
            </a:r>
            <a:r>
              <a:rPr lang="en-US" altLang="en-US" sz="1400" b="1" dirty="0">
                <a:solidFill>
                  <a:srgbClr val="548235"/>
                </a:solidFill>
              </a:rPr>
              <a:t>absorbed</a:t>
            </a:r>
            <a:r>
              <a:rPr lang="en-US" altLang="en-US" sz="1400" b="1" dirty="0"/>
              <a:t> </a:t>
            </a:r>
            <a:r>
              <a:rPr lang="en-US" altLang="en-US" sz="1400" dirty="0">
                <a:solidFill>
                  <a:schemeClr val="tx1"/>
                </a:solidFill>
              </a:rPr>
              <a:t>less information</a:t>
            </a:r>
            <a:r>
              <a:rPr lang="en-US" altLang="en-US" sz="1400" dirty="0"/>
              <a:t>..</a:t>
            </a:r>
          </a:p>
        </p:txBody>
      </p:sp>
    </p:spTree>
    <p:extLst>
      <p:ext uri="{BB962C8B-B14F-4D97-AF65-F5344CB8AC3E}">
        <p14:creationId xmlns:p14="http://schemas.microsoft.com/office/powerpoint/2010/main" val="119535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EC37B"/>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9066FD-6339-4FF3-AA29-DF0A6C871FA6}"/>
              </a:ext>
            </a:extLst>
          </p:cNvPr>
          <p:cNvGrpSpPr/>
          <p:nvPr/>
        </p:nvGrpSpPr>
        <p:grpSpPr>
          <a:xfrm>
            <a:off x="50801" y="626248"/>
            <a:ext cx="8674740" cy="1475609"/>
            <a:chOff x="163983" y="580330"/>
            <a:chExt cx="6674306" cy="1994489"/>
          </a:xfrm>
        </p:grpSpPr>
        <p:sp>
          <p:nvSpPr>
            <p:cNvPr id="22" name="Rectangle 21">
              <a:extLst>
                <a:ext uri="{FF2B5EF4-FFF2-40B4-BE49-F238E27FC236}">
                  <a16:creationId xmlns:a16="http://schemas.microsoft.com/office/drawing/2014/main" id="{7D141F6F-A039-49B0-B033-7BB2BA85D5CA}"/>
                </a:ext>
              </a:extLst>
            </p:cNvPr>
            <p:cNvSpPr>
              <a:spLocks noChangeArrowheads="1"/>
            </p:cNvSpPr>
            <p:nvPr/>
          </p:nvSpPr>
          <p:spPr bwMode="auto">
            <a:xfrm>
              <a:off x="163983" y="580330"/>
              <a:ext cx="6674306" cy="457603"/>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chemeClr val="bg1"/>
                  </a:solidFill>
                  <a:latin typeface="Segoe UI Emoji" panose="020B0502040204020203" pitchFamily="34" charset="0"/>
                  <a:ea typeface="Segoe UI Emoji" panose="020B0502040204020203" pitchFamily="34" charset="0"/>
                  <a:cs typeface="Times New Roman" panose="02020603050405020304" pitchFamily="18" charset="0"/>
                </a:rPr>
                <a:t>Music can boost your productivity while working from home</a:t>
              </a:r>
              <a:endPar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endParaRPr>
            </a:p>
          </p:txBody>
        </p:sp>
        <p:sp>
          <p:nvSpPr>
            <p:cNvPr id="24" name="TextBox 23">
              <a:extLst>
                <a:ext uri="{FF2B5EF4-FFF2-40B4-BE49-F238E27FC236}">
                  <a16:creationId xmlns:a16="http://schemas.microsoft.com/office/drawing/2014/main" id="{FEC3FFE2-FDFA-44D1-BF2B-0C4EFCF68B46}"/>
                </a:ext>
              </a:extLst>
            </p:cNvPr>
            <p:cNvSpPr txBox="1"/>
            <p:nvPr/>
          </p:nvSpPr>
          <p:spPr>
            <a:xfrm>
              <a:off x="163983" y="994009"/>
              <a:ext cx="6674306" cy="1580810"/>
            </a:xfrm>
            <a:prstGeom prst="rect">
              <a:avLst/>
            </a:prstGeom>
            <a:solidFill>
              <a:schemeClr val="bg1"/>
            </a:solidFill>
            <a:ln>
              <a:solidFill>
                <a:schemeClr val="tx1"/>
              </a:solidFill>
            </a:ln>
          </p:spPr>
          <p:txBody>
            <a:bodyPr wrap="square" rtlCol="0">
              <a:spAutoFit/>
            </a:bodyPr>
            <a:lstStyle/>
            <a:p>
              <a:pPr fontAlgn="base"/>
              <a:r>
                <a:rPr lang="en-GB" sz="1400" dirty="0"/>
                <a:t>If you’re attempting to work from home, a </a:t>
              </a:r>
              <a:r>
                <a:rPr lang="en-GB" sz="1400" b="1" dirty="0">
                  <a:solidFill>
                    <a:srgbClr val="FF0000"/>
                  </a:solidFill>
                </a:rPr>
                <a:t>conundrum</a:t>
              </a:r>
              <a:r>
                <a:rPr lang="en-GB" sz="1400" dirty="0"/>
                <a:t> has probably presented itself: how can you get anything done in a distracting environment </a:t>
              </a:r>
              <a:r>
                <a:rPr lang="en-GB" sz="1400" b="1" dirty="0">
                  <a:solidFill>
                    <a:srgbClr val="2F5597"/>
                  </a:solidFill>
                </a:rPr>
                <a:t>amid</a:t>
              </a:r>
              <a:r>
                <a:rPr lang="en-GB" sz="1400" dirty="0"/>
                <a:t> unsettled times?</a:t>
              </a:r>
            </a:p>
            <a:p>
              <a:pPr fontAlgn="base"/>
              <a:r>
                <a:rPr lang="en-GB" sz="1400" dirty="0"/>
                <a:t>Your streaming service or record collection may hold the answer. Beyond providing background noise, music has been shown to improve both </a:t>
              </a:r>
              <a:r>
                <a:rPr lang="en-GB" sz="1400" b="1" dirty="0">
                  <a:solidFill>
                    <a:srgbClr val="00B050"/>
                  </a:solidFill>
                </a:rPr>
                <a:t>productivity</a:t>
              </a:r>
              <a:r>
                <a:rPr lang="en-GB" sz="1400" dirty="0"/>
                <a:t> and </a:t>
              </a:r>
              <a:r>
                <a:rPr lang="en-GB" sz="1400" b="1" dirty="0">
                  <a:solidFill>
                    <a:srgbClr val="FFC000"/>
                  </a:solidFill>
                </a:rPr>
                <a:t>cognitive</a:t>
              </a:r>
              <a:r>
                <a:rPr lang="en-GB" sz="1400" dirty="0"/>
                <a:t> performance, especially in adults. Listening to music can help people manage anxiety, become motivated and stay productive. You just need to know how to make the right playlist.</a:t>
              </a:r>
            </a:p>
          </p:txBody>
        </p:sp>
      </p:grpSp>
      <p:graphicFrame>
        <p:nvGraphicFramePr>
          <p:cNvPr id="5" name="Table 4">
            <a:extLst>
              <a:ext uri="{FF2B5EF4-FFF2-40B4-BE49-F238E27FC236}">
                <a16:creationId xmlns:a16="http://schemas.microsoft.com/office/drawing/2014/main" id="{60F63968-A63B-438C-AFF0-37C99D252653}"/>
              </a:ext>
            </a:extLst>
          </p:cNvPr>
          <p:cNvGraphicFramePr>
            <a:graphicFrameLocks noGrp="1"/>
          </p:cNvGraphicFramePr>
          <p:nvPr>
            <p:extLst>
              <p:ext uri="{D42A27DB-BD31-4B8C-83A1-F6EECF244321}">
                <p14:modId xmlns:p14="http://schemas.microsoft.com/office/powerpoint/2010/main" val="1608590920"/>
              </p:ext>
            </p:extLst>
          </p:nvPr>
        </p:nvGraphicFramePr>
        <p:xfrm>
          <a:off x="8821140" y="627489"/>
          <a:ext cx="3254249" cy="5848159"/>
        </p:xfrm>
        <a:graphic>
          <a:graphicData uri="http://schemas.openxmlformats.org/drawingml/2006/table">
            <a:tbl>
              <a:tblPr firstRow="1" bandRow="1">
                <a:tableStyleId>{5C22544A-7EE6-4342-B048-85BDC9FD1C3A}</a:tableStyleId>
              </a:tblPr>
              <a:tblGrid>
                <a:gridCol w="1106631">
                  <a:extLst>
                    <a:ext uri="{9D8B030D-6E8A-4147-A177-3AD203B41FA5}">
                      <a16:colId xmlns:a16="http://schemas.microsoft.com/office/drawing/2014/main" val="3234992511"/>
                    </a:ext>
                  </a:extLst>
                </a:gridCol>
                <a:gridCol w="2147618">
                  <a:extLst>
                    <a:ext uri="{9D8B030D-6E8A-4147-A177-3AD203B41FA5}">
                      <a16:colId xmlns:a16="http://schemas.microsoft.com/office/drawing/2014/main" val="2851036546"/>
                    </a:ext>
                  </a:extLst>
                </a:gridCol>
              </a:tblGrid>
              <a:tr h="483679">
                <a:tc gridSpan="2">
                  <a:txBody>
                    <a:bodyPr/>
                    <a:lstStyle/>
                    <a:p>
                      <a:endParaRPr lang="en-GB" sz="300" dirty="0">
                        <a:solidFill>
                          <a:schemeClr val="bg1"/>
                        </a:solidFill>
                      </a:endParaRPr>
                    </a:p>
                    <a:p>
                      <a:r>
                        <a:rPr lang="en-GB" dirty="0">
                          <a:solidFill>
                            <a:schemeClr val="bg1"/>
                          </a:solidFill>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9228714"/>
                  </a:ext>
                </a:extLst>
              </a:tr>
              <a:tr h="370840">
                <a:tc>
                  <a:txBody>
                    <a:bodyPr/>
                    <a:lstStyle/>
                    <a:p>
                      <a:r>
                        <a:rPr lang="en-GB" sz="1400" b="1" dirty="0">
                          <a:solidFill>
                            <a:srgbClr val="FF0000"/>
                          </a:solidFill>
                        </a:rPr>
                        <a:t>conundrum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kern="1200" dirty="0">
                          <a:solidFill>
                            <a:schemeClr val="tx1"/>
                          </a:solidFill>
                          <a:latin typeface="+mn-lt"/>
                          <a:ea typeface="+mn-ea"/>
                          <a:cs typeface="+mn-cs"/>
                        </a:rPr>
                        <a:t>A confusing or difficult problem or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702460"/>
                  </a:ext>
                </a:extLst>
              </a:tr>
              <a:tr h="370840">
                <a:tc>
                  <a:txBody>
                    <a:bodyPr/>
                    <a:lstStyle/>
                    <a:p>
                      <a:r>
                        <a:rPr lang="en-GB" sz="1400" b="1" dirty="0">
                          <a:solidFill>
                            <a:schemeClr val="accent1">
                              <a:lumMod val="75000"/>
                            </a:schemeClr>
                          </a:solidFill>
                        </a:rPr>
                        <a:t>amid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Surrounded by; in the middle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7359624"/>
                  </a:ext>
                </a:extLst>
              </a:tr>
              <a:tr h="370840">
                <a:tc>
                  <a:txBody>
                    <a:bodyPr/>
                    <a:lstStyle/>
                    <a:p>
                      <a:r>
                        <a:rPr lang="en-GB" sz="1400" b="1" dirty="0">
                          <a:solidFill>
                            <a:srgbClr val="00B050"/>
                          </a:solidFill>
                        </a:rPr>
                        <a:t>productivity</a:t>
                      </a:r>
                    </a:p>
                    <a:p>
                      <a:endParaRPr lang="en-GB" sz="1400" b="1" dirty="0">
                        <a:solidFill>
                          <a:srgbClr val="00B050"/>
                        </a:solidFill>
                      </a:endParaRPr>
                    </a:p>
                    <a:p>
                      <a:endParaRPr lang="en-GB" sz="1400" b="1" dirty="0">
                        <a:solidFill>
                          <a:srgbClr val="00B050"/>
                        </a:solidFill>
                      </a:endParaRPr>
                    </a:p>
                    <a:p>
                      <a:r>
                        <a:rPr lang="en-GB" sz="1400" b="1" dirty="0">
                          <a:solidFill>
                            <a:srgbClr val="00B050"/>
                          </a:solidFill>
                        </a:rPr>
                        <a:t>productive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The state or quality of being productive.</a:t>
                      </a:r>
                      <a:br>
                        <a:rPr lang="en-GB" sz="1400" dirty="0">
                          <a:solidFill>
                            <a:schemeClr val="tx1"/>
                          </a:solidFill>
                        </a:rPr>
                      </a:br>
                      <a:br>
                        <a:rPr lang="en-GB" sz="1400" dirty="0">
                          <a:solidFill>
                            <a:schemeClr val="tx1"/>
                          </a:solidFill>
                        </a:rPr>
                      </a:br>
                      <a:r>
                        <a:rPr lang="en-GB" sz="1400" dirty="0">
                          <a:solidFill>
                            <a:schemeClr val="tx1"/>
                          </a:solidFill>
                        </a:rPr>
                        <a:t>Producing (making) or able to produce large amounts of goods, crops or other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24719"/>
                  </a:ext>
                </a:extLst>
              </a:tr>
              <a:tr h="370840">
                <a:tc>
                  <a:txBody>
                    <a:bodyPr/>
                    <a:lstStyle/>
                    <a:p>
                      <a:r>
                        <a:rPr lang="en-GB" sz="1400" b="1" dirty="0">
                          <a:solidFill>
                            <a:srgbClr val="FFC000"/>
                          </a:solidFill>
                        </a:rPr>
                        <a:t>cognitive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Mental processes involved in gaining knowledge and comprehension.  These processes include thinking, knowing, remembering, judging and problem-solving.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822912"/>
                  </a:ext>
                </a:extLst>
              </a:tr>
              <a:tr h="370840">
                <a:tc>
                  <a:txBody>
                    <a:bodyPr/>
                    <a:lstStyle/>
                    <a:p>
                      <a:r>
                        <a:rPr lang="en-GB" sz="1400" b="1" dirty="0">
                          <a:solidFill>
                            <a:schemeClr val="accent2">
                              <a:lumMod val="75000"/>
                            </a:schemeClr>
                          </a:solidFill>
                        </a:rPr>
                        <a:t>iso principle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Concept (idea) and method of intervention in the context (situation/environment) of mood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7720378"/>
                  </a:ext>
                </a:extLst>
              </a:tr>
            </a:tbl>
          </a:graphicData>
        </a:graphic>
      </p:graphicFrame>
      <p:sp>
        <p:nvSpPr>
          <p:cNvPr id="12" name="Rectangle 11">
            <a:extLst>
              <a:ext uri="{FF2B5EF4-FFF2-40B4-BE49-F238E27FC236}">
                <a16:creationId xmlns:a16="http://schemas.microsoft.com/office/drawing/2014/main" id="{2ECA4E0E-99F2-440A-B8DD-6D97059F4871}"/>
              </a:ext>
            </a:extLst>
          </p:cNvPr>
          <p:cNvSpPr>
            <a:spLocks noChangeArrowheads="1"/>
          </p:cNvSpPr>
          <p:nvPr/>
        </p:nvSpPr>
        <p:spPr bwMode="auto">
          <a:xfrm>
            <a:off x="0" y="135587"/>
            <a:ext cx="12192000" cy="400110"/>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000" b="1" dirty="0">
                <a:solidFill>
                  <a:schemeClr val="bg1"/>
                </a:solidFill>
                <a:latin typeface="Segoe UI Semibold" panose="020B0702040204020203" pitchFamily="34" charset="0"/>
                <a:cs typeface="Segoe UI Semibold" panose="020B0702040204020203" pitchFamily="34" charset="0"/>
              </a:rPr>
              <a:t>Is it good to listen to music while studying or working?</a:t>
            </a:r>
            <a:endParaRPr kumimoji="0" lang="en-US" altLang="en-US" sz="2000" b="1" i="0" u="none" strike="noStrike" cap="none" normalizeH="0" baseline="0" dirty="0">
              <a:ln>
                <a:noFill/>
              </a:ln>
              <a:solidFill>
                <a:schemeClr val="bg1"/>
              </a:solidFill>
              <a:effectLst/>
              <a:latin typeface="Segoe UI Semibold" panose="020B0702040204020203" pitchFamily="34" charset="0"/>
              <a:cs typeface="Segoe UI Semibold" panose="020B0702040204020203" pitchFamily="34" charset="0"/>
            </a:endParaRPr>
          </a:p>
        </p:txBody>
      </p:sp>
      <p:sp>
        <p:nvSpPr>
          <p:cNvPr id="19" name="Rectangle 18">
            <a:extLst>
              <a:ext uri="{FF2B5EF4-FFF2-40B4-BE49-F238E27FC236}">
                <a16:creationId xmlns:a16="http://schemas.microsoft.com/office/drawing/2014/main" id="{BE136140-3DC6-4DA6-B722-B087FCAF61AE}"/>
              </a:ext>
            </a:extLst>
          </p:cNvPr>
          <p:cNvSpPr/>
          <p:nvPr/>
        </p:nvSpPr>
        <p:spPr>
          <a:xfrm>
            <a:off x="3370861" y="6455184"/>
            <a:ext cx="6768315" cy="415498"/>
          </a:xfrm>
          <a:prstGeom prst="rect">
            <a:avLst/>
          </a:prstGeom>
        </p:spPr>
        <p:txBody>
          <a:bodyPr wrap="square">
            <a:spAutoFit/>
          </a:bodyPr>
          <a:lstStyle/>
          <a:p>
            <a:r>
              <a:rPr lang="en-GB" sz="1050" b="1" i="1" dirty="0"/>
              <a:t>Video Source: </a:t>
            </a:r>
            <a:r>
              <a:rPr lang="en-GB" sz="1050" u="sng" dirty="0">
                <a:hlinkClick r:id="rId3"/>
              </a:rPr>
              <a:t>https://www.youtube.com/watch?v=NWQNk6TDcuo</a:t>
            </a:r>
            <a:r>
              <a:rPr lang="en-GB" sz="1050" u="sng" dirty="0"/>
              <a:t> </a:t>
            </a:r>
            <a:endParaRPr lang="en-GB" sz="1050" dirty="0"/>
          </a:p>
          <a:p>
            <a:r>
              <a:rPr lang="en-GB" sz="1050" b="1" i="1" dirty="0"/>
              <a:t>Text Source: </a:t>
            </a:r>
            <a:r>
              <a:rPr lang="en-GB" sz="1050" dirty="0">
                <a:hlinkClick r:id="rId4"/>
              </a:rPr>
              <a:t>https://www.theguardian.com/us-news/2020/apr/15/music-productivity-working-from-home</a:t>
            </a:r>
            <a:r>
              <a:rPr lang="en-GB" sz="1050" dirty="0"/>
              <a:t> </a:t>
            </a:r>
          </a:p>
        </p:txBody>
      </p:sp>
      <p:sp>
        <p:nvSpPr>
          <p:cNvPr id="14" name="Rectangle 2">
            <a:extLst>
              <a:ext uri="{FF2B5EF4-FFF2-40B4-BE49-F238E27FC236}">
                <a16:creationId xmlns:a16="http://schemas.microsoft.com/office/drawing/2014/main" id="{E9827E58-8802-40B4-B412-3FB390BB4981}"/>
              </a:ext>
            </a:extLst>
          </p:cNvPr>
          <p:cNvSpPr>
            <a:spLocks noChangeArrowheads="1"/>
          </p:cNvSpPr>
          <p:nvPr/>
        </p:nvSpPr>
        <p:spPr bwMode="auto">
          <a:xfrm>
            <a:off x="0" y="90100"/>
            <a:ext cx="65" cy="276999"/>
          </a:xfrm>
          <a:prstGeom prst="rect">
            <a:avLst/>
          </a:prstGeom>
          <a:solidFill>
            <a:srgbClr val="1797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Picture 15">
            <a:hlinkClick r:id="rId3"/>
            <a:extLst>
              <a:ext uri="{FF2B5EF4-FFF2-40B4-BE49-F238E27FC236}">
                <a16:creationId xmlns:a16="http://schemas.microsoft.com/office/drawing/2014/main" id="{19435007-F6A5-4C37-B25B-6A4C95118C7A}"/>
              </a:ext>
            </a:extLst>
          </p:cNvPr>
          <p:cNvPicPr>
            <a:picLocks noChangeAspect="1"/>
          </p:cNvPicPr>
          <p:nvPr/>
        </p:nvPicPr>
        <p:blipFill rotWithShape="1">
          <a:blip r:embed="rId5"/>
          <a:srcRect l="4791" t="19320" r="33334" b="16990"/>
          <a:stretch/>
        </p:blipFill>
        <p:spPr>
          <a:xfrm>
            <a:off x="3510002" y="3380260"/>
            <a:ext cx="5215539" cy="3036806"/>
          </a:xfrm>
          <a:prstGeom prst="rect">
            <a:avLst/>
          </a:prstGeom>
        </p:spPr>
      </p:pic>
      <p:sp>
        <p:nvSpPr>
          <p:cNvPr id="21" name="Rectangle 20">
            <a:extLst>
              <a:ext uri="{FF2B5EF4-FFF2-40B4-BE49-F238E27FC236}">
                <a16:creationId xmlns:a16="http://schemas.microsoft.com/office/drawing/2014/main" id="{85BAAC4E-04A2-4F98-90A7-E84A04F917DC}"/>
              </a:ext>
            </a:extLst>
          </p:cNvPr>
          <p:cNvSpPr>
            <a:spLocks noChangeArrowheads="1"/>
          </p:cNvSpPr>
          <p:nvPr/>
        </p:nvSpPr>
        <p:spPr bwMode="auto">
          <a:xfrm>
            <a:off x="50801" y="2205429"/>
            <a:ext cx="8674740" cy="351574"/>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chemeClr val="bg1"/>
                </a:solidFill>
                <a:latin typeface="Segoe UI Emoji" panose="020B0502040204020203" pitchFamily="34" charset="0"/>
                <a:ea typeface="Segoe UI Emoji" panose="020B0502040204020203" pitchFamily="34" charset="0"/>
                <a:cs typeface="Times New Roman" panose="02020603050405020304" pitchFamily="18" charset="0"/>
              </a:rPr>
              <a:t>Start off slow</a:t>
            </a:r>
            <a:endPar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endParaRPr>
          </a:p>
        </p:txBody>
      </p:sp>
      <p:sp>
        <p:nvSpPr>
          <p:cNvPr id="25" name="TextBox 24">
            <a:extLst>
              <a:ext uri="{FF2B5EF4-FFF2-40B4-BE49-F238E27FC236}">
                <a16:creationId xmlns:a16="http://schemas.microsoft.com/office/drawing/2014/main" id="{BEBE8411-E6E8-4FC8-8BAD-31C77747ABA4}"/>
              </a:ext>
            </a:extLst>
          </p:cNvPr>
          <p:cNvSpPr txBox="1"/>
          <p:nvPr/>
        </p:nvSpPr>
        <p:spPr>
          <a:xfrm>
            <a:off x="50801" y="2543983"/>
            <a:ext cx="8674740" cy="738664"/>
          </a:xfrm>
          <a:prstGeom prst="rect">
            <a:avLst/>
          </a:prstGeom>
          <a:solidFill>
            <a:schemeClr val="bg1"/>
          </a:solidFill>
          <a:ln>
            <a:solidFill>
              <a:schemeClr val="tx1"/>
            </a:solidFill>
          </a:ln>
        </p:spPr>
        <p:txBody>
          <a:bodyPr wrap="square" rtlCol="0">
            <a:spAutoFit/>
          </a:bodyPr>
          <a:lstStyle/>
          <a:p>
            <a:pPr fontAlgn="base"/>
            <a:r>
              <a:rPr lang="en-GB" sz="1400" dirty="0"/>
              <a:t>Kick off the day with a trick from music therapy. The concept is known as the </a:t>
            </a:r>
            <a:r>
              <a:rPr lang="en-GB" sz="1400" b="1" dirty="0">
                <a:solidFill>
                  <a:srgbClr val="C55A11"/>
                </a:solidFill>
              </a:rPr>
              <a:t>iso principle</a:t>
            </a:r>
            <a:r>
              <a:rPr lang="en-GB" sz="1400" dirty="0"/>
              <a:t>, which is a technique therapists use to alter the mood of a patient. The therapist will match music to how the patient is feeling, and then gradually alter the songs to achieve the desired mood state.</a:t>
            </a:r>
            <a:endParaRPr lang="en-GB" sz="1100" dirty="0"/>
          </a:p>
        </p:txBody>
      </p:sp>
      <p:sp>
        <p:nvSpPr>
          <p:cNvPr id="3" name="Rectangle 2">
            <a:extLst>
              <a:ext uri="{FF2B5EF4-FFF2-40B4-BE49-F238E27FC236}">
                <a16:creationId xmlns:a16="http://schemas.microsoft.com/office/drawing/2014/main" id="{A6A744FA-9F8F-4F30-86F6-5A887D40223C}"/>
              </a:ext>
            </a:extLst>
          </p:cNvPr>
          <p:cNvSpPr/>
          <p:nvPr/>
        </p:nvSpPr>
        <p:spPr>
          <a:xfrm>
            <a:off x="69817" y="3380260"/>
            <a:ext cx="3255812" cy="2246769"/>
          </a:xfrm>
          <a:prstGeom prst="rect">
            <a:avLst/>
          </a:prstGeom>
          <a:solidFill>
            <a:schemeClr val="bg1"/>
          </a:solidFill>
          <a:ln>
            <a:solidFill>
              <a:schemeClr val="tx1"/>
            </a:solidFill>
          </a:ln>
        </p:spPr>
        <p:txBody>
          <a:bodyPr wrap="square">
            <a:spAutoFit/>
          </a:bodyPr>
          <a:lstStyle/>
          <a:p>
            <a:r>
              <a:rPr lang="en-GB" sz="1400" dirty="0">
                <a:solidFill>
                  <a:srgbClr val="121212"/>
                </a:solidFill>
                <a:latin typeface="GuardianTextEgyptian"/>
              </a:rPr>
              <a:t>The songs at the beginning of the playlist shouldn’t force you into a state of productivity, but they should gradually bring you there. While song choice will vary by person, Kirsten Nelson, a music therapist at the University of Iowa Stead family children’s hospital, suggests tracks like Here Comes the Sun by the Beatles and Ooh Child, by the Five Stairsteps as places to start.</a:t>
            </a:r>
            <a:endParaRPr lang="en-GB" sz="1400" dirty="0"/>
          </a:p>
        </p:txBody>
      </p:sp>
      <p:sp>
        <p:nvSpPr>
          <p:cNvPr id="4" name="Rectangle 3">
            <a:extLst>
              <a:ext uri="{FF2B5EF4-FFF2-40B4-BE49-F238E27FC236}">
                <a16:creationId xmlns:a16="http://schemas.microsoft.com/office/drawing/2014/main" id="{22B958D2-53D8-4E4A-9B71-16217837F5C4}"/>
              </a:ext>
            </a:extLst>
          </p:cNvPr>
          <p:cNvSpPr/>
          <p:nvPr/>
        </p:nvSpPr>
        <p:spPr>
          <a:xfrm rot="21313485">
            <a:off x="249241" y="5502863"/>
            <a:ext cx="2984652" cy="1200329"/>
          </a:xfrm>
          <a:prstGeom prst="rect">
            <a:avLst/>
          </a:prstGeom>
          <a:solidFill>
            <a:schemeClr val="accent5">
              <a:lumMod val="20000"/>
              <a:lumOff val="80000"/>
            </a:schemeClr>
          </a:solidFill>
          <a:ln>
            <a:solidFill>
              <a:schemeClr val="tx1"/>
            </a:solidFill>
          </a:ln>
        </p:spPr>
        <p:txBody>
          <a:bodyPr wrap="square">
            <a:spAutoFit/>
          </a:bodyPr>
          <a:lstStyle/>
          <a:p>
            <a:r>
              <a:rPr lang="en-GB" sz="1200" i="1" dirty="0">
                <a:solidFill>
                  <a:srgbClr val="121212"/>
                </a:solidFill>
                <a:latin typeface="Comic Sans MS" panose="030F0702030302020204" pitchFamily="66" charset="0"/>
              </a:rPr>
              <a:t>“If you’re feeling really down in the morning, then find something peaceful to start with,” Nelson says. “From there, you can bring yourself into a more motivating song to achieve the state you want.”</a:t>
            </a:r>
            <a:endParaRPr lang="en-GB" sz="1200" i="1" dirty="0">
              <a:latin typeface="Comic Sans MS" panose="030F0702030302020204" pitchFamily="66" charset="0"/>
            </a:endParaRPr>
          </a:p>
        </p:txBody>
      </p:sp>
    </p:spTree>
    <p:extLst>
      <p:ext uri="{BB962C8B-B14F-4D97-AF65-F5344CB8AC3E}">
        <p14:creationId xmlns:p14="http://schemas.microsoft.com/office/powerpoint/2010/main" val="89452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EC37B"/>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D141F6F-A039-49B0-B033-7BB2BA85D5CA}"/>
              </a:ext>
            </a:extLst>
          </p:cNvPr>
          <p:cNvSpPr>
            <a:spLocks noChangeArrowheads="1"/>
          </p:cNvSpPr>
          <p:nvPr/>
        </p:nvSpPr>
        <p:spPr bwMode="auto">
          <a:xfrm>
            <a:off x="50799" y="3094835"/>
            <a:ext cx="5076835" cy="338554"/>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chemeClr val="bg1"/>
                </a:solidFill>
                <a:latin typeface="Segoe UI Emoji" panose="020B0502040204020203" pitchFamily="34" charset="0"/>
                <a:ea typeface="Segoe UI Emoji" panose="020B0502040204020203" pitchFamily="34" charset="0"/>
                <a:cs typeface="Times New Roman" panose="02020603050405020304" pitchFamily="18" charset="0"/>
              </a:rPr>
              <a:t>How does personality relate to music distraction?</a:t>
            </a:r>
            <a:endPar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endParaRPr>
          </a:p>
        </p:txBody>
      </p:sp>
      <p:sp>
        <p:nvSpPr>
          <p:cNvPr id="24" name="TextBox 23">
            <a:extLst>
              <a:ext uri="{FF2B5EF4-FFF2-40B4-BE49-F238E27FC236}">
                <a16:creationId xmlns:a16="http://schemas.microsoft.com/office/drawing/2014/main" id="{FEC3FFE2-FDFA-44D1-BF2B-0C4EFCF68B46}"/>
              </a:ext>
            </a:extLst>
          </p:cNvPr>
          <p:cNvSpPr txBox="1"/>
          <p:nvPr/>
        </p:nvSpPr>
        <p:spPr>
          <a:xfrm>
            <a:off x="50798" y="3429000"/>
            <a:ext cx="5076835" cy="3323987"/>
          </a:xfrm>
          <a:prstGeom prst="rect">
            <a:avLst/>
          </a:prstGeom>
          <a:solidFill>
            <a:schemeClr val="bg1"/>
          </a:solidFill>
          <a:ln>
            <a:solidFill>
              <a:schemeClr val="tx1"/>
            </a:solidFill>
          </a:ln>
        </p:spPr>
        <p:txBody>
          <a:bodyPr wrap="square" rtlCol="0">
            <a:spAutoFit/>
          </a:bodyPr>
          <a:lstStyle/>
          <a:p>
            <a:r>
              <a:rPr lang="en-GB" sz="1400" dirty="0">
                <a:solidFill>
                  <a:srgbClr val="121212"/>
                </a:solidFill>
                <a:latin typeface="GuardianTextEgyptian"/>
              </a:rPr>
              <a:t>Music affects </a:t>
            </a:r>
            <a:r>
              <a:rPr lang="en-GB" sz="1400" b="1" dirty="0">
                <a:solidFill>
                  <a:srgbClr val="FFC000"/>
                </a:solidFill>
                <a:latin typeface="GuardianTextEgyptian"/>
              </a:rPr>
              <a:t>task performance </a:t>
            </a:r>
            <a:r>
              <a:rPr lang="en-GB" sz="1400" dirty="0">
                <a:solidFill>
                  <a:srgbClr val="121212"/>
                </a:solidFill>
                <a:latin typeface="GuardianTextEgyptian"/>
              </a:rPr>
              <a:t>differently depending on whether a person feels their work is providing them enough stimulation – if a person is more or less prone to boredom.  People who are prone to boredom have a tendency to pay greater attention to sights and sounds happening around them. </a:t>
            </a:r>
          </a:p>
          <a:p>
            <a:endParaRPr lang="en-GB" sz="1400" dirty="0">
              <a:solidFill>
                <a:srgbClr val="121212"/>
              </a:solidFill>
              <a:latin typeface="GuardianTextEgyptian"/>
            </a:endParaRPr>
          </a:p>
          <a:p>
            <a:r>
              <a:rPr lang="en-GB" sz="1400" dirty="0">
                <a:solidFill>
                  <a:srgbClr val="121212"/>
                </a:solidFill>
                <a:latin typeface="GuardianTextEgyptian"/>
              </a:rPr>
              <a:t>If you are someone who tends to get bored easily, have preferences for external stimulation, or if you’re an extrovert, you may want to forgo complex music – a variety of instruments, frequently changing melodies and a faster tempo – when working on a difficult task.   Since these tasks serve as </a:t>
            </a:r>
            <a:r>
              <a:rPr lang="en-GB" sz="1400" b="1" dirty="0">
                <a:solidFill>
                  <a:schemeClr val="accent5">
                    <a:lumMod val="60000"/>
                    <a:lumOff val="40000"/>
                  </a:schemeClr>
                </a:solidFill>
                <a:latin typeface="GuardianTextEgyptian"/>
              </a:rPr>
              <a:t>sufficient</a:t>
            </a:r>
            <a:r>
              <a:rPr lang="en-GB" sz="1400" dirty="0">
                <a:solidFill>
                  <a:srgbClr val="121212"/>
                </a:solidFill>
                <a:latin typeface="GuardianTextEgyptian"/>
              </a:rPr>
              <a:t> stimulation and take up all mental resources, music becomes more of a distraction.  When it comes to simpler tasks, people who are less prone to boredom perform better while listening to complex music than simple music or no music.</a:t>
            </a:r>
            <a:endParaRPr lang="en-GB" sz="1400" dirty="0"/>
          </a:p>
        </p:txBody>
      </p:sp>
      <p:graphicFrame>
        <p:nvGraphicFramePr>
          <p:cNvPr id="5" name="Table 4">
            <a:extLst>
              <a:ext uri="{FF2B5EF4-FFF2-40B4-BE49-F238E27FC236}">
                <a16:creationId xmlns:a16="http://schemas.microsoft.com/office/drawing/2014/main" id="{60F63968-A63B-438C-AFF0-37C99D252653}"/>
              </a:ext>
            </a:extLst>
          </p:cNvPr>
          <p:cNvGraphicFramePr>
            <a:graphicFrameLocks noGrp="1"/>
          </p:cNvGraphicFramePr>
          <p:nvPr>
            <p:extLst>
              <p:ext uri="{D42A27DB-BD31-4B8C-83A1-F6EECF244321}">
                <p14:modId xmlns:p14="http://schemas.microsoft.com/office/powerpoint/2010/main" val="3805629693"/>
              </p:ext>
            </p:extLst>
          </p:nvPr>
        </p:nvGraphicFramePr>
        <p:xfrm>
          <a:off x="8821140" y="627489"/>
          <a:ext cx="3254249" cy="4938839"/>
        </p:xfrm>
        <a:graphic>
          <a:graphicData uri="http://schemas.openxmlformats.org/drawingml/2006/table">
            <a:tbl>
              <a:tblPr firstRow="1" bandRow="1">
                <a:tableStyleId>{5C22544A-7EE6-4342-B048-85BDC9FD1C3A}</a:tableStyleId>
              </a:tblPr>
              <a:tblGrid>
                <a:gridCol w="1291689">
                  <a:extLst>
                    <a:ext uri="{9D8B030D-6E8A-4147-A177-3AD203B41FA5}">
                      <a16:colId xmlns:a16="http://schemas.microsoft.com/office/drawing/2014/main" val="3234992511"/>
                    </a:ext>
                  </a:extLst>
                </a:gridCol>
                <a:gridCol w="1962560">
                  <a:extLst>
                    <a:ext uri="{9D8B030D-6E8A-4147-A177-3AD203B41FA5}">
                      <a16:colId xmlns:a16="http://schemas.microsoft.com/office/drawing/2014/main" val="2851036546"/>
                    </a:ext>
                  </a:extLst>
                </a:gridCol>
              </a:tblGrid>
              <a:tr h="483679">
                <a:tc gridSpan="2">
                  <a:txBody>
                    <a:bodyPr/>
                    <a:lstStyle/>
                    <a:p>
                      <a:endParaRPr lang="en-GB" sz="300" dirty="0">
                        <a:solidFill>
                          <a:schemeClr val="bg1"/>
                        </a:solidFill>
                      </a:endParaRPr>
                    </a:p>
                    <a:p>
                      <a:r>
                        <a:rPr lang="en-GB" dirty="0">
                          <a:solidFill>
                            <a:schemeClr val="bg1"/>
                          </a:solidFill>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9228714"/>
                  </a:ext>
                </a:extLst>
              </a:tr>
              <a:tr h="370840">
                <a:tc>
                  <a:txBody>
                    <a:bodyPr/>
                    <a:lstStyle/>
                    <a:p>
                      <a:r>
                        <a:rPr lang="en-GB" sz="1400" b="1" dirty="0">
                          <a:solidFill>
                            <a:srgbClr val="FF0000"/>
                          </a:solidFill>
                        </a:rPr>
                        <a:t>complexity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kern="1200" dirty="0">
                          <a:solidFill>
                            <a:schemeClr val="tx1"/>
                          </a:solidFill>
                          <a:latin typeface="+mn-lt"/>
                          <a:ea typeface="+mn-ea"/>
                          <a:cs typeface="+mn-cs"/>
                        </a:rPr>
                        <a:t>A factor involved in a complicated process or 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702460"/>
                  </a:ext>
                </a:extLst>
              </a:tr>
              <a:tr h="370840">
                <a:tc>
                  <a:txBody>
                    <a:bodyPr/>
                    <a:lstStyle/>
                    <a:p>
                      <a:r>
                        <a:rPr lang="en-GB" sz="1400" b="1" dirty="0">
                          <a:solidFill>
                            <a:schemeClr val="accent1">
                              <a:lumMod val="75000"/>
                            </a:schemeClr>
                          </a:solidFill>
                        </a:rPr>
                        <a:t>mental bandwidth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Describes your cognitive capacity and function.  It also describes your ability to exert mental effort.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7359624"/>
                  </a:ext>
                </a:extLst>
              </a:tr>
              <a:tr h="370840">
                <a:tc>
                  <a:txBody>
                    <a:bodyPr/>
                    <a:lstStyle/>
                    <a:p>
                      <a:r>
                        <a:rPr lang="en-GB" sz="1400" b="1" dirty="0">
                          <a:solidFill>
                            <a:srgbClr val="00B050"/>
                          </a:solidFill>
                        </a:rPr>
                        <a:t>enhance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Intensify, increase, or further improve the quality, value, or extent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24719"/>
                  </a:ext>
                </a:extLst>
              </a:tr>
              <a:tr h="370840">
                <a:tc>
                  <a:txBody>
                    <a:bodyPr/>
                    <a:lstStyle/>
                    <a:p>
                      <a:r>
                        <a:rPr lang="en-GB" sz="1400" b="1" dirty="0">
                          <a:solidFill>
                            <a:srgbClr val="FFC000"/>
                          </a:solidFill>
                        </a:rPr>
                        <a:t>task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Job-related tasks or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822912"/>
                  </a:ext>
                </a:extLst>
              </a:tr>
              <a:tr h="370840">
                <a:tc>
                  <a:txBody>
                    <a:bodyPr/>
                    <a:lstStyle/>
                    <a:p>
                      <a:r>
                        <a:rPr lang="en-GB" sz="1400" b="1" dirty="0">
                          <a:solidFill>
                            <a:schemeClr val="accent5">
                              <a:lumMod val="60000"/>
                              <a:lumOff val="40000"/>
                            </a:schemeClr>
                          </a:solidFill>
                        </a:rPr>
                        <a:t>sufficient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enough; adequate.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3889146"/>
                  </a:ext>
                </a:extLst>
              </a:tr>
              <a:tr h="370840">
                <a:tc>
                  <a:txBody>
                    <a:bodyPr/>
                    <a:lstStyle/>
                    <a:p>
                      <a:r>
                        <a:rPr lang="en-GB" sz="1400" b="1" dirty="0">
                          <a:solidFill>
                            <a:schemeClr val="accent2">
                              <a:lumMod val="75000"/>
                            </a:schemeClr>
                          </a:solidFill>
                        </a:rPr>
                        <a:t>irrelevant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Not connected with or relevant to what is being discussed.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7720378"/>
                  </a:ext>
                </a:extLst>
              </a:tr>
            </a:tbl>
          </a:graphicData>
        </a:graphic>
      </p:graphicFrame>
      <p:sp>
        <p:nvSpPr>
          <p:cNvPr id="12" name="Rectangle 11">
            <a:extLst>
              <a:ext uri="{FF2B5EF4-FFF2-40B4-BE49-F238E27FC236}">
                <a16:creationId xmlns:a16="http://schemas.microsoft.com/office/drawing/2014/main" id="{2ECA4E0E-99F2-440A-B8DD-6D97059F4871}"/>
              </a:ext>
            </a:extLst>
          </p:cNvPr>
          <p:cNvSpPr>
            <a:spLocks noChangeArrowheads="1"/>
          </p:cNvSpPr>
          <p:nvPr/>
        </p:nvSpPr>
        <p:spPr bwMode="auto">
          <a:xfrm>
            <a:off x="0" y="135587"/>
            <a:ext cx="12192000" cy="400110"/>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000" b="1" dirty="0">
                <a:solidFill>
                  <a:schemeClr val="bg1"/>
                </a:solidFill>
                <a:latin typeface="Segoe UI Semibold" panose="020B0702040204020203" pitchFamily="34" charset="0"/>
                <a:cs typeface="Segoe UI Semibold" panose="020B0702040204020203" pitchFamily="34" charset="0"/>
              </a:rPr>
              <a:t>Is it good to listen to music while studying or working?</a:t>
            </a:r>
            <a:endParaRPr kumimoji="0" lang="en-US" altLang="en-US" sz="2000" b="1" i="0" u="none" strike="noStrike" cap="none" normalizeH="0" baseline="0" dirty="0">
              <a:ln>
                <a:noFill/>
              </a:ln>
              <a:solidFill>
                <a:schemeClr val="bg1"/>
              </a:solidFill>
              <a:effectLst/>
              <a:latin typeface="Segoe UI Semibold" panose="020B0702040204020203" pitchFamily="34" charset="0"/>
              <a:cs typeface="Segoe UI Semibold" panose="020B0702040204020203" pitchFamily="34" charset="0"/>
            </a:endParaRPr>
          </a:p>
        </p:txBody>
      </p:sp>
      <p:sp>
        <p:nvSpPr>
          <p:cNvPr id="19" name="Rectangle 18">
            <a:extLst>
              <a:ext uri="{FF2B5EF4-FFF2-40B4-BE49-F238E27FC236}">
                <a16:creationId xmlns:a16="http://schemas.microsoft.com/office/drawing/2014/main" id="{BE136140-3DC6-4DA6-B722-B087FCAF61AE}"/>
              </a:ext>
            </a:extLst>
          </p:cNvPr>
          <p:cNvSpPr/>
          <p:nvPr/>
        </p:nvSpPr>
        <p:spPr>
          <a:xfrm>
            <a:off x="5664462" y="6545074"/>
            <a:ext cx="6410927" cy="253916"/>
          </a:xfrm>
          <a:prstGeom prst="rect">
            <a:avLst/>
          </a:prstGeom>
        </p:spPr>
        <p:txBody>
          <a:bodyPr wrap="square">
            <a:spAutoFit/>
          </a:bodyPr>
          <a:lstStyle/>
          <a:p>
            <a:r>
              <a:rPr lang="en-GB" sz="1050" b="1" i="1" dirty="0"/>
              <a:t>Text Source: </a:t>
            </a:r>
            <a:r>
              <a:rPr lang="en-GB" sz="1050" dirty="0">
                <a:hlinkClick r:id="rId3"/>
              </a:rPr>
              <a:t>https://www.rutgers.edu/news/can-music-distract-us-while-we-work-home</a:t>
            </a:r>
            <a:r>
              <a:rPr lang="en-GB" sz="1050" dirty="0"/>
              <a:t> </a:t>
            </a:r>
          </a:p>
        </p:txBody>
      </p:sp>
      <p:sp>
        <p:nvSpPr>
          <p:cNvPr id="14" name="Rectangle 2">
            <a:extLst>
              <a:ext uri="{FF2B5EF4-FFF2-40B4-BE49-F238E27FC236}">
                <a16:creationId xmlns:a16="http://schemas.microsoft.com/office/drawing/2014/main" id="{E9827E58-8802-40B4-B412-3FB390BB4981}"/>
              </a:ext>
            </a:extLst>
          </p:cNvPr>
          <p:cNvSpPr>
            <a:spLocks noChangeArrowheads="1"/>
          </p:cNvSpPr>
          <p:nvPr/>
        </p:nvSpPr>
        <p:spPr bwMode="auto">
          <a:xfrm>
            <a:off x="0" y="90100"/>
            <a:ext cx="65" cy="276999"/>
          </a:xfrm>
          <a:prstGeom prst="rect">
            <a:avLst/>
          </a:prstGeom>
          <a:solidFill>
            <a:srgbClr val="1797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85BAAC4E-04A2-4F98-90A7-E84A04F917DC}"/>
              </a:ext>
            </a:extLst>
          </p:cNvPr>
          <p:cNvSpPr>
            <a:spLocks noChangeArrowheads="1"/>
          </p:cNvSpPr>
          <p:nvPr/>
        </p:nvSpPr>
        <p:spPr bwMode="auto">
          <a:xfrm>
            <a:off x="50801" y="624698"/>
            <a:ext cx="8679542" cy="351574"/>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chemeClr val="bg1"/>
                </a:solidFill>
                <a:latin typeface="Segoe UI Emoji" panose="020B0502040204020203" pitchFamily="34" charset="0"/>
                <a:ea typeface="Segoe UI Emoji" panose="020B0502040204020203" pitchFamily="34" charset="0"/>
                <a:cs typeface="Times New Roman" panose="02020603050405020304" pitchFamily="18" charset="0"/>
              </a:rPr>
              <a:t>How can music affect our working performance?</a:t>
            </a:r>
            <a:endPar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endParaRPr>
          </a:p>
        </p:txBody>
      </p:sp>
      <p:sp>
        <p:nvSpPr>
          <p:cNvPr id="25" name="TextBox 24">
            <a:extLst>
              <a:ext uri="{FF2B5EF4-FFF2-40B4-BE49-F238E27FC236}">
                <a16:creationId xmlns:a16="http://schemas.microsoft.com/office/drawing/2014/main" id="{BEBE8411-E6E8-4FC8-8BAD-31C77747ABA4}"/>
              </a:ext>
            </a:extLst>
          </p:cNvPr>
          <p:cNvSpPr txBox="1"/>
          <p:nvPr/>
        </p:nvSpPr>
        <p:spPr>
          <a:xfrm>
            <a:off x="50801" y="990946"/>
            <a:ext cx="8679542" cy="2031325"/>
          </a:xfrm>
          <a:prstGeom prst="rect">
            <a:avLst/>
          </a:prstGeom>
          <a:solidFill>
            <a:schemeClr val="bg1"/>
          </a:solidFill>
          <a:ln>
            <a:solidFill>
              <a:schemeClr val="tx1"/>
            </a:solidFill>
          </a:ln>
        </p:spPr>
        <p:txBody>
          <a:bodyPr wrap="square" rtlCol="0">
            <a:spAutoFit/>
          </a:bodyPr>
          <a:lstStyle/>
          <a:p>
            <a:pPr fontAlgn="base"/>
            <a:r>
              <a:rPr lang="en-GB" sz="1400" dirty="0"/>
              <a:t>Broadly speaking, music, regardless of </a:t>
            </a:r>
            <a:r>
              <a:rPr lang="en-GB" sz="1400" b="1" dirty="0">
                <a:solidFill>
                  <a:srgbClr val="FF0000"/>
                </a:solidFill>
              </a:rPr>
              <a:t>complexity</a:t>
            </a:r>
            <a:r>
              <a:rPr lang="en-GB" sz="1400" dirty="0"/>
              <a:t> or volume, can affect a person’s ability to perform a complex task such as analysis or problem solving.  Demanding tasks require more brainpower.  Therefore, listening to music can overstimulate our mental resources and distract us when overwhelmed.</a:t>
            </a:r>
          </a:p>
          <a:p>
            <a:pPr fontAlgn="base"/>
            <a:endParaRPr lang="en-GB" sz="1400" dirty="0"/>
          </a:p>
          <a:p>
            <a:pPr fontAlgn="base"/>
            <a:endParaRPr lang="en-GB" sz="1400" dirty="0"/>
          </a:p>
          <a:p>
            <a:pPr fontAlgn="base"/>
            <a:endParaRPr lang="en-GB" sz="1400" dirty="0"/>
          </a:p>
          <a:p>
            <a:pPr fontAlgn="base"/>
            <a:endParaRPr lang="en-GB" sz="1400" dirty="0"/>
          </a:p>
          <a:p>
            <a:pPr fontAlgn="base"/>
            <a:endParaRPr lang="en-GB" sz="1400" dirty="0"/>
          </a:p>
          <a:p>
            <a:pPr fontAlgn="base"/>
            <a:endParaRPr lang="en-GB" sz="1400" dirty="0"/>
          </a:p>
        </p:txBody>
      </p:sp>
      <p:grpSp>
        <p:nvGrpSpPr>
          <p:cNvPr id="18" name="Group 17">
            <a:extLst>
              <a:ext uri="{FF2B5EF4-FFF2-40B4-BE49-F238E27FC236}">
                <a16:creationId xmlns:a16="http://schemas.microsoft.com/office/drawing/2014/main" id="{4D971356-38C9-45C2-8559-F83917BD3DE1}"/>
              </a:ext>
            </a:extLst>
          </p:cNvPr>
          <p:cNvGrpSpPr/>
          <p:nvPr/>
        </p:nvGrpSpPr>
        <p:grpSpPr>
          <a:xfrm>
            <a:off x="5218430" y="3593633"/>
            <a:ext cx="3511913" cy="2857162"/>
            <a:chOff x="324652" y="1387009"/>
            <a:chExt cx="2798647" cy="4696022"/>
          </a:xfrm>
        </p:grpSpPr>
        <p:sp>
          <p:nvSpPr>
            <p:cNvPr id="20" name="Rectangle 19">
              <a:extLst>
                <a:ext uri="{FF2B5EF4-FFF2-40B4-BE49-F238E27FC236}">
                  <a16:creationId xmlns:a16="http://schemas.microsoft.com/office/drawing/2014/main" id="{3BA8129F-A809-4559-A022-5103BD049A56}"/>
                </a:ext>
              </a:extLst>
            </p:cNvPr>
            <p:cNvSpPr>
              <a:spLocks noChangeArrowheads="1"/>
            </p:cNvSpPr>
            <p:nvPr/>
          </p:nvSpPr>
          <p:spPr bwMode="auto">
            <a:xfrm>
              <a:off x="324653" y="1387009"/>
              <a:ext cx="2798646" cy="634838"/>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chemeClr val="bg1"/>
                  </a:solidFill>
                  <a:latin typeface="Segoe UI Emoji" panose="020B0502040204020203" pitchFamily="34" charset="0"/>
                  <a:ea typeface="Segoe UI Emoji" panose="020B0502040204020203" pitchFamily="34" charset="0"/>
                  <a:cs typeface="Times New Roman" panose="02020603050405020304" pitchFamily="18" charset="0"/>
                </a:rPr>
                <a:t>What about types of music?</a:t>
              </a:r>
              <a:endPar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endParaRPr>
            </a:p>
          </p:txBody>
        </p:sp>
        <p:sp>
          <p:nvSpPr>
            <p:cNvPr id="23" name="TextBox 22">
              <a:extLst>
                <a:ext uri="{FF2B5EF4-FFF2-40B4-BE49-F238E27FC236}">
                  <a16:creationId xmlns:a16="http://schemas.microsoft.com/office/drawing/2014/main" id="{8597F380-2109-4A39-88F7-2688426E0E6F}"/>
                </a:ext>
              </a:extLst>
            </p:cNvPr>
            <p:cNvSpPr txBox="1"/>
            <p:nvPr/>
          </p:nvSpPr>
          <p:spPr>
            <a:xfrm>
              <a:off x="324652" y="2026036"/>
              <a:ext cx="2792201" cy="4056995"/>
            </a:xfrm>
            <a:prstGeom prst="rect">
              <a:avLst/>
            </a:prstGeom>
            <a:solidFill>
              <a:schemeClr val="bg1"/>
            </a:solidFill>
            <a:ln>
              <a:solidFill>
                <a:schemeClr val="tx1"/>
              </a:solidFill>
            </a:ln>
          </p:spPr>
          <p:txBody>
            <a:bodyPr wrap="square" rtlCol="0">
              <a:spAutoFit/>
            </a:bodyPr>
            <a:lstStyle/>
            <a:p>
              <a:r>
                <a:rPr lang="en-GB" sz="1400" dirty="0">
                  <a:solidFill>
                    <a:srgbClr val="121212"/>
                  </a:solidFill>
                  <a:latin typeface="GuardianTextEgyptian"/>
                </a:rPr>
                <a:t>Complex music can enhance simple task performance for all personalities.  These sounds provide enough distraction to stop a person’s mind from wandering during a routine task, thus boosting their focus and performance.  </a:t>
              </a:r>
            </a:p>
            <a:p>
              <a:endParaRPr lang="en-GB" sz="1400" dirty="0">
                <a:solidFill>
                  <a:srgbClr val="121212"/>
                </a:solidFill>
                <a:latin typeface="GuardianTextEgyptian"/>
              </a:endParaRPr>
            </a:p>
            <a:p>
              <a:r>
                <a:rPr lang="en-GB" sz="1400" dirty="0">
                  <a:solidFill>
                    <a:srgbClr val="121212"/>
                  </a:solidFill>
                  <a:latin typeface="GuardianTextEgyptian"/>
                </a:rPr>
                <a:t>Additionally, complex or loud music can cause us to narrow our attention, allowing the person performing the task to block out </a:t>
              </a:r>
              <a:r>
                <a:rPr lang="en-GB" sz="1400" b="1" dirty="0">
                  <a:solidFill>
                    <a:srgbClr val="CE7334"/>
                  </a:solidFill>
                  <a:latin typeface="GuardianTextEgyptian"/>
                </a:rPr>
                <a:t>irrelevant</a:t>
              </a:r>
              <a:r>
                <a:rPr lang="en-GB" sz="1400" dirty="0">
                  <a:solidFill>
                    <a:srgbClr val="121212"/>
                  </a:solidFill>
                  <a:latin typeface="GuardianTextEgyptian"/>
                </a:rPr>
                <a:t> task cues.</a:t>
              </a:r>
              <a:endParaRPr lang="en-GB" sz="1400" dirty="0"/>
            </a:p>
          </p:txBody>
        </p:sp>
      </p:grpSp>
      <p:pic>
        <p:nvPicPr>
          <p:cNvPr id="4098" name="Picture 2" descr="https://tse2.mm.bing.net/th?id=OIP.WLHJJna3iEhdFkBiA6xTcwHaDt&amp;pid=Api&amp;P=0&amp;w=346&amp;h=174">
            <a:extLst>
              <a:ext uri="{FF2B5EF4-FFF2-40B4-BE49-F238E27FC236}">
                <a16:creationId xmlns:a16="http://schemas.microsoft.com/office/drawing/2014/main" id="{5D0F5CE7-89D6-4847-B2B1-CA988C620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036" y="1815615"/>
            <a:ext cx="3351094" cy="167554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089792D-7577-4900-84A0-7A0B0B968129}"/>
              </a:ext>
            </a:extLst>
          </p:cNvPr>
          <p:cNvSpPr/>
          <p:nvPr/>
        </p:nvSpPr>
        <p:spPr>
          <a:xfrm>
            <a:off x="50799" y="1837386"/>
            <a:ext cx="5076835" cy="1169551"/>
          </a:xfrm>
          <a:prstGeom prst="rect">
            <a:avLst/>
          </a:prstGeom>
        </p:spPr>
        <p:txBody>
          <a:bodyPr wrap="square">
            <a:spAutoFit/>
          </a:bodyPr>
          <a:lstStyle/>
          <a:p>
            <a:pPr fontAlgn="base"/>
            <a:r>
              <a:rPr lang="en-GB" sz="1400" dirty="0"/>
              <a:t>On the other hand, simple tasks – something done every day such as inputting data or sorting emails – typically not fully engaging a person’s “</a:t>
            </a:r>
            <a:r>
              <a:rPr lang="en-GB" sz="1400" b="1" dirty="0">
                <a:solidFill>
                  <a:srgbClr val="2F5597"/>
                </a:solidFill>
              </a:rPr>
              <a:t>mental bandwidth</a:t>
            </a:r>
            <a:r>
              <a:rPr lang="en-GB" sz="1400" dirty="0"/>
              <a:t>.” When paired with music, the sound can </a:t>
            </a:r>
            <a:r>
              <a:rPr lang="en-GB" sz="1400" b="1" dirty="0">
                <a:solidFill>
                  <a:srgbClr val="3EC37B"/>
                </a:solidFill>
              </a:rPr>
              <a:t>enhance</a:t>
            </a:r>
            <a:r>
              <a:rPr lang="en-GB" sz="1400" dirty="0">
                <a:solidFill>
                  <a:srgbClr val="3EC37B"/>
                </a:solidFill>
              </a:rPr>
              <a:t> </a:t>
            </a:r>
            <a:r>
              <a:rPr lang="en-GB" sz="1400" dirty="0"/>
              <a:t>performance by occupying the leftover attention space and minimise the risk of drifting off during a routine task.</a:t>
            </a:r>
          </a:p>
        </p:txBody>
      </p:sp>
      <p:sp>
        <p:nvSpPr>
          <p:cNvPr id="4" name="Rectangle 3">
            <a:extLst>
              <a:ext uri="{FF2B5EF4-FFF2-40B4-BE49-F238E27FC236}">
                <a16:creationId xmlns:a16="http://schemas.microsoft.com/office/drawing/2014/main" id="{22B958D2-53D8-4E4A-9B71-16217837F5C4}"/>
              </a:ext>
            </a:extLst>
          </p:cNvPr>
          <p:cNvSpPr/>
          <p:nvPr/>
        </p:nvSpPr>
        <p:spPr>
          <a:xfrm rot="21156685">
            <a:off x="5293672" y="2439243"/>
            <a:ext cx="3345723" cy="523220"/>
          </a:xfrm>
          <a:prstGeom prst="rect">
            <a:avLst/>
          </a:prstGeom>
          <a:solidFill>
            <a:srgbClr val="385723">
              <a:alpha val="34000"/>
            </a:srgbClr>
          </a:solidFill>
          <a:ln>
            <a:noFill/>
          </a:ln>
        </p:spPr>
        <p:txBody>
          <a:bodyPr wrap="square">
            <a:spAutoFit/>
          </a:bodyPr>
          <a:lstStyle/>
          <a:p>
            <a:pPr algn="ctr"/>
            <a:r>
              <a:rPr lang="en-GB" sz="1400" i="1" dirty="0">
                <a:solidFill>
                  <a:schemeClr val="bg1"/>
                </a:solidFill>
                <a:latin typeface="Comic Sans MS" panose="030F0702030302020204" pitchFamily="66" charset="0"/>
              </a:rPr>
              <a:t>So, should we listen to music as we work from home? </a:t>
            </a:r>
          </a:p>
        </p:txBody>
      </p:sp>
      <p:pic>
        <p:nvPicPr>
          <p:cNvPr id="29" name="Picture 6" descr="A Complete Guide to Musical Clefs: What Are They and How to Use Them —  Musicnotes Now">
            <a:extLst>
              <a:ext uri="{FF2B5EF4-FFF2-40B4-BE49-F238E27FC236}">
                <a16:creationId xmlns:a16="http://schemas.microsoft.com/office/drawing/2014/main" id="{23A593DB-62E9-4C05-BE30-13C71CA2DDE4}"/>
              </a:ext>
            </a:extLst>
          </p:cNvPr>
          <p:cNvPicPr>
            <a:picLocks noChangeAspect="1" noChangeArrowheads="1"/>
          </p:cNvPicPr>
          <p:nvPr/>
        </p:nvPicPr>
        <p:blipFill>
          <a:blip r:embed="rId5">
            <a:clrChange>
              <a:clrFrom>
                <a:srgbClr val="FFFFFF"/>
              </a:clrFrom>
              <a:clrTo>
                <a:srgbClr val="FFFFFF">
                  <a:alpha val="0"/>
                </a:srgbClr>
              </a:clrTo>
            </a:clrChange>
            <a:duotone>
              <a:prstClr val="black"/>
              <a:schemeClr val="tx1">
                <a:lumMod val="95000"/>
                <a:lumOff val="5000"/>
                <a:tint val="45000"/>
                <a:satMod val="400000"/>
              </a:schemeClr>
            </a:duotone>
            <a:extLst>
              <a:ext uri="{28A0092B-C50C-407E-A947-70E740481C1C}">
                <a14:useLocalDpi xmlns:a14="http://schemas.microsoft.com/office/drawing/2010/main" val="0"/>
              </a:ext>
            </a:extLst>
          </a:blip>
          <a:srcRect/>
          <a:stretch>
            <a:fillRect/>
          </a:stretch>
        </p:blipFill>
        <p:spPr bwMode="auto">
          <a:xfrm rot="572269">
            <a:off x="11113980" y="4831365"/>
            <a:ext cx="1270411" cy="216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9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EC37B"/>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A55EB91-27C5-46C5-A1E8-9909266D507B}"/>
              </a:ext>
            </a:extLst>
          </p:cNvPr>
          <p:cNvSpPr>
            <a:spLocks noChangeArrowheads="1"/>
          </p:cNvSpPr>
          <p:nvPr/>
        </p:nvSpPr>
        <p:spPr bwMode="auto">
          <a:xfrm>
            <a:off x="3254829" y="4859797"/>
            <a:ext cx="8937171" cy="338554"/>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cs typeface="Times New Roman" panose="02020603050405020304" pitchFamily="18" charset="0"/>
              </a:rPr>
              <a:t>Discussion Point</a:t>
            </a:r>
            <a:endParaRPr kumimoji="0" lang="en-US" altLang="en-US" sz="1600" b="1" i="0" u="none" strike="noStrike" cap="none" normalizeH="0" baseline="0" dirty="0">
              <a:ln>
                <a:noFill/>
              </a:ln>
              <a:solidFill>
                <a:schemeClr val="bg1"/>
              </a:solidFill>
              <a:effectLst/>
              <a:latin typeface="Segoe UI Emoji" panose="020B0502040204020203" pitchFamily="34" charset="0"/>
              <a:ea typeface="Segoe UI Emoji" panose="020B0502040204020203" pitchFamily="34" charset="0"/>
            </a:endParaRPr>
          </a:p>
        </p:txBody>
      </p:sp>
      <p:sp>
        <p:nvSpPr>
          <p:cNvPr id="12" name="Rectangle 11">
            <a:extLst>
              <a:ext uri="{FF2B5EF4-FFF2-40B4-BE49-F238E27FC236}">
                <a16:creationId xmlns:a16="http://schemas.microsoft.com/office/drawing/2014/main" id="{2ECA4E0E-99F2-440A-B8DD-6D97059F4871}"/>
              </a:ext>
            </a:extLst>
          </p:cNvPr>
          <p:cNvSpPr>
            <a:spLocks noChangeArrowheads="1"/>
          </p:cNvSpPr>
          <p:nvPr/>
        </p:nvSpPr>
        <p:spPr bwMode="auto">
          <a:xfrm>
            <a:off x="0" y="135587"/>
            <a:ext cx="12192000" cy="400110"/>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000" b="1" dirty="0">
                <a:solidFill>
                  <a:schemeClr val="bg1"/>
                </a:solidFill>
                <a:latin typeface="Segoe UI Semibold" panose="020B0702040204020203" pitchFamily="34" charset="0"/>
                <a:cs typeface="Segoe UI Semibold" panose="020B0702040204020203" pitchFamily="34" charset="0"/>
              </a:rPr>
              <a:t>Is it good to listen to music while studying or working?</a:t>
            </a:r>
            <a:endParaRPr kumimoji="0" lang="en-US" altLang="en-US" sz="2000" b="1" i="0" u="none" strike="noStrike" cap="none" normalizeH="0" baseline="0" dirty="0">
              <a:ln>
                <a:noFill/>
              </a:ln>
              <a:solidFill>
                <a:schemeClr val="bg1"/>
              </a:solidFill>
              <a:effectLst/>
              <a:latin typeface="Segoe UI Semibold" panose="020B0702040204020203" pitchFamily="34" charset="0"/>
              <a:cs typeface="Segoe UI Semibold" panose="020B0702040204020203" pitchFamily="34" charset="0"/>
            </a:endParaRPr>
          </a:p>
        </p:txBody>
      </p:sp>
      <p:sp>
        <p:nvSpPr>
          <p:cNvPr id="10" name="Rectangle 9">
            <a:extLst>
              <a:ext uri="{FF2B5EF4-FFF2-40B4-BE49-F238E27FC236}">
                <a16:creationId xmlns:a16="http://schemas.microsoft.com/office/drawing/2014/main" id="{F1DD9E4C-724E-477C-AA50-C3943DA7D846}"/>
              </a:ext>
            </a:extLst>
          </p:cNvPr>
          <p:cNvSpPr/>
          <p:nvPr/>
        </p:nvSpPr>
        <p:spPr>
          <a:xfrm>
            <a:off x="4713514" y="5353930"/>
            <a:ext cx="7479921" cy="33855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kind of music do you enjoy listening to? </a:t>
            </a:r>
          </a:p>
        </p:txBody>
      </p:sp>
      <p:sp>
        <p:nvSpPr>
          <p:cNvPr id="11" name="Rectangle 10">
            <a:extLst>
              <a:ext uri="{FF2B5EF4-FFF2-40B4-BE49-F238E27FC236}">
                <a16:creationId xmlns:a16="http://schemas.microsoft.com/office/drawing/2014/main" id="{314685EE-2373-4AD0-99E1-F99DC22851C4}"/>
              </a:ext>
            </a:extLst>
          </p:cNvPr>
          <p:cNvSpPr/>
          <p:nvPr/>
        </p:nvSpPr>
        <p:spPr>
          <a:xfrm>
            <a:off x="4713514" y="6288192"/>
            <a:ext cx="7478486" cy="43422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studying or working, do you prefer background noise, music or silence? </a:t>
            </a:r>
          </a:p>
        </p:txBody>
      </p:sp>
      <p:pic>
        <p:nvPicPr>
          <p:cNvPr id="3" name="Picture 2">
            <a:extLst>
              <a:ext uri="{FF2B5EF4-FFF2-40B4-BE49-F238E27FC236}">
                <a16:creationId xmlns:a16="http://schemas.microsoft.com/office/drawing/2014/main" id="{C8928850-93D7-4295-AFF2-7F01D312E526}"/>
              </a:ext>
            </a:extLst>
          </p:cNvPr>
          <p:cNvPicPr>
            <a:picLocks noChangeAspect="1"/>
          </p:cNvPicPr>
          <p:nvPr/>
        </p:nvPicPr>
        <p:blipFill rotWithShape="1">
          <a:blip r:embed="rId3"/>
          <a:srcRect l="4642" t="18842" r="33394" b="25328"/>
          <a:stretch/>
        </p:blipFill>
        <p:spPr>
          <a:xfrm>
            <a:off x="3254829" y="678565"/>
            <a:ext cx="8828317" cy="4025653"/>
          </a:xfrm>
          <a:prstGeom prst="rect">
            <a:avLst/>
          </a:prstGeom>
          <a:ln>
            <a:solidFill>
              <a:schemeClr val="tx1"/>
            </a:solidFill>
          </a:ln>
        </p:spPr>
      </p:pic>
      <p:sp>
        <p:nvSpPr>
          <p:cNvPr id="26" name="Rectangle 25">
            <a:extLst>
              <a:ext uri="{FF2B5EF4-FFF2-40B4-BE49-F238E27FC236}">
                <a16:creationId xmlns:a16="http://schemas.microsoft.com/office/drawing/2014/main" id="{A3DDB9DC-B097-403C-8D6C-864F6101ED63}"/>
              </a:ext>
            </a:extLst>
          </p:cNvPr>
          <p:cNvSpPr/>
          <p:nvPr/>
        </p:nvSpPr>
        <p:spPr>
          <a:xfrm>
            <a:off x="4713514" y="5824611"/>
            <a:ext cx="7478486" cy="33855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you listen to music when you’re studying or working? </a:t>
            </a:r>
          </a:p>
        </p:txBody>
      </p:sp>
      <p:pic>
        <p:nvPicPr>
          <p:cNvPr id="3074" name="Picture 2" descr="Music and Studying | SiOWfa15: Science in Our World: Certainty and  Controversy">
            <a:extLst>
              <a:ext uri="{FF2B5EF4-FFF2-40B4-BE49-F238E27FC236}">
                <a16:creationId xmlns:a16="http://schemas.microsoft.com/office/drawing/2014/main" id="{1863EEE7-9909-4A77-9630-929428A16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54" y="642022"/>
            <a:ext cx="2971800" cy="20138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The best music to listen to while you work or study - CNET">
            <a:extLst>
              <a:ext uri="{FF2B5EF4-FFF2-40B4-BE49-F238E27FC236}">
                <a16:creationId xmlns:a16="http://schemas.microsoft.com/office/drawing/2014/main" id="{B2BABBD8-EBB8-41D7-A91B-B1BFF66FD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54" y="2762204"/>
            <a:ext cx="2971798" cy="18874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Listening to Music at Work | Robert Half">
            <a:extLst>
              <a:ext uri="{FF2B5EF4-FFF2-40B4-BE49-F238E27FC236}">
                <a16:creationId xmlns:a16="http://schemas.microsoft.com/office/drawing/2014/main" id="{68066C44-C7AE-4C67-9CDD-10A5B2FD8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8854" y="4741825"/>
            <a:ext cx="2971798" cy="19805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6" descr="A Complete Guide to Musical Clefs: What Are They and How to Use Them —  Musicnotes Now">
            <a:extLst>
              <a:ext uri="{FF2B5EF4-FFF2-40B4-BE49-F238E27FC236}">
                <a16:creationId xmlns:a16="http://schemas.microsoft.com/office/drawing/2014/main" id="{F3D13C57-8643-4D7E-9FB2-1240F54F2EC5}"/>
              </a:ext>
            </a:extLst>
          </p:cNvPr>
          <p:cNvPicPr>
            <a:picLocks noChangeAspect="1" noChangeArrowheads="1"/>
          </p:cNvPicPr>
          <p:nvPr/>
        </p:nvPicPr>
        <p:blipFill>
          <a:blip r:embed="rId7">
            <a:clrChange>
              <a:clrFrom>
                <a:srgbClr val="FFFFFF"/>
              </a:clrFrom>
              <a:clrTo>
                <a:srgbClr val="FFFFFF">
                  <a:alpha val="0"/>
                </a:srgbClr>
              </a:clrTo>
            </a:clrChange>
            <a:duotone>
              <a:prstClr val="black"/>
              <a:schemeClr val="tx1">
                <a:lumMod val="95000"/>
                <a:lumOff val="5000"/>
                <a:tint val="45000"/>
                <a:satMod val="400000"/>
              </a:schemeClr>
            </a:duotone>
            <a:extLst>
              <a:ext uri="{28A0092B-C50C-407E-A947-70E740481C1C}">
                <a14:useLocalDpi xmlns:a14="http://schemas.microsoft.com/office/drawing/2010/main" val="0"/>
              </a:ext>
            </a:extLst>
          </a:blip>
          <a:srcRect/>
          <a:stretch>
            <a:fillRect/>
          </a:stretch>
        </p:blipFill>
        <p:spPr bwMode="auto">
          <a:xfrm rot="20962609">
            <a:off x="3032304" y="4158086"/>
            <a:ext cx="1594122" cy="271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412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2225</TotalTime>
  <Words>1744</Words>
  <Application>Microsoft Office PowerPoint</Application>
  <PresentationFormat>Widescreen</PresentationFormat>
  <Paragraphs>126</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Calibri Light</vt:lpstr>
      <vt:lpstr>Century Gothic</vt:lpstr>
      <vt:lpstr>Comic Sans MS</vt:lpstr>
      <vt:lpstr>GuardianTextEgyptian</vt:lpstr>
      <vt:lpstr>Segoe UI Emoji</vt:lpstr>
      <vt:lpstr>Segoe UI Semibold</vt:lpstr>
      <vt:lpstr>Office Theme</vt:lpstr>
      <vt:lpstr>L1-2 Functional Skills English Is it good to listen to music while studying or working? Reading and discussion tasks </vt:lpstr>
      <vt:lpstr>PowerPoint Presentation</vt:lpstr>
      <vt:lpstr>PowerPoint Presentation</vt:lpstr>
      <vt:lpstr>PowerPoint Presentation</vt:lpstr>
      <vt:lpstr>PowerPoint Presentation</vt:lpstr>
    </vt:vector>
  </TitlesOfParts>
  <Manager>www.skillsworkshop.org</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good to listen to music while studying or working?</dc:title>
  <dc:subject>L1-L2 Reformed Functional SKills English: Speaking, listening &amp; communication</dc:subject>
  <dc:creator>Nicola Milton - July 2021</dc:creator>
  <cp:lastModifiedBy>Maggie Harnew</cp:lastModifiedBy>
  <cp:revision>112</cp:revision>
  <dcterms:created xsi:type="dcterms:W3CDTF">2021-05-01T07:06:30Z</dcterms:created>
  <dcterms:modified xsi:type="dcterms:W3CDTF">2021-07-05T13:28:00Z</dcterms:modified>
</cp:coreProperties>
</file>