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56" r:id="rId3"/>
    <p:sldId id="257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6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29F7E-13DF-40CF-9D1B-A94443C0E29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DF13E-29DA-44DD-B006-07F250EC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9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fe1f69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76fe1f69d1_1_0:notes"/>
          <p:cNvSpPr txBox="1">
            <a:spLocks noGrp="1"/>
          </p:cNvSpPr>
          <p:nvPr>
            <p:ph type="body" idx="1"/>
          </p:nvPr>
        </p:nvSpPr>
        <p:spPr>
          <a:xfrm>
            <a:off x="685800" y="434398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  <a:endParaRPr dirty="0"/>
          </a:p>
        </p:txBody>
      </p:sp>
      <p:sp>
        <p:nvSpPr>
          <p:cNvPr id="58" name="Google Shape;58;g76fe1f69d1_1_0:notes"/>
          <p:cNvSpPr txBox="1"/>
          <p:nvPr/>
        </p:nvSpPr>
        <p:spPr>
          <a:xfrm>
            <a:off x="3884064" y="868504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8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2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68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9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October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Matt Lunt, The City of Liverpool College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DF13E-29DA-44DD-B006-07F250EC1B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1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9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3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1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8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5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0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2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C349-3551-4037-944B-DC7530600F54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15C2-B4C1-42E1-9605-C43F9A242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7" Type="http://schemas.openxmlformats.org/officeDocument/2006/relationships/hyperlink" Target="https://www.gov.uk/government/publications/functional-skills-subject-content-engli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xcellencegateway.org.uk/content/etf1194" TargetMode="External"/><Relationship Id="rId5" Type="http://schemas.openxmlformats.org/officeDocument/2006/relationships/hyperlink" Target="https://www.skillsworkshop.org/resources/the_man_living_in_the_last_house_standin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60824" y="343060"/>
            <a:ext cx="7172551" cy="12008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l">
              <a:buClr>
                <a:schemeClr val="dk2"/>
              </a:buClr>
              <a:buSzPts val="3000"/>
            </a:pPr>
            <a:r>
              <a:rPr lang="en-GB" sz="3000" dirty="0">
                <a:latin typeface="Century Gothic"/>
                <a:ea typeface="Century Gothic"/>
                <a:cs typeface="Century Gothic"/>
                <a:sym typeface="Century Gothic"/>
              </a:rPr>
              <a:t>L1-2 ESOL and Functional Skills English </a:t>
            </a:r>
            <a:br>
              <a:rPr lang="en-GB" sz="30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7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Man in the Last House Standing</a:t>
            </a:r>
            <a:endParaRPr sz="1500" dirty="0">
              <a:solidFill>
                <a:schemeClr val="accent1"/>
              </a:solidFill>
              <a:latin typeface="Century Gothic"/>
            </a:endParaRPr>
          </a:p>
        </p:txBody>
      </p:sp>
      <p:pic>
        <p:nvPicPr>
          <p:cNvPr id="62" name="Google Shape;62;p14" descr="Description: swlogo">
            <a:hlinkClick r:id="rId3"/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33375" y="327934"/>
            <a:ext cx="1346216" cy="96304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467544" y="1631635"/>
            <a:ext cx="8063315" cy="1941381"/>
          </a:xfrm>
          <a:custGeom>
            <a:avLst/>
            <a:gdLst/>
            <a:ahLst/>
            <a:cxnLst/>
            <a:rect l="l" t="t" r="r" b="b"/>
            <a:pathLst>
              <a:path w="8434289" h="1254825" extrusionOk="0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>
            <a:gsLst>
              <a:gs pos="0">
                <a:srgbClr val="7373D1"/>
              </a:gs>
              <a:gs pos="31000">
                <a:srgbClr val="E3F2F3"/>
              </a:gs>
              <a:gs pos="73000">
                <a:srgbClr val="D5ECED"/>
              </a:gs>
              <a:gs pos="100000">
                <a:srgbClr val="CCCCCC"/>
              </a:gs>
            </a:gsLst>
            <a:lin ang="2700006" scaled="0"/>
          </a:gradFill>
          <a:ln>
            <a:noFill/>
          </a:ln>
        </p:spPr>
        <p:txBody>
          <a:bodyPr spcFirstLastPara="1" wrap="square" lIns="148800" tIns="148800" rIns="148800" bIns="148800" anchor="ctr" anchorCtr="0">
            <a:noAutofit/>
          </a:bodyPr>
          <a:lstStyle/>
          <a:p>
            <a:pPr defTabSz="914378">
              <a:buClr>
                <a:srgbClr val="000000"/>
              </a:buClr>
              <a:buSzPts val="1200"/>
            </a:pP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October 2022. Kindly contributed by </a:t>
            </a:r>
            <a:r>
              <a:rPr lang="en-GB" sz="14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Matt Lunt</a:t>
            </a: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The City of Liverpool College.</a:t>
            </a:r>
            <a:endParaRPr lang="en-GB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378">
              <a:buClr>
                <a:srgbClr val="000000"/>
              </a:buClr>
              <a:buSzPts val="1200"/>
            </a:pP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Search for Matt on </a:t>
            </a:r>
            <a:r>
              <a:rPr lang="en-GB" sz="1400" u="sng" kern="0" dirty="0">
                <a:solidFill>
                  <a:srgbClr val="DB4437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www.skillsworkshop.org</a:t>
            </a: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defTabSz="914378">
              <a:buClr>
                <a:srgbClr val="000000"/>
              </a:buClr>
              <a:buSzPts val="1200"/>
            </a:pPr>
            <a:endParaRPr lang="en-GB" sz="8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914378">
              <a:buClr>
                <a:srgbClr val="000000"/>
              </a:buClr>
              <a:buSzPts val="1200"/>
            </a:pP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the download page for this resource on skillsworkshop for detailed curriculum links and many related resources including: role/discussion card, lesson plan/answers, two worksheets with links to news reports, a sample audio file with transcript, and a transcript of the BBC News video.  </a:t>
            </a:r>
          </a:p>
          <a:p>
            <a:pPr defTabSz="914378">
              <a:buClr>
                <a:srgbClr val="000000"/>
              </a:buClr>
              <a:buSzPts val="1200"/>
            </a:pP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https://www.skillsworkshop.org/resources/the_man_living_in_the_last_house_standing</a:t>
            </a: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defTabSz="914378">
              <a:buClr>
                <a:srgbClr val="000000"/>
              </a:buClr>
              <a:buSzPts val="1200"/>
            </a:pPr>
            <a:endParaRPr lang="en-GB" sz="800" b="1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914378">
              <a:buClr>
                <a:srgbClr val="000000"/>
              </a:buClr>
              <a:buSzPts val="1200"/>
            </a:pPr>
            <a:r>
              <a:rPr lang="en-GB" sz="105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full use of hyperlinks and other features, this presentation should be run in full screen mode.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26C5D44-B1EF-4EEE-87B3-40B2EB94A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48000"/>
              </p:ext>
            </p:extLst>
          </p:nvPr>
        </p:nvGraphicFramePr>
        <p:xfrm>
          <a:off x="35496" y="3947013"/>
          <a:ext cx="9108504" cy="2583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2158">
                  <a:extLst>
                    <a:ext uri="{9D8B030D-6E8A-4147-A177-3AD203B41FA5}">
                      <a16:colId xmlns:a16="http://schemas.microsoft.com/office/drawing/2014/main" val="2496599719"/>
                    </a:ext>
                  </a:extLst>
                </a:gridCol>
                <a:gridCol w="4226346">
                  <a:extLst>
                    <a:ext uri="{9D8B030D-6E8A-4147-A177-3AD203B41FA5}">
                      <a16:colId xmlns:a16="http://schemas.microsoft.com/office/drawing/2014/main" val="784385186"/>
                    </a:ext>
                  </a:extLst>
                </a:gridCol>
              </a:tblGrid>
              <a:tr h="2500245">
                <a:tc>
                  <a:txBody>
                    <a:bodyPr/>
                    <a:lstStyle/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ESOL: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Sc/L1.2b Ask for information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Sc/L1.4a Present information and ideas in a logical sequence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Sd/L1.2a Express views and opinions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Lr/L1.1a Extract information from texts of varying genre, e.g. radio, TV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Lr/L1.1b extract relevant information from a narrative or explanation, and respond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/L1.2a Recognise &amp; understand vocabulary associated with different types of text, using appropriate strategies to work out meaning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Sc/2.3b Ask for information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Sc/L2.4a Express statements of fact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Sc/L2.5a Present information &amp; ideas in a logical sequence and provide further detail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Sd/L2.2c Express views, opinions, feelings, wishes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Lr/L2.1a Extract information from extended texts in a non-face-to-face context, e.g. radio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Lr/L2.4a Follow and participate in a discussion or conversation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fr-FR" sz="900" b="1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Adult</a:t>
                      </a:r>
                      <a:r>
                        <a:rPr lang="fr-FR" sz="9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ESOL Core Curriculum (DfES, 2001) </a:t>
                      </a: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  <a:hlinkClick r:id="rId6"/>
                        </a:rPr>
                        <a:t>https://www.excellencegateway.org.uk/content/etf1194</a:t>
                      </a: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Sc = Speak to communicate Sd = Engage in discussion Lr = Listen &amp; respond </a:t>
                      </a:r>
                      <a:r>
                        <a:rPr lang="en-GB" sz="9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= Reading (word level)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Functional Skills English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L1.1 Identify relevant information &amp; lines of argument in explanations &amp; presentations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L1.2 Make requests &amp; ask relevant questions to obtain specific information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L1.4 Communicate information / ideas / opinions clearly &amp; accurately on range of topics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L1.13 Use reference materials &amp; appropriate strategies for a range of purposes, including to find word meanings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L2.1 Identify relevant information from extended explanations or presentations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L2.2 Follow narratives &amp; lines of argument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L2.5 Communicate information / ideas / opinions clearly / effectively with further detail and development if required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L2.3 Respond effectively to detailed or extended questions &amp; feedback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L2.4 Make requests &amp; ask detailed &amp; pertinent questions to obtain specific information in a range of contexts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Subject content [reformed] functional skills: English (DfE, Feb 2018) </a:t>
                      </a: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  <a:hlinkClick r:id="rId7"/>
                        </a:rPr>
                        <a:t>https://www.gov.uk/government/publications/functional-skills-subject-content-english</a:t>
                      </a: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50059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3148DB-4863-4BE2-A187-DD0E34715FAA}"/>
              </a:ext>
            </a:extLst>
          </p:cNvPr>
          <p:cNvSpPr txBox="1"/>
          <p:nvPr/>
        </p:nvSpPr>
        <p:spPr>
          <a:xfrm>
            <a:off x="84222" y="3732566"/>
            <a:ext cx="75257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/>
              <a:t>Covers many ESOL and Functional Skills English ICT criteria, including: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Man in the Last House Standing</a:t>
            </a:r>
          </a:p>
        </p:txBody>
      </p:sp>
    </p:spTree>
    <p:extLst>
      <p:ext uri="{BB962C8B-B14F-4D97-AF65-F5344CB8AC3E}">
        <p14:creationId xmlns:p14="http://schemas.microsoft.com/office/powerpoint/2010/main" val="345082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4E0D4A9-EEBF-A548-D2BC-F47485C871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7" b="5628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GB" sz="2400" dirty="0"/>
              <a:t>What can you see in the picture? </a:t>
            </a:r>
          </a:p>
          <a:p>
            <a:pPr marL="514350" indent="-514350">
              <a:buAutoNum type="arabicPeriod"/>
            </a:pPr>
            <a:r>
              <a:rPr lang="en-GB" sz="2400" dirty="0"/>
              <a:t>What does it make you think?</a:t>
            </a:r>
          </a:p>
          <a:p>
            <a:pPr marL="514350" indent="-514350">
              <a:buAutoNum type="arabicPeriod"/>
            </a:pPr>
            <a:r>
              <a:rPr lang="en-GB" sz="2400" dirty="0"/>
              <a:t>What questions do you want to ask about the picture?</a:t>
            </a:r>
          </a:p>
        </p:txBody>
      </p:sp>
    </p:spTree>
    <p:extLst>
      <p:ext uri="{BB962C8B-B14F-4D97-AF65-F5344CB8AC3E}">
        <p14:creationId xmlns:p14="http://schemas.microsoft.com/office/powerpoint/2010/main" val="384969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How would you describe Charlie as a person?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would you feel if you had been put in the same situation as Charlie? What do you think you would 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words do you think of when you think of the idea of ‘community’? Make a list.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Are there any similar parts of town where you live? Has anything been done to regenerate these areas?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6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CC686-A739-EA3D-1C63-6937D672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Role Play</a:t>
            </a:r>
          </a:p>
        </p:txBody>
      </p:sp>
      <p:pic>
        <p:nvPicPr>
          <p:cNvPr id="2050" name="Picture 2" descr="How to Make a Public Comment at a City Council Meeting: 8 Steps">
            <a:extLst>
              <a:ext uri="{FF2B5EF4-FFF2-40B4-BE49-F238E27FC236}">
                <a16:creationId xmlns:a16="http://schemas.microsoft.com/office/drawing/2014/main" id="{8A77DED7-E363-4928-0683-10DE4DE1F6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r="789"/>
          <a:stretch/>
        </p:blipFill>
        <p:spPr bwMode="auto">
          <a:xfrm>
            <a:off x="630936" y="2516777"/>
            <a:ext cx="4677156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CD4A9170-7C21-4280-2D70-729A08579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136" y="2516777"/>
            <a:ext cx="2852928" cy="3660185"/>
          </a:xfrm>
        </p:spPr>
        <p:txBody>
          <a:bodyPr anchor="ctr">
            <a:normAutofit/>
          </a:bodyPr>
          <a:lstStyle/>
          <a:p>
            <a:r>
              <a:rPr lang="en-US" sz="1900" dirty="0"/>
              <a:t>The council has invited proposals for how to use the land where Charlie lives. All proposals will be heard at a local consultation meeting today, and the Mayor will have the final decision on which proposal is to be accepted. </a:t>
            </a:r>
          </a:p>
        </p:txBody>
      </p:sp>
    </p:spTree>
    <p:extLst>
      <p:ext uri="{BB962C8B-B14F-4D97-AF65-F5344CB8AC3E}">
        <p14:creationId xmlns:p14="http://schemas.microsoft.com/office/powerpoint/2010/main" val="143682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CBDC-6603-AF8F-F508-0F5D1AB8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FD7F-26D3-58E0-0609-896CF9A9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have 2-3 minutes to present your argument. </a:t>
            </a:r>
          </a:p>
          <a:p>
            <a:r>
              <a:rPr lang="en-GB" dirty="0"/>
              <a:t>You have ten minutes to prepare.</a:t>
            </a:r>
          </a:p>
          <a:p>
            <a:r>
              <a:rPr lang="en-GB" dirty="0"/>
              <a:t>Read your role card carefully, and make notes on what you will say. </a:t>
            </a:r>
          </a:p>
          <a:p>
            <a:r>
              <a:rPr lang="en-GB" dirty="0"/>
              <a:t>Try to use some of the target language (in the handout) when arguing your case. </a:t>
            </a:r>
          </a:p>
        </p:txBody>
      </p:sp>
    </p:spTree>
    <p:extLst>
      <p:ext uri="{BB962C8B-B14F-4D97-AF65-F5344CB8AC3E}">
        <p14:creationId xmlns:p14="http://schemas.microsoft.com/office/powerpoint/2010/main" val="144694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363D-6A9B-C5CE-4294-8F91A826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 up / Digital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19AC-559B-59F0-0095-C5E8087AB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Google ‘Charlie Wright Birkenhead’ and see if you can find what happened to him.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Ask for the homework sheet: ‘What happened next’.</a:t>
            </a:r>
          </a:p>
        </p:txBody>
      </p:sp>
    </p:spTree>
    <p:extLst>
      <p:ext uri="{BB962C8B-B14F-4D97-AF65-F5344CB8AC3E}">
        <p14:creationId xmlns:p14="http://schemas.microsoft.com/office/powerpoint/2010/main" val="130864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8005</TotalTime>
  <Words>871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Comic Sans MS</vt:lpstr>
      <vt:lpstr>Office Theme</vt:lpstr>
      <vt:lpstr>L1-2 ESOL and Functional Skills English  The Man in the Last House Standing</vt:lpstr>
      <vt:lpstr>The Man in the Last House Standing</vt:lpstr>
      <vt:lpstr>PowerPoint Presentation</vt:lpstr>
      <vt:lpstr>Discuss</vt:lpstr>
      <vt:lpstr>Role Play</vt:lpstr>
      <vt:lpstr>Your Role</vt:lpstr>
      <vt:lpstr>Follow up / Digital skills </vt:lpstr>
    </vt:vector>
  </TitlesOfParts>
  <Company>Contributed to www.skillsworkshop.org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in the Last House Standing - introductory presentation</dc:title>
  <dc:subject>L1-2 ESOL and Functional Skills English</dc:subject>
  <dc:creator>Matthew Lunt - October 2022</dc:creator>
  <cp:lastModifiedBy>Maggie Harnew</cp:lastModifiedBy>
  <cp:revision>15</cp:revision>
  <dcterms:created xsi:type="dcterms:W3CDTF">2015-05-12T10:18:31Z</dcterms:created>
  <dcterms:modified xsi:type="dcterms:W3CDTF">2022-10-10T18:21:38Z</dcterms:modified>
</cp:coreProperties>
</file>