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4"/>
    <p:sldMasterId id="2147483983" r:id="rId5"/>
  </p:sldMasterIdLst>
  <p:notesMasterIdLst>
    <p:notesMasterId r:id="rId33"/>
  </p:notesMasterIdLst>
  <p:sldIdLst>
    <p:sldId id="284" r:id="rId6"/>
    <p:sldId id="256" r:id="rId7"/>
    <p:sldId id="275" r:id="rId8"/>
    <p:sldId id="276" r:id="rId9"/>
    <p:sldId id="274" r:id="rId10"/>
    <p:sldId id="257" r:id="rId11"/>
    <p:sldId id="258" r:id="rId12"/>
    <p:sldId id="272" r:id="rId13"/>
    <p:sldId id="259" r:id="rId14"/>
    <p:sldId id="285" r:id="rId15"/>
    <p:sldId id="261" r:id="rId16"/>
    <p:sldId id="273" r:id="rId17"/>
    <p:sldId id="286" r:id="rId18"/>
    <p:sldId id="263" r:id="rId19"/>
    <p:sldId id="264" r:id="rId20"/>
    <p:sldId id="287" r:id="rId21"/>
    <p:sldId id="265" r:id="rId22"/>
    <p:sldId id="266" r:id="rId23"/>
    <p:sldId id="288" r:id="rId24"/>
    <p:sldId id="267" r:id="rId25"/>
    <p:sldId id="289" r:id="rId26"/>
    <p:sldId id="269" r:id="rId27"/>
    <p:sldId id="290" r:id="rId28"/>
    <p:sldId id="271" r:id="rId29"/>
    <p:sldId id="291" r:id="rId30"/>
    <p:sldId id="282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11203A-2CC4-447B-BB9F-4BF0A913011D}">
          <p14:sldIdLst>
            <p14:sldId id="284"/>
            <p14:sldId id="256"/>
            <p14:sldId id="275"/>
            <p14:sldId id="276"/>
            <p14:sldId id="274"/>
            <p14:sldId id="257"/>
            <p14:sldId id="258"/>
            <p14:sldId id="272"/>
            <p14:sldId id="259"/>
            <p14:sldId id="285"/>
            <p14:sldId id="261"/>
            <p14:sldId id="273"/>
            <p14:sldId id="286"/>
            <p14:sldId id="263"/>
            <p14:sldId id="264"/>
            <p14:sldId id="287"/>
            <p14:sldId id="265"/>
            <p14:sldId id="266"/>
            <p14:sldId id="288"/>
            <p14:sldId id="267"/>
            <p14:sldId id="289"/>
            <p14:sldId id="269"/>
            <p14:sldId id="290"/>
            <p14:sldId id="271"/>
            <p14:sldId id="291"/>
            <p14:sldId id="282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988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2" autoAdjust="0"/>
    <p:restoredTop sz="85775" autoAdjust="0"/>
  </p:normalViewPr>
  <p:slideViewPr>
    <p:cSldViewPr snapToGrid="0">
      <p:cViewPr varScale="1">
        <p:scale>
          <a:sx n="67" d="100"/>
          <a:sy n="67" d="100"/>
        </p:scale>
        <p:origin x="288" y="66"/>
      </p:cViewPr>
      <p:guideLst/>
    </p:cSldViewPr>
  </p:slideViewPr>
  <p:outlineViewPr>
    <p:cViewPr>
      <p:scale>
        <a:sx n="33" d="100"/>
        <a:sy n="33" d="100"/>
      </p:scale>
      <p:origin x="0" y="-4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09C34-5292-4F7D-91C0-C32B99015D79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B98B6-981E-4730-B7D2-D36C17CB6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3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6fe1f69d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g76fe1f69d1_1_0:notes"/>
          <p:cNvSpPr txBox="1">
            <a:spLocks noGrp="1"/>
          </p:cNvSpPr>
          <p:nvPr>
            <p:ph type="body" idx="1"/>
          </p:nvPr>
        </p:nvSpPr>
        <p:spPr>
          <a:xfrm>
            <a:off x="685800" y="434398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College.</a:t>
            </a:r>
            <a:endParaRPr dirty="0"/>
          </a:p>
        </p:txBody>
      </p:sp>
      <p:sp>
        <p:nvSpPr>
          <p:cNvPr id="58" name="Google Shape;58;g76fe1f69d1_1_0:notes"/>
          <p:cNvSpPr txBox="1"/>
          <p:nvPr/>
        </p:nvSpPr>
        <p:spPr>
          <a:xfrm>
            <a:off x="3884064" y="868504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09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62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22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60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61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65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77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29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87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3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05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8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6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Graphic: https://missryansgcseenglish.com/2013/05/20/unseen-poetry-essentials/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4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96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4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2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49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March 2021.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Khansa Patel, Kirklees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98B6-981E-4730-B7D2-D36C17CB6AE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15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0868-4BF5-4914-9C51-8405D4762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AB4C2-7273-45B1-9C8C-1A633C3C8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8A64-E228-4C7F-93FD-6ABD6031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99F0-B1AC-4172-AD10-E1C282DE894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ED2C3-465A-4190-9B0E-401E75B9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D406-5002-4587-AEAD-C9E29BD3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65F2-E9E4-4114-9CF5-58CE82C05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9B88-E362-4827-8890-021BDADC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A7BDD-177E-4726-A0D1-5C4570F77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D073D-AF6F-4240-AF5E-A0E2CEB8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99F0-B1AC-4172-AD10-E1C282DE894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D508D-8734-429D-BDA3-0CEB96B3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D22BB-B199-4054-8E1A-38F4C194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65F2-E9E4-4114-9CF5-58CE82C05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3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230E1-7409-4D7E-82B8-C821FB29E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331D7-E580-43E4-B890-C9B2ABACB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6814D-D2DA-49D4-80D1-AD508AD4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99F0-B1AC-4172-AD10-E1C282DE894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DC603-36F9-4700-A0B2-49A95255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185CB-FDE5-4E02-95D8-0685A79B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65F2-E9E4-4114-9CF5-58CE82C05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91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800" cy="35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8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9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737001" y="1070000"/>
            <a:ext cx="4718000" cy="4718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79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43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1" y="1638233"/>
            <a:ext cx="53332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39" lvl="1" indent="-406379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79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79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79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7" lvl="5" indent="-406379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79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79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79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1" y="1638233"/>
            <a:ext cx="53332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39" lvl="1" indent="-406379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79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79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79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7" lvl="5" indent="-406379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79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79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79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3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06401" y="412467"/>
            <a:ext cx="11383600" cy="9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48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7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39" lvl="1" indent="-406379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79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79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79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7" lvl="5" indent="-406379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79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79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79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49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8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64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cxnSp>
        <p:nvCxnSpPr>
          <p:cNvPr id="38" name="Google Shape;38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600" cy="22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54000" y="379363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1219139" lvl="1" indent="-423312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3657417" lvl="5" indent="-423312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23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477A-DACB-400A-A5A9-66186B35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19F0-EA16-4A14-8762-4C362359B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A03CB-5562-4E3D-B721-1E5F5E6A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99F0-B1AC-4172-AD10-E1C282DE894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11F56-CBB6-47B9-9EF2-0F24C4CF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2F6CF-0FC6-485C-8431-FFA3EB61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65F2-E9E4-4114-9CF5-58CE82C05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90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3047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3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10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53700"/>
            <a:ext cx="11360800" cy="26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15600" y="44061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1219139" lvl="1" indent="-423312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828709" lvl="2" indent="-423312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2438278" lvl="3" indent="-423312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3047848" lvl="4" indent="-423312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3657417" lvl="5" indent="-423312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4266987" lvl="6" indent="-423312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4876557" lvl="7" indent="-423312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5486126" lvl="8" indent="-423312" algn="ctr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05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8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70" marR="0" lvl="0" indent="-57570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39" marR="0" lvl="1" indent="-54184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09" marR="0" lvl="2" indent="-507974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278" marR="0" lvl="3" indent="-47410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48" marR="0" lvl="4" indent="-474109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17" marR="0" lvl="5" indent="-45717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987" marR="0" lvl="6" indent="-457177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557" marR="0" lvl="7" indent="-457177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26" marR="0" lvl="8" indent="-457177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50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6EB4-CD48-4F89-BA94-647EDD35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CDE0B-CF4F-4E6E-830D-565CBA60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7AE62-13CD-4D5A-82DD-5910D3B2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99F0-B1AC-4172-AD10-E1C282DE894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7C1F2-9F77-47AB-8792-6F65E9B6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EB211-1D0E-4298-B9D5-A95507E4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65F2-E9E4-4114-9CF5-58CE82C05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5856-6FC3-416B-9205-2136B286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9A0B3-1C64-414F-84F4-29B25CDE6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30792-A4B5-4095-92FB-32FE80074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A9BB5-0FCD-4634-8B81-8C315355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99F0-B1AC-4172-AD10-E1C282DE894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778E9-9521-444A-BAF7-02CA2D2D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52193-42DE-4600-89E6-5D66DCE5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65F2-E9E4-4114-9CF5-58CE82C05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9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C24F-131E-4CF6-91E9-D11C4A91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9447A-B56B-407A-A0E0-35597200F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BA75A-0CDE-42FD-8A7D-38EB8C6DE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70A54-145D-4CF3-B5B5-2FA90EA9F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634BD-C292-4A4F-8AE3-6E6349706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16A9C-F93C-4864-B7FB-96AD303D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99F0-B1AC-4172-AD10-E1C282DE894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8A08DB-AFEA-404A-84B3-469686AD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B5539-B99A-4193-B6AC-38DAD5A4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65F2-E9E4-4114-9CF5-58CE82C05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6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57F2-9167-4B7A-8D60-0BF66063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31F47-96DE-4BFD-9605-D7A29DEF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99F0-B1AC-4172-AD10-E1C282DE894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F911F-6DC0-4D58-B79E-DCA8B69B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6F05F-C974-4376-98F4-4FFA47B8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65F2-E9E4-4114-9CF5-58CE82C05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9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F7096-2373-4AEC-8F5A-B0EBC8A1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99F0-B1AC-4172-AD10-E1C282DE894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3B6ED-3622-4B46-A028-4E6F6427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88B6D-5E30-40C7-81CE-EA68C7F9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65F2-E9E4-4114-9CF5-58CE82C05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88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2FB3-DA57-44C4-884B-4AECA2BF2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4CAF3-5F21-47AA-B38E-6B6C92540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F168D-CC9A-450B-A7DC-2B6ECA034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42734-07E9-432F-8C68-9D7B0E8F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99F0-B1AC-4172-AD10-E1C282DE894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4073B-5079-489C-AD3E-336F6028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5158A-CE18-40BC-A9F5-E724CF4C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65F2-E9E4-4114-9CF5-58CE82C05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8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FDB6-BCFC-4D63-87BB-3FD9E6B6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8D8C6-6879-4791-BC6B-DCC241A35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CBE62-F5C5-4A80-888F-01F213F4C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CCEDD-EA1A-4A23-9E05-D471E839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99F0-B1AC-4172-AD10-E1C282DE894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DD2E8-F061-41D7-9201-7376AE49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6D738-4A1B-4A5E-884F-22FF55CD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65F2-E9E4-4114-9CF5-58CE82C05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D9A55-6B78-40D0-B9BA-82C37DFC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6DDAF-E4AC-476C-88E7-5A4CF07FF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6AD22-37A6-4398-AC56-7AEAEF08D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99F0-B1AC-4172-AD10-E1C282DE894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C8FD6-B863-48F8-A19E-18589D2D0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AD71-C8AF-4005-A381-8EAD7D0B7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65F2-E9E4-4114-9CF5-58CE82C05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8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8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skillsworkshop.org/resources/identifying_language_techniques" TargetMode="External"/><Relationship Id="rId4" Type="http://schemas.openxmlformats.org/officeDocument/2006/relationships/hyperlink" Target="http://www.skillsworkshop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RrrdwhHW1z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zYCx_7J1MDk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MVoH6elV3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.com/teaching-resource/language-devices-techniques-revision-1133990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ssryansgcseenglish.com/2013/05/20/unseen-poetry-essential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b91ovTKCZGU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XmZylXo0P_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96684" y="390395"/>
            <a:ext cx="9391973" cy="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l">
              <a:buClr>
                <a:schemeClr val="dk2"/>
              </a:buClr>
              <a:buSzPts val="3000"/>
            </a:pPr>
            <a:r>
              <a:rPr lang="en-GB" sz="4000" dirty="0">
                <a:latin typeface="Century Gothic"/>
                <a:ea typeface="Century Gothic"/>
                <a:cs typeface="Century Gothic"/>
                <a:sym typeface="Century Gothic"/>
              </a:rPr>
              <a:t>GCSE, and L1-2 Functional English</a:t>
            </a:r>
            <a:br>
              <a:rPr lang="en-GB" sz="40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4400" b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Identifying Language Techniques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951567" y="3946525"/>
            <a:ext cx="8434800" cy="12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FDC8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2" name="Google Shape;62;p14" descr="Description: sw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011" y="468846"/>
            <a:ext cx="1623401" cy="106094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81809" y="5243008"/>
            <a:ext cx="11167603" cy="128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FDC8"/>
              </a:buClr>
              <a:buSzPts val="1400"/>
            </a:pPr>
            <a:r>
              <a:rPr lang="en-GB" sz="1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Reformed Functional English curriculum links:</a:t>
            </a:r>
          </a:p>
          <a:p>
            <a:pPr defTabSz="1219170">
              <a:lnSpc>
                <a:spcPct val="115000"/>
              </a:lnSpc>
              <a:buClr>
                <a:srgbClr val="00FDC8"/>
              </a:buClr>
              <a:buSzPts val="1400"/>
            </a:pPr>
            <a:r>
              <a:rPr lang="en-GB" sz="1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L1.12 Recognise that language and other textual features can be varied to suit different audiences and purposes</a:t>
            </a:r>
          </a:p>
          <a:p>
            <a:pPr defTabSz="1219170">
              <a:lnSpc>
                <a:spcPct val="115000"/>
              </a:lnSpc>
              <a:buClr>
                <a:srgbClr val="00FDC8"/>
              </a:buClr>
              <a:buSzPts val="1400"/>
            </a:pPr>
            <a:r>
              <a:rPr lang="en-GB" sz="1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L2.14 Understand the relationship between textual features and devices, and how they can be used to shape meaning for different audiences and purposes</a:t>
            </a:r>
          </a:p>
          <a:p>
            <a:pPr defTabSz="1219170">
              <a:lnSpc>
                <a:spcPct val="115000"/>
              </a:lnSpc>
              <a:buClr>
                <a:srgbClr val="00FDC8"/>
              </a:buClr>
              <a:buSzPts val="1400"/>
            </a:pPr>
            <a:r>
              <a:rPr lang="en-GB" sz="1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GCSE English curriculum links:</a:t>
            </a:r>
            <a:endParaRPr lang="en-GB" sz="1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lnSpc>
                <a:spcPct val="115000"/>
              </a:lnSpc>
              <a:buClr>
                <a:srgbClr val="00FDC8"/>
              </a:buClr>
              <a:buSzPts val="1400"/>
            </a:pPr>
            <a:r>
              <a:rPr lang="en-GB" sz="1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A02 Explain, comment on and analyse how writers use language and structure to achieve effects and influence readers, using relevant subject terminology</a:t>
            </a:r>
          </a:p>
          <a:p>
            <a:pPr defTabSz="1219170">
              <a:lnSpc>
                <a:spcPct val="115000"/>
              </a:lnSpc>
              <a:buClr>
                <a:srgbClr val="00FDC8"/>
              </a:buClr>
              <a:buSzPts val="800"/>
            </a:pPr>
            <a:endParaRPr sz="1067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lnSpc>
                <a:spcPct val="115000"/>
              </a:lnSpc>
              <a:buClr>
                <a:srgbClr val="00FDC8"/>
              </a:buClr>
              <a:buSzPts val="800"/>
            </a:pPr>
            <a:endParaRPr sz="1067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buClr>
                <a:srgbClr val="00FDC8"/>
              </a:buClr>
              <a:buSzPts val="1200"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596683" y="1981719"/>
            <a:ext cx="10280867" cy="3114156"/>
          </a:xfrm>
          <a:custGeom>
            <a:avLst/>
            <a:gdLst/>
            <a:ahLst/>
            <a:cxnLst/>
            <a:rect l="l" t="t" r="r" b="b"/>
            <a:pathLst>
              <a:path w="8434289" h="1254825" extrusionOk="0">
                <a:moveTo>
                  <a:pt x="0" y="209142"/>
                </a:moveTo>
                <a:cubicBezTo>
                  <a:pt x="0" y="93636"/>
                  <a:pt x="93636" y="0"/>
                  <a:pt x="209142" y="0"/>
                </a:cubicBezTo>
                <a:lnTo>
                  <a:pt x="8225147" y="0"/>
                </a:lnTo>
                <a:cubicBezTo>
                  <a:pt x="8340653" y="0"/>
                  <a:pt x="8434289" y="93636"/>
                  <a:pt x="8434289" y="209142"/>
                </a:cubicBezTo>
                <a:lnTo>
                  <a:pt x="8434289" y="1045683"/>
                </a:lnTo>
                <a:cubicBezTo>
                  <a:pt x="8434289" y="1161189"/>
                  <a:pt x="8340653" y="1254825"/>
                  <a:pt x="8225147" y="1254825"/>
                </a:cubicBezTo>
                <a:lnTo>
                  <a:pt x="209142" y="1254825"/>
                </a:lnTo>
                <a:cubicBezTo>
                  <a:pt x="93636" y="1254825"/>
                  <a:pt x="0" y="1161189"/>
                  <a:pt x="0" y="1045683"/>
                </a:cubicBezTo>
                <a:lnTo>
                  <a:pt x="0" y="209142"/>
                </a:lnTo>
                <a:close/>
              </a:path>
            </a:pathLst>
          </a:custGeom>
          <a:gradFill>
            <a:gsLst>
              <a:gs pos="0">
                <a:srgbClr val="7373D1"/>
              </a:gs>
              <a:gs pos="31000">
                <a:srgbClr val="E3F2F3"/>
              </a:gs>
              <a:gs pos="73000">
                <a:srgbClr val="D5ECED"/>
              </a:gs>
              <a:gs pos="100000">
                <a:srgbClr val="CCCCCC"/>
              </a:gs>
            </a:gsLst>
            <a:lin ang="2700006" scaled="0"/>
          </a:gradFill>
          <a:ln>
            <a:noFill/>
          </a:ln>
        </p:spPr>
        <p:txBody>
          <a:bodyPr spcFirstLastPara="1" wrap="square" lIns="198400" tIns="198400" rIns="198400" bIns="1984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lang="en-GB" sz="1600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GB" sz="1600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 2021. Kindly contributed by Khansa Patel, Kirklees College.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GB" sz="1600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Search for Khansa on </a:t>
            </a:r>
            <a:r>
              <a:rPr lang="en-GB" sz="1600" u="sng" kern="0" dirty="0">
                <a:solidFill>
                  <a:srgbClr val="DB4437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www.skillsworkshop.org</a:t>
            </a:r>
            <a:r>
              <a:rPr lang="en-GB" sz="1600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600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600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GB" sz="1600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refer to the download page for this resource on skillsworkshop for detailed curriculum links and related resources.</a:t>
            </a:r>
            <a:r>
              <a:rPr lang="en-GB" sz="1600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https://www.skillsworkshop.org/resources/identifying_language_techniques</a:t>
            </a:r>
            <a:endParaRPr lang="en-GB" sz="1600" b="1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GB" sz="1600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find the answers in a separate PDF file on the same download page.</a:t>
            </a:r>
            <a:endParaRPr lang="en-GB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FDC8"/>
              </a:buClr>
              <a:buSzPts val="1200"/>
            </a:pPr>
            <a:endParaRPr lang="en-GB" sz="1600" b="1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1219170">
              <a:buClr>
                <a:srgbClr val="000000"/>
              </a:buClr>
              <a:buSzPts val="1200"/>
            </a:pPr>
            <a:r>
              <a:rPr lang="en-GB" sz="1333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full use of hyperlinks and other features, this presentation should be run in full screen mode. </a:t>
            </a:r>
          </a:p>
          <a:p>
            <a:pPr algn="ctr" defTabSz="1219170">
              <a:buClr>
                <a:srgbClr val="000000"/>
              </a:buClr>
              <a:buSzPts val="1200"/>
            </a:pPr>
            <a:endParaRPr lang="en-GB" b="1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 defTabSz="1219170">
              <a:buClr>
                <a:srgbClr val="000000"/>
              </a:buClr>
              <a:buSzPts val="1200"/>
            </a:pPr>
            <a:r>
              <a:rPr lang="en-GB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lyrics contain strong language.</a:t>
            </a:r>
          </a:p>
          <a:p>
            <a:pPr defTabSz="1219170">
              <a:buClr>
                <a:srgbClr val="000000"/>
              </a:buClr>
              <a:buSzPts val="1200"/>
            </a:pPr>
            <a:endParaRPr sz="140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200"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69FEBDE-9A6C-4301-97F2-5B6546AA7E48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523999" y="1122362"/>
            <a:ext cx="9223717" cy="49459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Q2. Language  Feature: 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know this because …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1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C1CFB-8FE5-4233-B55E-6CF4D6C8A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19000" contras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84304">
            <a:off x="8422564" y="4258421"/>
            <a:ext cx="3172363" cy="1673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C2FB4-675A-4822-B9E9-7F9D92960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9193"/>
            <a:ext cx="9144000" cy="4369616"/>
          </a:xfrm>
        </p:spPr>
        <p:txBody>
          <a:bodyPr>
            <a:normAutofit fontScale="90000"/>
          </a:bodyPr>
          <a:lstStyle/>
          <a:p>
            <a:pPr lvl="0" algn="l"/>
            <a:br>
              <a:rPr lang="en-GB" sz="400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br>
              <a:rPr lang="en-GB" sz="400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br>
              <a:rPr lang="en-GB" sz="400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br>
              <a:rPr lang="en-GB" sz="400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br>
              <a:rPr lang="en-GB" sz="400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br>
              <a:rPr lang="en-GB" sz="400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br>
              <a:rPr lang="en-GB" sz="400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br>
              <a:rPr lang="en-GB" sz="400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br>
              <a:rPr lang="en-GB" sz="4000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GB" sz="4900" dirty="0">
                <a:latin typeface="+mn-lt"/>
              </a:rPr>
              <a:t>I mean, we could throw shapes together </a:t>
            </a:r>
            <a:br>
              <a:rPr lang="en-GB" sz="4900" dirty="0">
                <a:latin typeface="+mn-lt"/>
              </a:rPr>
            </a:br>
            <a:br>
              <a:rPr lang="en-GB" sz="4900" dirty="0">
                <a:latin typeface="+mn-lt"/>
              </a:rPr>
            </a:br>
            <a:r>
              <a:rPr lang="en-GB" sz="4900" dirty="0">
                <a:latin typeface="+mn-lt"/>
              </a:rPr>
              <a:t>But it doesn’t mean you’re in my ________ .</a:t>
            </a:r>
            <a:br>
              <a:rPr lang="en-GB" sz="4900" dirty="0">
                <a:latin typeface="Algerian" panose="04020705040A02060702" pitchFamily="82" charset="0"/>
              </a:rPr>
            </a:br>
            <a:endParaRPr lang="en-GB" sz="5300" dirty="0"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D7F82-75CC-43EE-8F33-4254E5DE6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95073"/>
            <a:ext cx="9144000" cy="1655762"/>
          </a:xfrm>
        </p:spPr>
        <p:txBody>
          <a:bodyPr/>
          <a:lstStyle/>
          <a:p>
            <a:r>
              <a:rPr lang="en-GB" dirty="0">
                <a:hlinkClick r:id="rId4"/>
              </a:rPr>
              <a:t>https://www.youtube.com/watch?v=RrrdwhHW1zE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40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324814-8581-4A44-8223-2EBE91C6953F}"/>
              </a:ext>
            </a:extLst>
          </p:cNvPr>
          <p:cNvSpPr/>
          <p:nvPr/>
        </p:nvSpPr>
        <p:spPr>
          <a:xfrm>
            <a:off x="2914356" y="927520"/>
            <a:ext cx="74253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I mean, we could throw shapes together </a:t>
            </a:r>
            <a:br>
              <a:rPr lang="en-GB" sz="4400" dirty="0">
                <a:solidFill>
                  <a:srgbClr val="0070C0"/>
                </a:solidFill>
              </a:rPr>
            </a:br>
            <a:br>
              <a:rPr lang="en-GB" sz="4400" dirty="0">
                <a:solidFill>
                  <a:srgbClr val="0070C0"/>
                </a:solidFill>
              </a:rPr>
            </a:br>
            <a:r>
              <a:rPr lang="en-GB" sz="4400" dirty="0">
                <a:solidFill>
                  <a:srgbClr val="0070C0"/>
                </a:solidFill>
              </a:rPr>
              <a:t>But it doesn’t mean you’re in my </a:t>
            </a:r>
            <a:r>
              <a:rPr lang="en-GB" sz="4400" dirty="0">
                <a:solidFill>
                  <a:srgbClr val="FF0000"/>
                </a:solidFill>
              </a:rPr>
              <a:t>circle.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9227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69FEBDE-9A6C-4301-97F2-5B6546AA7E48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523999" y="1122362"/>
            <a:ext cx="9223717" cy="49459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Q3. Language  Feature: 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know this because …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5987-5860-48DF-AABA-B88AEF7C4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526" y="2602879"/>
            <a:ext cx="9144000" cy="300608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 </a:t>
            </a:r>
            <a:br>
              <a:rPr lang="en-GB" dirty="0"/>
            </a:br>
            <a:br>
              <a:rPr lang="en-GB" dirty="0">
                <a:latin typeface="Algerian" panose="04020705040A02060702" pitchFamily="82" charset="0"/>
              </a:rPr>
            </a:br>
            <a:br>
              <a:rPr lang="en-GB" sz="49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en-GB" sz="4900" dirty="0">
                <a:latin typeface="+mn-lt"/>
              </a:rPr>
              <a:t>Happiness can be found even in the darkest of times, if one only remembers to turn on the _______.</a:t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52439-076C-4EB3-822D-66AFA2D3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2626" y="6005638"/>
            <a:ext cx="9144000" cy="852362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https://www.youtube.com/watch?v=zYCx_7J1MDk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6B247-AD4C-45EB-8C58-03AC322C5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48" y="287713"/>
            <a:ext cx="3093566" cy="246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38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73D3DA-7362-4A5F-B46E-D20BCFAD6A7E}"/>
              </a:ext>
            </a:extLst>
          </p:cNvPr>
          <p:cNvSpPr/>
          <p:nvPr/>
        </p:nvSpPr>
        <p:spPr>
          <a:xfrm>
            <a:off x="2710648" y="1733248"/>
            <a:ext cx="67707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/>
              <a:t>Happiness can be found even in the darkest of times, if one only remembers to turn on the </a:t>
            </a:r>
            <a:r>
              <a:rPr lang="en-GB" sz="4400" dirty="0">
                <a:solidFill>
                  <a:srgbClr val="FF0000"/>
                </a:solidFill>
              </a:rPr>
              <a:t>light</a:t>
            </a:r>
            <a:r>
              <a:rPr lang="en-GB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1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69FEBDE-9A6C-4301-97F2-5B6546AA7E48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550632" y="1131240"/>
            <a:ext cx="9223717" cy="49459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Q4. Language  Feature: 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know this because …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68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2EEC-D762-4400-A70D-67834A7E0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372" y="1646145"/>
            <a:ext cx="8498890" cy="3306202"/>
          </a:xfrm>
        </p:spPr>
        <p:txBody>
          <a:bodyPr>
            <a:normAutofit/>
          </a:bodyPr>
          <a:lstStyle/>
          <a:p>
            <a:pPr algn="l"/>
            <a:r>
              <a:rPr lang="en-GB" sz="4900" b="1" dirty="0">
                <a:solidFill>
                  <a:srgbClr val="C00000"/>
                </a:solidFill>
                <a:latin typeface="Algerian" panose="04020705040A02060702" pitchFamily="82" charset="0"/>
              </a:rPr>
              <a:t> </a:t>
            </a:r>
            <a:br>
              <a:rPr lang="en-GB" sz="4900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GB" sz="4900" dirty="0">
                <a:latin typeface="+mn-lt"/>
              </a:rPr>
              <a:t>The wavy trees ______ in the wind, as though they were a well-choreographed troupe.</a:t>
            </a:r>
            <a:br>
              <a:rPr lang="en-GB" sz="3600" dirty="0">
                <a:latin typeface="+mn-lt"/>
              </a:rPr>
            </a:br>
            <a:endParaRPr lang="en-GB" sz="36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301CD-F903-44F2-863D-8CEDF84C3585}"/>
              </a:ext>
            </a:extLst>
          </p:cNvPr>
          <p:cNvSpPr txBox="1"/>
          <p:nvPr/>
        </p:nvSpPr>
        <p:spPr>
          <a:xfrm>
            <a:off x="5417597" y="605010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/>
              <a:t>[No YouTube link]</a:t>
            </a:r>
          </a:p>
        </p:txBody>
      </p:sp>
    </p:spTree>
    <p:extLst>
      <p:ext uri="{BB962C8B-B14F-4D97-AF65-F5344CB8AC3E}">
        <p14:creationId xmlns:p14="http://schemas.microsoft.com/office/powerpoint/2010/main" val="330638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B981E9-CCEA-49AB-BE62-2D2DCC7265E1}"/>
              </a:ext>
            </a:extLst>
          </p:cNvPr>
          <p:cNvSpPr/>
          <p:nvPr/>
        </p:nvSpPr>
        <p:spPr>
          <a:xfrm>
            <a:off x="2515427" y="1355051"/>
            <a:ext cx="716114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lgerian" panose="04020705040A02060702" pitchFamily="82" charset="0"/>
              </a:rPr>
              <a:t> </a:t>
            </a:r>
            <a:br>
              <a:rPr lang="en-GB" sz="4400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en-GB" sz="4400" dirty="0"/>
              <a:t>The wavy trees </a:t>
            </a:r>
            <a:r>
              <a:rPr lang="en-GB" sz="4400" dirty="0">
                <a:solidFill>
                  <a:srgbClr val="FF0000"/>
                </a:solidFill>
              </a:rPr>
              <a:t>danced</a:t>
            </a:r>
            <a:r>
              <a:rPr lang="en-GB" sz="4400" dirty="0"/>
              <a:t> in the wind, as though they were a well-choreographed troupe.</a:t>
            </a:r>
            <a:br>
              <a:rPr lang="en-GB" sz="4400" dirty="0"/>
            </a:b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75046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69FEBDE-9A6C-4301-97F2-5B6546AA7E48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523999" y="1122362"/>
            <a:ext cx="9223717" cy="49459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Q5. Language  Feature: 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know this because …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9CAA-8D20-4FCC-8EB8-95A37C45E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975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3333CC"/>
                </a:solidFill>
                <a:latin typeface="Century Gothic" panose="020B0502020202020204" pitchFamily="34" charset="0"/>
              </a:rPr>
              <a:t>Identifying Language Techniques 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59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77A7-6CF8-47E7-ACC5-97B66531D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9540"/>
            <a:ext cx="9144000" cy="2387600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bg1">
                    <a:lumMod val="50000"/>
                  </a:schemeClr>
                </a:solidFill>
                <a:latin typeface="Algerian" panose="04020705040A02060702" pitchFamily="82" charset="0"/>
              </a:rPr>
              <a:t> </a:t>
            </a:r>
            <a:br>
              <a:rPr lang="en-GB" sz="4400" dirty="0">
                <a:solidFill>
                  <a:schemeClr val="bg1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GB" sz="4400" dirty="0">
                <a:latin typeface="+mn-lt"/>
              </a:rPr>
              <a:t>The ting goes </a:t>
            </a:r>
            <a:r>
              <a:rPr lang="en-GB" sz="4400" dirty="0" err="1">
                <a:latin typeface="+mn-lt"/>
              </a:rPr>
              <a:t>skrrrahh</a:t>
            </a:r>
            <a:r>
              <a:rPr lang="en-GB" sz="4400" dirty="0">
                <a:latin typeface="+mn-lt"/>
              </a:rPr>
              <a:t>!</a:t>
            </a:r>
            <a:br>
              <a:rPr lang="en-GB" sz="4400" dirty="0">
                <a:latin typeface="+mn-lt"/>
              </a:rPr>
            </a:br>
            <a:r>
              <a:rPr lang="en-GB" sz="4400" dirty="0">
                <a:latin typeface="+mn-lt"/>
              </a:rPr>
              <a:t>Pap, pap, ka-ka-ka! </a:t>
            </a:r>
            <a:r>
              <a:rPr lang="en-GB" sz="4400" dirty="0" err="1">
                <a:latin typeface="+mn-lt"/>
              </a:rPr>
              <a:t>Skidiki</a:t>
            </a:r>
            <a:r>
              <a:rPr lang="en-GB" sz="4400" dirty="0">
                <a:latin typeface="+mn-lt"/>
              </a:rPr>
              <a:t>-pap-pap!</a:t>
            </a:r>
            <a:br>
              <a:rPr lang="en-GB" sz="4400" dirty="0">
                <a:latin typeface="+mn-lt"/>
              </a:rPr>
            </a:br>
            <a:r>
              <a:rPr lang="en-GB" sz="4400" dirty="0">
                <a:latin typeface="+mn-lt"/>
              </a:rPr>
              <a:t>and a </a:t>
            </a:r>
            <a:r>
              <a:rPr lang="en-GB" sz="4400" dirty="0" err="1">
                <a:latin typeface="+mn-lt"/>
              </a:rPr>
              <a:t>pu</a:t>
            </a:r>
            <a:r>
              <a:rPr lang="en-GB" sz="4400" dirty="0">
                <a:latin typeface="+mn-lt"/>
              </a:rPr>
              <a:t>-</a:t>
            </a:r>
            <a:r>
              <a:rPr lang="en-GB" sz="4400" dirty="0" err="1">
                <a:latin typeface="+mn-lt"/>
              </a:rPr>
              <a:t>pu</a:t>
            </a:r>
            <a:r>
              <a:rPr lang="en-GB" sz="4400" dirty="0">
                <a:latin typeface="+mn-lt"/>
              </a:rPr>
              <a:t>-</a:t>
            </a:r>
            <a:r>
              <a:rPr lang="en-GB" sz="4400" dirty="0" err="1">
                <a:latin typeface="+mn-lt"/>
              </a:rPr>
              <a:t>drrr</a:t>
            </a:r>
            <a:r>
              <a:rPr lang="en-GB" sz="4400" dirty="0">
                <a:latin typeface="+mn-lt"/>
              </a:rPr>
              <a:t>-boom!</a:t>
            </a:r>
            <a:br>
              <a:rPr lang="en-GB" sz="4400" dirty="0">
                <a:latin typeface="+mn-lt"/>
              </a:rPr>
            </a:br>
            <a:endParaRPr lang="en-GB" sz="44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067CA-7CA3-40B1-B9EE-A7220CB05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30119"/>
            <a:ext cx="9144000" cy="1655762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https://www.youtube.com/watch?v=3MVoH6elV30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4F702-9AE9-4265-9CB3-C564DEB6B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519" y="3379415"/>
            <a:ext cx="2233612" cy="266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18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69FEBDE-9A6C-4301-97F2-5B6546AA7E48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523999" y="1122362"/>
            <a:ext cx="9223717" cy="49459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Q6. Language  Feature: 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know this because …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89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E75A-1302-4134-B496-0D701887D9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79811" y="1911257"/>
            <a:ext cx="9144000" cy="2387600"/>
          </a:xfrm>
        </p:spPr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Suzy sat sideways. "</a:t>
            </a:r>
            <a:r>
              <a:rPr lang="en-GB" dirty="0" err="1">
                <a:latin typeface="+mn-lt"/>
              </a:rPr>
              <a:t>Shhhh</a:t>
            </a:r>
            <a:r>
              <a:rPr lang="en-GB" dirty="0">
                <a:latin typeface="+mn-lt"/>
              </a:rPr>
              <a:t>! Sam, Sam! Suzy's sitting sideways!" Simon spoke, softly. "Someone say Suzy?" Said Suzy suddenly. "She's so stupid! Stupid silly Suzy!" scoffed Scott. </a:t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6C46D-B6B4-4968-9443-3B9188634ECB}"/>
              </a:ext>
            </a:extLst>
          </p:cNvPr>
          <p:cNvSpPr txBox="1"/>
          <p:nvPr/>
        </p:nvSpPr>
        <p:spPr>
          <a:xfrm>
            <a:off x="5417597" y="605010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/>
              <a:t>[No YouTube link]</a:t>
            </a:r>
          </a:p>
        </p:txBody>
      </p:sp>
    </p:spTree>
    <p:extLst>
      <p:ext uri="{BB962C8B-B14F-4D97-AF65-F5344CB8AC3E}">
        <p14:creationId xmlns:p14="http://schemas.microsoft.com/office/powerpoint/2010/main" val="971711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69FEBDE-9A6C-4301-97F2-5B6546AA7E48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523999" y="1122362"/>
            <a:ext cx="9223717" cy="49459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Q7. Language  Feature: 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know this because …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8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9D03-6C79-47FE-AD6C-3C6D31CD8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835" y="669602"/>
            <a:ext cx="9144000" cy="1780635"/>
          </a:xfrm>
        </p:spPr>
        <p:txBody>
          <a:bodyPr>
            <a:normAutofit/>
          </a:bodyPr>
          <a:lstStyle/>
          <a:p>
            <a:r>
              <a:rPr lang="en-GB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Veni</a:t>
            </a:r>
            <a:r>
              <a:rPr lang="en-GB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Vidi</a:t>
            </a:r>
            <a:r>
              <a:rPr lang="en-GB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Vici. </a:t>
            </a:r>
            <a:br>
              <a:rPr lang="en-GB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GB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 came, I saw, I conquered.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F4EEB-090A-408E-B47A-4537CA4CD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592" y="3345345"/>
            <a:ext cx="3468815" cy="24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55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69FEBDE-9A6C-4301-97F2-5B6546AA7E48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523999" y="1122362"/>
            <a:ext cx="9223717" cy="49459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Q8. Language  Feature: 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know this because …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56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6303B7-CDD5-4CF4-96CA-BC1D74631A53}"/>
              </a:ext>
            </a:extLst>
          </p:cNvPr>
          <p:cNvSpPr txBox="1"/>
          <p:nvPr/>
        </p:nvSpPr>
        <p:spPr>
          <a:xfrm>
            <a:off x="1434353" y="1255059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2291A-C4CE-41D2-AEDF-75A248D955A6}"/>
              </a:ext>
            </a:extLst>
          </p:cNvPr>
          <p:cNvSpPr txBox="1"/>
          <p:nvPr/>
        </p:nvSpPr>
        <p:spPr>
          <a:xfrm>
            <a:off x="358588" y="204571"/>
            <a:ext cx="40341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600" dirty="0"/>
              <a:t>Match up the language technique to the definition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Write an example  sentence for each language technique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6FEC3-449C-4196-AF4C-95A89614D04A}"/>
              </a:ext>
            </a:extLst>
          </p:cNvPr>
          <p:cNvSpPr txBox="1"/>
          <p:nvPr/>
        </p:nvSpPr>
        <p:spPr>
          <a:xfrm>
            <a:off x="358588" y="5418275"/>
            <a:ext cx="44720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Source of matching diagram: TES </a:t>
            </a:r>
            <a:r>
              <a:rPr lang="en-GB" dirty="0">
                <a:hlinkClick r:id="rId3"/>
              </a:rPr>
              <a:t>https://www.tes.com/teaching-resource/language-devices-techniques-revision-11339909</a:t>
            </a:r>
            <a:r>
              <a:rPr lang="en-GB" dirty="0"/>
              <a:t>  (Lizzy Rushton, 2018)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55E580-45CC-40A3-8131-0BBEBBB95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698" y="102870"/>
            <a:ext cx="2791206" cy="6611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8C3713-92CE-4591-93C0-65796A236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938" y="144018"/>
            <a:ext cx="1529334" cy="6569964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0D7F58F-7D22-4F0C-80F0-7AB01A285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93154"/>
              </p:ext>
            </p:extLst>
          </p:nvPr>
        </p:nvGraphicFramePr>
        <p:xfrm>
          <a:off x="11633171" y="102870"/>
          <a:ext cx="400482" cy="6582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482">
                  <a:extLst>
                    <a:ext uri="{9D8B030D-6E8A-4147-A177-3AD203B41FA5}">
                      <a16:colId xmlns:a16="http://schemas.microsoft.com/office/drawing/2014/main" val="3532804397"/>
                    </a:ext>
                  </a:extLst>
                </a:gridCol>
              </a:tblGrid>
              <a:tr h="2877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0969"/>
                  </a:ext>
                </a:extLst>
              </a:tr>
              <a:tr h="454648">
                <a:tc>
                  <a:txBody>
                    <a:bodyPr/>
                    <a:lstStyle/>
                    <a:p>
                      <a:r>
                        <a:rPr lang="en-GB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45762"/>
                  </a:ext>
                </a:extLst>
              </a:tr>
              <a:tr h="479394">
                <a:tc>
                  <a:txBody>
                    <a:bodyPr/>
                    <a:lstStyle/>
                    <a:p>
                      <a:r>
                        <a:rPr lang="en-GB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19618"/>
                  </a:ext>
                </a:extLst>
              </a:tr>
              <a:tr h="506027">
                <a:tc>
                  <a:txBody>
                    <a:bodyPr/>
                    <a:lstStyle/>
                    <a:p>
                      <a:r>
                        <a:rPr lang="en-GB" sz="105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217511"/>
                  </a:ext>
                </a:extLst>
              </a:tr>
              <a:tr h="479394">
                <a:tc>
                  <a:txBody>
                    <a:bodyPr/>
                    <a:lstStyle/>
                    <a:p>
                      <a:r>
                        <a:rPr lang="en-GB" sz="105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304757"/>
                  </a:ext>
                </a:extLst>
              </a:tr>
              <a:tr h="506027">
                <a:tc>
                  <a:txBody>
                    <a:bodyPr/>
                    <a:lstStyle/>
                    <a:p>
                      <a:r>
                        <a:rPr lang="en-GB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1566"/>
                  </a:ext>
                </a:extLst>
              </a:tr>
              <a:tr h="184656">
                <a:tc>
                  <a:txBody>
                    <a:bodyPr/>
                    <a:lstStyle/>
                    <a:p>
                      <a:r>
                        <a:rPr lang="en-GB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380159"/>
                  </a:ext>
                </a:extLst>
              </a:tr>
              <a:tr h="512020">
                <a:tc>
                  <a:txBody>
                    <a:bodyPr/>
                    <a:lstStyle/>
                    <a:p>
                      <a:r>
                        <a:rPr lang="en-GB" sz="105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87961"/>
                  </a:ext>
                </a:extLst>
              </a:tr>
              <a:tr h="710214">
                <a:tc>
                  <a:txBody>
                    <a:bodyPr/>
                    <a:lstStyle/>
                    <a:p>
                      <a:r>
                        <a:rPr lang="en-GB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031364"/>
                  </a:ext>
                </a:extLst>
              </a:tr>
              <a:tr h="559293">
                <a:tc>
                  <a:txBody>
                    <a:bodyPr/>
                    <a:lstStyle/>
                    <a:p>
                      <a:r>
                        <a:rPr lang="en-GB" sz="105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5756"/>
                  </a:ext>
                </a:extLst>
              </a:tr>
              <a:tr h="710213">
                <a:tc>
                  <a:txBody>
                    <a:bodyPr/>
                    <a:lstStyle/>
                    <a:p>
                      <a:r>
                        <a:rPr lang="en-GB" sz="105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44119"/>
                  </a:ext>
                </a:extLst>
              </a:tr>
              <a:tr h="550416">
                <a:tc>
                  <a:txBody>
                    <a:bodyPr/>
                    <a:lstStyle/>
                    <a:p>
                      <a:r>
                        <a:rPr lang="en-GB" sz="105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8510"/>
                  </a:ext>
                </a:extLst>
              </a:tr>
              <a:tr h="497149">
                <a:tc>
                  <a:txBody>
                    <a:bodyPr/>
                    <a:lstStyle/>
                    <a:p>
                      <a:r>
                        <a:rPr lang="en-GB" sz="105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355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722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8F9FCA-EB27-49BE-BB15-1B3D5A161C6A}"/>
              </a:ext>
            </a:extLst>
          </p:cNvPr>
          <p:cNvSpPr txBox="1"/>
          <p:nvPr/>
        </p:nvSpPr>
        <p:spPr>
          <a:xfrm>
            <a:off x="806823" y="968188"/>
            <a:ext cx="107397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Extension:</a:t>
            </a:r>
          </a:p>
          <a:p>
            <a:endParaRPr lang="en-GB" sz="4400" dirty="0"/>
          </a:p>
          <a:p>
            <a:r>
              <a:rPr lang="en-GB" sz="4400" dirty="0"/>
              <a:t>Write 2-3 verses of a song or poem .</a:t>
            </a:r>
          </a:p>
          <a:p>
            <a:endParaRPr lang="en-GB" sz="4400" dirty="0"/>
          </a:p>
          <a:p>
            <a:r>
              <a:rPr lang="en-GB" sz="4400" dirty="0"/>
              <a:t>Include at least 3 of the language techniques we have talked about.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19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B550002-09C1-4342-9362-BF8E8DDD3152}"/>
              </a:ext>
            </a:extLst>
          </p:cNvPr>
          <p:cNvSpPr txBox="1"/>
          <p:nvPr/>
        </p:nvSpPr>
        <p:spPr>
          <a:xfrm>
            <a:off x="426127" y="668446"/>
            <a:ext cx="1068871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latin typeface="+mn-lt"/>
              </a:rPr>
              <a:t>You will:</a:t>
            </a:r>
            <a:endParaRPr lang="en-GB" sz="4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latin typeface="+mn-lt"/>
              </a:rPr>
              <a:t>Identify some language techniques that writers use.</a:t>
            </a:r>
            <a:endParaRPr lang="en-GB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latin typeface="+mn-lt"/>
              </a:rPr>
              <a:t>Give definitions of the language techniques you have identified.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latin typeface="+mn-lt"/>
              </a:rPr>
              <a:t>Write  2 sample sentences for each language technique you identified.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7970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6B9973-1413-4B02-97FE-0C991C0310CE}"/>
              </a:ext>
            </a:extLst>
          </p:cNvPr>
          <p:cNvSpPr txBox="1"/>
          <p:nvPr/>
        </p:nvSpPr>
        <p:spPr>
          <a:xfrm>
            <a:off x="3911352" y="6392464"/>
            <a:ext cx="8280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Source: </a:t>
            </a:r>
            <a:r>
              <a:rPr lang="en-GB" dirty="0">
                <a:hlinkClick r:id="rId3"/>
              </a:rPr>
              <a:t>https://missryansgcseenglish.com/2013/05/20/unseen-poetry-essentials/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BEB40-3600-41D2-B2CC-C0FFEA6137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05"/>
          <a:stretch/>
        </p:blipFill>
        <p:spPr>
          <a:xfrm>
            <a:off x="1688112" y="926795"/>
            <a:ext cx="8574786" cy="5317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95DA3E-6A34-4BA9-8AC3-B6FE819E9CD3}"/>
              </a:ext>
            </a:extLst>
          </p:cNvPr>
          <p:cNvSpPr txBox="1"/>
          <p:nvPr/>
        </p:nvSpPr>
        <p:spPr>
          <a:xfrm>
            <a:off x="508000" y="265771"/>
            <a:ext cx="11499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REVISION: Language techniques you need to recognise. Read and match the colours.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72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70E8F3-604F-42B0-9DF3-7FC6E779A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4000"/>
                    </a14:imgEffect>
                    <a14:imgEffect>
                      <a14:brightnessContrast bright="51000" contrast="-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68464">
            <a:off x="7042960" y="4639648"/>
            <a:ext cx="2810267" cy="1543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157B4A-A15B-4E57-88F3-3E29788C4440}"/>
              </a:ext>
            </a:extLst>
          </p:cNvPr>
          <p:cNvSpPr txBox="1"/>
          <p:nvPr/>
        </p:nvSpPr>
        <p:spPr>
          <a:xfrm>
            <a:off x="1086678" y="1166842"/>
            <a:ext cx="103764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ea typeface="+mj-ea"/>
                <a:cs typeface="+mj-cs"/>
              </a:rPr>
              <a:t>What language feature/s can you recognise in the upcoming lyrics?</a:t>
            </a:r>
          </a:p>
          <a:p>
            <a:endParaRPr lang="en-GB" sz="4400" dirty="0"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/>
              <a:t>What are the missing words?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FBC0B-EF7D-473F-A44B-604EADA0D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6732">
            <a:off x="9353184" y="3286436"/>
            <a:ext cx="1839773" cy="21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137B-E7B0-4897-838E-C5ACB336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8" y="1580225"/>
            <a:ext cx="8418134" cy="3023836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+mn-lt"/>
              </a:rPr>
              <a:t>He took me back to East Atlanta </a:t>
            </a:r>
            <a:br>
              <a:rPr lang="en-GB" sz="4400" dirty="0">
                <a:latin typeface="+mn-lt"/>
              </a:rPr>
            </a:br>
            <a:r>
              <a:rPr lang="en-GB" sz="4400" dirty="0">
                <a:latin typeface="+mn-lt"/>
              </a:rPr>
              <a:t>All of my ­­­____ is in _______  </a:t>
            </a:r>
            <a:br>
              <a:rPr lang="en-GB" sz="4400" dirty="0">
                <a:latin typeface="+mn-lt"/>
              </a:rPr>
            </a:br>
            <a:r>
              <a:rPr lang="en-GB" sz="4400" dirty="0">
                <a:latin typeface="+mn-lt"/>
              </a:rPr>
              <a:t>My ­­­­______ is in Havana.</a:t>
            </a:r>
            <a:br>
              <a:rPr lang="en-GB" sz="4400" dirty="0">
                <a:latin typeface="+mn-lt"/>
              </a:rPr>
            </a:br>
            <a:endParaRPr lang="en-GB" sz="49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5CA1E-E980-4815-A4BE-226BBCC17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052" y="5958181"/>
            <a:ext cx="8530675" cy="616434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https://www.youtube.com/watch?v=b91ovTKCZGU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E0731-1778-4D40-88C1-BCE38D12F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158" y="956603"/>
            <a:ext cx="3109924" cy="4740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99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AD0BC2-701F-4D60-BFD5-8EB632E954C5}"/>
              </a:ext>
            </a:extLst>
          </p:cNvPr>
          <p:cNvSpPr/>
          <p:nvPr/>
        </p:nvSpPr>
        <p:spPr>
          <a:xfrm>
            <a:off x="1400076" y="2146212"/>
            <a:ext cx="89048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ea typeface="+mj-ea"/>
                <a:cs typeface="+mj-cs"/>
              </a:rPr>
              <a:t>He took me back to East Atlanta </a:t>
            </a:r>
            <a:br>
              <a:rPr lang="en-GB" sz="4400" dirty="0">
                <a:ea typeface="+mj-ea"/>
                <a:cs typeface="+mj-cs"/>
              </a:rPr>
            </a:br>
            <a:r>
              <a:rPr lang="en-GB" sz="4400" dirty="0">
                <a:ea typeface="+mj-ea"/>
                <a:cs typeface="+mj-cs"/>
              </a:rPr>
              <a:t>All of my ­­­heart is in </a:t>
            </a:r>
            <a:r>
              <a:rPr lang="en-GB" sz="4400" dirty="0">
                <a:solidFill>
                  <a:srgbClr val="FF0000"/>
                </a:solidFill>
                <a:ea typeface="+mj-ea"/>
                <a:cs typeface="+mj-cs"/>
              </a:rPr>
              <a:t>Havana</a:t>
            </a:r>
            <a:br>
              <a:rPr lang="en-GB" sz="4400" dirty="0">
                <a:ea typeface="+mj-ea"/>
                <a:cs typeface="+mj-cs"/>
              </a:rPr>
            </a:br>
            <a:r>
              <a:rPr lang="en-GB" sz="4400" dirty="0">
                <a:ea typeface="+mj-ea"/>
                <a:cs typeface="+mj-cs"/>
              </a:rPr>
              <a:t>My ­­</a:t>
            </a:r>
            <a:r>
              <a:rPr lang="en-GB" sz="4400" dirty="0">
                <a:solidFill>
                  <a:srgbClr val="FF0000"/>
                </a:solidFill>
                <a:ea typeface="+mj-ea"/>
                <a:cs typeface="+mj-cs"/>
              </a:rPr>
              <a:t>heart</a:t>
            </a:r>
            <a:r>
              <a:rPr lang="en-GB" sz="4400" dirty="0">
                <a:ea typeface="+mj-ea"/>
                <a:cs typeface="+mj-cs"/>
              </a:rPr>
              <a:t> is in Havana</a:t>
            </a:r>
            <a:br>
              <a:rPr lang="en-GB" sz="4400" dirty="0">
                <a:ea typeface="+mj-ea"/>
                <a:cs typeface="+mj-cs"/>
              </a:rPr>
            </a:br>
            <a:endParaRPr lang="en-GB" sz="44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325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69FEBDE-9A6C-4301-97F2-5B6546AA7E48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523999" y="1122362"/>
            <a:ext cx="9223717" cy="49459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Q1. Language  Feature: 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br>
              <a:rPr lang="en-GB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know this because …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--------------------------------------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3E23DE-569E-4E44-B2BE-1668381F7FC0}"/>
              </a:ext>
            </a:extLst>
          </p:cNvPr>
          <p:cNvSpPr/>
          <p:nvPr/>
        </p:nvSpPr>
        <p:spPr>
          <a:xfrm>
            <a:off x="4629301" y="1635554"/>
            <a:ext cx="6812705" cy="173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a typeface="+mj-ea"/>
                <a:cs typeface="+mj-cs"/>
              </a:rPr>
              <a:t>I came in like a wrecking ball.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a typeface="+mj-ea"/>
                <a:cs typeface="+mj-cs"/>
              </a:rPr>
              <a:t> I never hit so hard in love.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BFF42A-95FF-401C-A343-FE85F044E801}"/>
              </a:ext>
            </a:extLst>
          </p:cNvPr>
          <p:cNvSpPr/>
          <p:nvPr/>
        </p:nvSpPr>
        <p:spPr>
          <a:xfrm>
            <a:off x="3291105" y="5757549"/>
            <a:ext cx="5033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https://www.youtube.com/watch?v=XmZylXo0P_w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54BAA-A869-40A1-9F51-5B83791B5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82" y="940832"/>
            <a:ext cx="4022141" cy="40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83A16277E7E48AA96CCD039762123" ma:contentTypeVersion="12" ma:contentTypeDescription="Create a new document." ma:contentTypeScope="" ma:versionID="4fec6711615d0cf719184e0a40e1ac3a">
  <xsd:schema xmlns:xsd="http://www.w3.org/2001/XMLSchema" xmlns:xs="http://www.w3.org/2001/XMLSchema" xmlns:p="http://schemas.microsoft.com/office/2006/metadata/properties" xmlns:ns2="7667c2cf-03f1-48f6-9088-f65c0a9f8289" xmlns:ns3="39828d73-904c-4da1-a725-4f27d2921c0d" targetNamespace="http://schemas.microsoft.com/office/2006/metadata/properties" ma:root="true" ma:fieldsID="cf6d9506796283ca4bd0cf6f568dbd06" ns2:_="" ns3:_="">
    <xsd:import namespace="7667c2cf-03f1-48f6-9088-f65c0a9f8289"/>
    <xsd:import namespace="39828d73-904c-4da1-a725-4f27d2921c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7c2cf-03f1-48f6-9088-f65c0a9f8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28d73-904c-4da1-a725-4f27d2921c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1D6E65-6827-46CA-80C8-FE834279D7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8ADF31-2CBB-4DF2-A8BD-9783508E7A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67c2cf-03f1-48f6-9088-f65c0a9f8289"/>
    <ds:schemaRef ds:uri="39828d73-904c-4da1-a725-4f27d2921c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70E3B7-F184-4AAC-89B0-454979D8A6F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667c2cf-03f1-48f6-9088-f65c0a9f828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9828d73-904c-4da1-a725-4f27d2921c0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1208</Words>
  <Application>Microsoft Office PowerPoint</Application>
  <PresentationFormat>Widescreen</PresentationFormat>
  <Paragraphs>130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Algerian</vt:lpstr>
      <vt:lpstr>Amatic SC</vt:lpstr>
      <vt:lpstr>Arial</vt:lpstr>
      <vt:lpstr>Calibri</vt:lpstr>
      <vt:lpstr>Calibri Light</vt:lpstr>
      <vt:lpstr>Century Gothic</vt:lpstr>
      <vt:lpstr>Comic Sans MS</vt:lpstr>
      <vt:lpstr>Source Code Pro</vt:lpstr>
      <vt:lpstr>Office Theme</vt:lpstr>
      <vt:lpstr>Beach Day</vt:lpstr>
      <vt:lpstr>GCSE, and L1-2 Functional English Identifying Language Techniques</vt:lpstr>
      <vt:lpstr>Identifying Language Techniques </vt:lpstr>
      <vt:lpstr>PowerPoint Presentation</vt:lpstr>
      <vt:lpstr>PowerPoint Presentation</vt:lpstr>
      <vt:lpstr>PowerPoint Presentation</vt:lpstr>
      <vt:lpstr>He took me back to East Atlanta  All of my ­­­____ is in _______   My ­­­­______ is in Havana. </vt:lpstr>
      <vt:lpstr>PowerPoint Presentation</vt:lpstr>
      <vt:lpstr>Q1. Language  Feature:  __________________  I know this because … -------------------------------------- --------------------------------------</vt:lpstr>
      <vt:lpstr>PowerPoint Presentation</vt:lpstr>
      <vt:lpstr>Q2. Language  Feature:  __________________  I know this because … -------------------------------------- --------------------------------------</vt:lpstr>
      <vt:lpstr>         I mean, we could throw shapes together   But it doesn’t mean you’re in my ________ . </vt:lpstr>
      <vt:lpstr>PowerPoint Presentation</vt:lpstr>
      <vt:lpstr>Q3. Language  Feature:  __________________  I know this because … -------------------------------------- --------------------------------------</vt:lpstr>
      <vt:lpstr>    Happiness can be found even in the darkest of times, if one only remembers to turn on the _______. </vt:lpstr>
      <vt:lpstr>PowerPoint Presentation</vt:lpstr>
      <vt:lpstr>Q4. Language  Feature:  __________________  I know this because … -------------------------------------- --------------------------------------</vt:lpstr>
      <vt:lpstr>  The wavy trees ______ in the wind, as though they were a well-choreographed troupe. </vt:lpstr>
      <vt:lpstr>PowerPoint Presentation</vt:lpstr>
      <vt:lpstr>Q5. Language  Feature:  __________________  I know this because … -------------------------------------- --------------------------------------</vt:lpstr>
      <vt:lpstr>  The ting goes skrrrahh! Pap, pap, ka-ka-ka! Skidiki-pap-pap! and a pu-pu-drrr-boom! </vt:lpstr>
      <vt:lpstr>Q6. Language  Feature:  __________________  I know this because … -------------------------------------- --------------------------------------</vt:lpstr>
      <vt:lpstr>Suzy sat sideways. "Shhhh! Sam, Sam! Suzy's sitting sideways!" Simon spoke, softly. "Someone say Suzy?" Said Suzy suddenly. "She's so stupid! Stupid silly Suzy!" scoffed Scott.  </vt:lpstr>
      <vt:lpstr>Q7. Language  Feature:  __________________  I know this because … -------------------------------------- --------------------------------------</vt:lpstr>
      <vt:lpstr>Veni, Vidi, Vici.  I came, I saw, I conquered. </vt:lpstr>
      <vt:lpstr>Q8. Language  Feature:  __________________  I know this because … -------------------------------------- --------------------------------------</vt:lpstr>
      <vt:lpstr>PowerPoint Presentation</vt:lpstr>
      <vt:lpstr>PowerPoint Presentation</vt:lpstr>
    </vt:vector>
  </TitlesOfParts>
  <LinksUpToDate>false</LinksUpToDate>
  <SharedDoc>false</SharedDoc>
  <HyperlinkBase>www.skillsworkshop.org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Language Techniques</dc:title>
  <dc:subject>Functional English and GCSE English</dc:subject>
  <dc:creator>Khansa Patel</dc:creator>
  <cp:keywords>L1 and L2 Reformed Functional English,  GCSE English</cp:keywords>
  <cp:lastModifiedBy>Maggie Harnew</cp:lastModifiedBy>
  <cp:revision>50</cp:revision>
  <dcterms:created xsi:type="dcterms:W3CDTF">2020-06-23T14:05:18Z</dcterms:created>
  <dcterms:modified xsi:type="dcterms:W3CDTF">2021-03-17T15:33:44Z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0x01010001C83A16277E7E48AA96CCD039762123</vt:lpwstr>
  </property>
</Properties>
</file>