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000" y="-1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BA6D3-086F-42F3-A3AA-B898A1823FF0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593DC-AD9A-4573-8B98-298806D68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096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October 2017</a:t>
            </a:r>
            <a:r>
              <a:rPr lang="en-GB" dirty="0" smtClean="0">
                <a:latin typeface="Comic Sans MS" pitchFamily="66" charset="0"/>
              </a:rPr>
              <a:t>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Sean Delaney</a:t>
            </a:r>
            <a:endParaRPr lang="en-GB" dirty="0" smtClean="0"/>
          </a:p>
          <a:p>
            <a:pPr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October 2017.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Sean Delaney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593DC-AD9A-4573-8B98-298806D6853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615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October 2017.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Sean Delaney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593DC-AD9A-4573-8B98-298806D6853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910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October 2017.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Sean Delaney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593DC-AD9A-4573-8B98-298806D6853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262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October 2017.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Sean Delaney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593DC-AD9A-4573-8B98-298806D6853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586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October 2017.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Sean Delaney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593DC-AD9A-4573-8B98-298806D6853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509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October 2017.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Sean Delaney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593DC-AD9A-4573-8B98-298806D6853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179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B502-A76C-4598-B7A7-630285443E73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E247-A397-415E-B2D9-40982060E6C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B502-A76C-4598-B7A7-630285443E73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E247-A397-415E-B2D9-40982060E6C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B502-A76C-4598-B7A7-630285443E73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E247-A397-415E-B2D9-40982060E6C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B502-A76C-4598-B7A7-630285443E73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E247-A397-415E-B2D9-40982060E6C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B502-A76C-4598-B7A7-630285443E73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E247-A397-415E-B2D9-40982060E6C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B502-A76C-4598-B7A7-630285443E73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E247-A397-415E-B2D9-40982060E6C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B502-A76C-4598-B7A7-630285443E73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E247-A397-415E-B2D9-40982060E6C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B502-A76C-4598-B7A7-630285443E73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E247-A397-415E-B2D9-40982060E6C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B502-A76C-4598-B7A7-630285443E73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E247-A397-415E-B2D9-40982060E6C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B502-A76C-4598-B7A7-630285443E73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E247-A397-415E-B2D9-40982060E6C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B502-A76C-4598-B7A7-630285443E73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E247-A397-415E-B2D9-40982060E6C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0B502-A76C-4598-B7A7-630285443E73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AE247-A397-415E-B2D9-40982060E6C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killsworkshop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killsworkshop.org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179512" y="919500"/>
            <a:ext cx="6469568" cy="716047"/>
          </a:xfrm>
        </p:spPr>
        <p:txBody>
          <a:bodyPr>
            <a:no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Graffiti </a:t>
            </a:r>
            <a:r>
              <a:rPr lang="en-GB" b="1" dirty="0" smtClean="0">
                <a:latin typeface="Century Gothic" panose="020B0502020202020204" pitchFamily="34" charset="0"/>
              </a:rPr>
              <a:t>artists are </a:t>
            </a:r>
            <a:br>
              <a:rPr lang="en-GB" b="1" dirty="0" smtClean="0">
                <a:latin typeface="Century Gothic" panose="020B0502020202020204" pitchFamily="34" charset="0"/>
              </a:rPr>
            </a:br>
            <a:r>
              <a:rPr lang="en-GB" b="1" dirty="0" smtClean="0">
                <a:latin typeface="Century Gothic" panose="020B0502020202020204" pitchFamily="34" charset="0"/>
              </a:rPr>
              <a:t>not criminals! </a:t>
            </a:r>
            <a:endParaRPr lang="en-GB" b="1" dirty="0" smtClean="0">
              <a:latin typeface="Century Gothic" panose="020B0502020202020204" pitchFamily="34" charset="0"/>
            </a:endParaRP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427040" y="4119570"/>
            <a:ext cx="8434386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endParaRPr lang="en-US">
              <a:solidFill>
                <a:srgbClr val="000000"/>
              </a:solidFill>
              <a:latin typeface="Gill Sans MT"/>
              <a:ea typeface="+mn-ea"/>
            </a:endParaRPr>
          </a:p>
        </p:txBody>
      </p:sp>
      <p:pic>
        <p:nvPicPr>
          <p:cNvPr id="13316" name="Picture 1" descr="Description: sw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238" y="476672"/>
            <a:ext cx="1773237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16"/>
          <p:cNvSpPr>
            <a:spLocks noChangeArrowheads="1"/>
          </p:cNvSpPr>
          <p:nvPr/>
        </p:nvSpPr>
        <p:spPr bwMode="auto">
          <a:xfrm>
            <a:off x="678252" y="4293096"/>
            <a:ext cx="770485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b="1" dirty="0" smtClean="0">
                <a:solidFill>
                  <a:srgbClr val="000000"/>
                </a:solidFill>
                <a:latin typeface="Calibri" pitchFamily="34" charset="0"/>
              </a:rPr>
              <a:t>Functional </a:t>
            </a:r>
            <a:r>
              <a:rPr lang="en-GB" b="1" dirty="0">
                <a:solidFill>
                  <a:srgbClr val="000000"/>
                </a:solidFill>
                <a:latin typeface="Calibri" pitchFamily="34" charset="0"/>
              </a:rPr>
              <a:t>English </a:t>
            </a:r>
            <a:r>
              <a:rPr lang="en-GB" b="1" dirty="0" smtClean="0">
                <a:solidFill>
                  <a:srgbClr val="000000"/>
                </a:solidFill>
                <a:latin typeface="Calibri" pitchFamily="34" charset="0"/>
              </a:rPr>
              <a:t>curriculum links</a:t>
            </a:r>
          </a:p>
          <a:p>
            <a:r>
              <a:rPr lang="en-GB" b="1" dirty="0" smtClean="0">
                <a:solidFill>
                  <a:srgbClr val="000000"/>
                </a:solidFill>
                <a:latin typeface="Calibri" pitchFamily="34" charset="0"/>
              </a:rPr>
              <a:t>Writing</a:t>
            </a:r>
            <a:r>
              <a:rPr lang="en-GB" b="1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  <a:endParaRPr lang="en-GB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115000"/>
              </a:lnSpc>
            </a:pPr>
            <a:r>
              <a:rPr lang="en-GB" dirty="0" smtClean="0">
                <a:solidFill>
                  <a:srgbClr val="000000"/>
                </a:solidFill>
                <a:cs typeface="Arial"/>
              </a:rPr>
              <a:t>L1</a:t>
            </a:r>
            <a:r>
              <a:rPr lang="en-GB" dirty="0">
                <a:solidFill>
                  <a:srgbClr val="000000"/>
                </a:solidFill>
                <a:cs typeface="Arial"/>
              </a:rPr>
              <a:t>: Write a range of texts to communicate information, ideas and opinions, using formats and styles suitable for their purpose and audience</a:t>
            </a:r>
          </a:p>
          <a:p>
            <a:pPr>
              <a:lnSpc>
                <a:spcPct val="115000"/>
              </a:lnSpc>
            </a:pPr>
            <a:r>
              <a:rPr lang="en-GB" dirty="0">
                <a:solidFill>
                  <a:srgbClr val="000000"/>
                </a:solidFill>
                <a:cs typeface="Arial"/>
              </a:rPr>
              <a:t>L2: Write a range of texts, including extended written documents, communicating information, ideas and opinions, effectively and persuasively </a:t>
            </a:r>
            <a:endParaRPr lang="en-GB" dirty="0" smtClean="0">
              <a:solidFill>
                <a:srgbClr val="000000"/>
              </a:solidFill>
              <a:cs typeface="Arial"/>
            </a:endParaRPr>
          </a:p>
          <a:p>
            <a:pPr>
              <a:lnSpc>
                <a:spcPct val="115000"/>
              </a:lnSpc>
            </a:pPr>
            <a:r>
              <a:rPr lang="en-GB" sz="1600" dirty="0">
                <a:solidFill>
                  <a:srgbClr val="000000"/>
                </a:solidFill>
                <a:cs typeface="Arial"/>
              </a:rPr>
              <a:t>	</a:t>
            </a:r>
            <a:endParaRPr lang="en-GB" sz="1600" dirty="0">
              <a:solidFill>
                <a:srgbClr val="000000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72405" y="2139830"/>
            <a:ext cx="7982257" cy="1944215"/>
          </a:xfrm>
          <a:custGeom>
            <a:avLst/>
            <a:gdLst>
              <a:gd name="connsiteX0" fmla="*/ 0 w 8434289"/>
              <a:gd name="connsiteY0" fmla="*/ 209142 h 1254825"/>
              <a:gd name="connsiteX1" fmla="*/ 209142 w 8434289"/>
              <a:gd name="connsiteY1" fmla="*/ 0 h 1254825"/>
              <a:gd name="connsiteX2" fmla="*/ 8225147 w 8434289"/>
              <a:gd name="connsiteY2" fmla="*/ 0 h 1254825"/>
              <a:gd name="connsiteX3" fmla="*/ 8434289 w 8434289"/>
              <a:gd name="connsiteY3" fmla="*/ 209142 h 1254825"/>
              <a:gd name="connsiteX4" fmla="*/ 8434289 w 8434289"/>
              <a:gd name="connsiteY4" fmla="*/ 1045683 h 1254825"/>
              <a:gd name="connsiteX5" fmla="*/ 8225147 w 8434289"/>
              <a:gd name="connsiteY5" fmla="*/ 1254825 h 1254825"/>
              <a:gd name="connsiteX6" fmla="*/ 209142 w 8434289"/>
              <a:gd name="connsiteY6" fmla="*/ 1254825 h 1254825"/>
              <a:gd name="connsiteX7" fmla="*/ 0 w 8434289"/>
              <a:gd name="connsiteY7" fmla="*/ 1045683 h 1254825"/>
              <a:gd name="connsiteX8" fmla="*/ 0 w 8434289"/>
              <a:gd name="connsiteY8" fmla="*/ 209142 h 125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4289" h="1254825">
                <a:moveTo>
                  <a:pt x="0" y="209142"/>
                </a:moveTo>
                <a:cubicBezTo>
                  <a:pt x="0" y="93636"/>
                  <a:pt x="93636" y="0"/>
                  <a:pt x="209142" y="0"/>
                </a:cubicBezTo>
                <a:lnTo>
                  <a:pt x="8225147" y="0"/>
                </a:lnTo>
                <a:cubicBezTo>
                  <a:pt x="8340653" y="0"/>
                  <a:pt x="8434289" y="93636"/>
                  <a:pt x="8434289" y="209142"/>
                </a:cubicBezTo>
                <a:lnTo>
                  <a:pt x="8434289" y="1045683"/>
                </a:lnTo>
                <a:cubicBezTo>
                  <a:pt x="8434289" y="1161189"/>
                  <a:pt x="8340653" y="1254825"/>
                  <a:pt x="8225147" y="1254825"/>
                </a:cubicBezTo>
                <a:lnTo>
                  <a:pt x="209142" y="1254825"/>
                </a:lnTo>
                <a:cubicBezTo>
                  <a:pt x="93636" y="1254825"/>
                  <a:pt x="0" y="1161189"/>
                  <a:pt x="0" y="1045683"/>
                </a:cubicBezTo>
                <a:lnTo>
                  <a:pt x="0" y="209142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1000">
                <a:schemeClr val="accent1">
                  <a:lumMod val="40000"/>
                  <a:lumOff val="60000"/>
                </a:schemeClr>
              </a:gs>
              <a:gs pos="73000">
                <a:schemeClr val="accent1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98416" tIns="198416" rIns="198416" bIns="198416" spcCol="1270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black"/>
              </a:solidFill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black"/>
              </a:solidFill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October </a:t>
            </a:r>
            <a:r>
              <a:rPr lang="en-GB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2017. </a:t>
            </a:r>
            <a:r>
              <a:rPr lang="en-GB" dirty="0">
                <a:solidFill>
                  <a:prstClr val="black"/>
                </a:solidFill>
                <a:latin typeface="Century Gothic" panose="020B0502020202020204" pitchFamily="34" charset="0"/>
              </a:rPr>
              <a:t>Kindly contributed by </a:t>
            </a:r>
            <a:r>
              <a:rPr lang="en-GB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Sean Delaney, PRU, Bexhill</a:t>
            </a:r>
            <a:r>
              <a:rPr lang="en-GB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, Sussex. Search for Sean </a:t>
            </a:r>
            <a:r>
              <a:rPr lang="en-GB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on </a:t>
            </a:r>
            <a:r>
              <a:rPr lang="en-GB" dirty="0" smtClean="0">
                <a:solidFill>
                  <a:prstClr val="black"/>
                </a:solidFill>
                <a:latin typeface="Century Gothic" panose="020B0502020202020204" pitchFamily="34" charset="0"/>
                <a:hlinkClick r:id="rId5"/>
              </a:rPr>
              <a:t>www.skillsworkshop.org</a:t>
            </a:r>
            <a:endParaRPr lang="en-GB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defRPr/>
            </a:pPr>
            <a:endParaRPr lang="en-GB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GB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Please </a:t>
            </a:r>
            <a:r>
              <a:rPr lang="en-GB" dirty="0">
                <a:solidFill>
                  <a:srgbClr val="000000"/>
                </a:solidFill>
                <a:latin typeface="Century Gothic" panose="020B0502020202020204" pitchFamily="34" charset="0"/>
              </a:rPr>
              <a:t>refer to the download page for this resource on skillsworkshop for detailed curriculum links and resources including a </a:t>
            </a:r>
            <a:r>
              <a:rPr lang="en-GB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second related PPT by the same author.</a:t>
            </a:r>
            <a:endParaRPr lang="en-GB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914400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</a:p>
          <a:p>
            <a:pPr defTabSz="914400" eaLnBrk="1" fontAlgn="auto" hangingPunct="1">
              <a:spcAft>
                <a:spcPts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90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93610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Graffiti artists are not criminals! 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4427984" y="2636912"/>
            <a:ext cx="2736304" cy="18002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Summarise</a:t>
            </a:r>
            <a:r>
              <a:rPr lang="en-US" sz="2400" dirty="0" smtClean="0">
                <a:solidFill>
                  <a:schemeClr val="tx1"/>
                </a:solidFill>
              </a:rPr>
              <a:t>  5 points you want to make 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 rot="18088590">
            <a:off x="6270852" y="2198203"/>
            <a:ext cx="136815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 rot="986978">
            <a:off x="6827225" y="3759360"/>
            <a:ext cx="136815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 rot="6471765">
            <a:off x="4989177" y="4675378"/>
            <a:ext cx="136815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 rot="9705270">
            <a:off x="3801881" y="4282197"/>
            <a:ext cx="136815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 rot="15341432">
            <a:off x="3727379" y="2444158"/>
            <a:ext cx="136815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644008" y="1412776"/>
            <a:ext cx="1944216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452320" y="1628800"/>
            <a:ext cx="1152128" cy="20313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444208" y="4509120"/>
            <a:ext cx="2376264" cy="17543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11560" y="5517232"/>
            <a:ext cx="5544616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11560" y="3789040"/>
            <a:ext cx="2880320" cy="147732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1026" name="AutoShape 2" descr="Image result for graffiti artis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6" name="Picture 15" descr="gra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556792"/>
            <a:ext cx="2921636" cy="19442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time to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5259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buNone/>
            </a:pPr>
            <a:r>
              <a:rPr lang="en-US" i="1" dirty="0" smtClean="0"/>
              <a:t>Introduction. Shock tactic.</a:t>
            </a:r>
          </a:p>
          <a:p>
            <a:pPr>
              <a:buNone/>
            </a:pPr>
            <a:r>
              <a:rPr lang="en-US" i="1" dirty="0" smtClean="0"/>
              <a:t>What is the most shocking fact we discovered about  graffiti and crime? </a:t>
            </a:r>
          </a:p>
        </p:txBody>
      </p:sp>
      <p:pic>
        <p:nvPicPr>
          <p:cNvPr id="4" name="Picture 3" descr="pi5ejLgXT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1556792"/>
            <a:ext cx="2913112" cy="406864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 paragraph – next point.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some </a:t>
            </a:r>
            <a:r>
              <a:rPr lang="en-US" i="1" dirty="0" smtClean="0"/>
              <a:t>empathy. </a:t>
            </a:r>
            <a:r>
              <a:rPr lang="en-US" dirty="0" smtClean="0"/>
              <a:t>Explain why some graffiti cannot be considered art.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However, not all graffiti can be considered art. For example….</a:t>
            </a:r>
            <a:endParaRPr lang="en-GB" dirty="0"/>
          </a:p>
        </p:txBody>
      </p:sp>
      <p:pic>
        <p:nvPicPr>
          <p:cNvPr id="4" name="Picture 3" descr="burnl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1772817"/>
            <a:ext cx="2520280" cy="1683548"/>
          </a:xfrm>
          <a:prstGeom prst="rect">
            <a:avLst/>
          </a:prstGeom>
        </p:spPr>
      </p:pic>
      <p:pic>
        <p:nvPicPr>
          <p:cNvPr id="5" name="Picture 4" descr="Lonely-pensioner-BLO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3789040"/>
            <a:ext cx="3717920" cy="208823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Crime and graffiti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565104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Describe the scientific research and the link between graffiti and other crime.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i="1" dirty="0" smtClean="0"/>
              <a:t>Furthermore, some research shows that …..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GB" dirty="0"/>
          </a:p>
        </p:txBody>
      </p:sp>
      <p:pic>
        <p:nvPicPr>
          <p:cNvPr id="4098" name="Picture 2" descr="Image result for crime drugs streets U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132856"/>
            <a:ext cx="4032448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injustice of treating graffiti artists </a:t>
            </a:r>
            <a:br>
              <a:rPr lang="en-US" sz="3600" dirty="0" smtClean="0"/>
            </a:br>
            <a:r>
              <a:rPr lang="en-US" sz="3600" dirty="0" smtClean="0"/>
              <a:t>like criminals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46848" cy="4525963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Describe what happened to some of the graffiti artists, and why it is wrong the way they were treated.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Key words:</a:t>
            </a:r>
          </a:p>
          <a:p>
            <a:pPr>
              <a:buNone/>
            </a:pPr>
            <a:r>
              <a:rPr lang="en-US" dirty="0" smtClean="0"/>
              <a:t>Entrapment</a:t>
            </a:r>
          </a:p>
          <a:p>
            <a:pPr>
              <a:buNone/>
            </a:pPr>
            <a:r>
              <a:rPr lang="en-US" dirty="0" smtClean="0"/>
              <a:t>Injustice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17410" name="Picture 2" descr="Image result for british transport police arre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844824"/>
            <a:ext cx="3423320" cy="19256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4525963"/>
          </a:xfrm>
          <a:solidFill>
            <a:schemeClr val="bg1">
              <a:lumMod val="85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Final paragraph.</a:t>
            </a:r>
          </a:p>
          <a:p>
            <a:pPr>
              <a:buNone/>
            </a:pPr>
            <a:r>
              <a:rPr lang="en-US" dirty="0" smtClean="0"/>
              <a:t>Sum up what you have said.</a:t>
            </a:r>
          </a:p>
          <a:p>
            <a:pPr>
              <a:buNone/>
            </a:pPr>
            <a:r>
              <a:rPr lang="en-US" dirty="0" smtClean="0"/>
              <a:t>Restate your point of view.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Check – punctuation, spelling </a:t>
            </a:r>
          </a:p>
          <a:p>
            <a:pPr>
              <a:buNone/>
            </a:pPr>
            <a:r>
              <a:rPr lang="en-US" dirty="0" smtClean="0"/>
              <a:t>&amp; grammar</a:t>
            </a:r>
          </a:p>
          <a:p>
            <a:pPr>
              <a:buNone/>
            </a:pPr>
            <a:r>
              <a:rPr lang="en-US" dirty="0" smtClean="0"/>
              <a:t>Have you used any imagery? (Metaphors) </a:t>
            </a:r>
            <a:endParaRPr lang="en-GB" dirty="0"/>
          </a:p>
        </p:txBody>
      </p:sp>
      <p:pic>
        <p:nvPicPr>
          <p:cNvPr id="4" name="Picture 3" descr="8096175-Cartoon-hip-hop-man-Stock-Ph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1268760"/>
            <a:ext cx="2612365" cy="47697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340</Words>
  <Application>Microsoft Office PowerPoint</Application>
  <PresentationFormat>On-screen Show (4:3)</PresentationFormat>
  <Paragraphs>69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Graffiti artists are  not criminals! </vt:lpstr>
      <vt:lpstr>Graffiti artists are not criminals! </vt:lpstr>
      <vt:lpstr>Taking time to plan</vt:lpstr>
      <vt:lpstr>Second paragraph – next point.  </vt:lpstr>
      <vt:lpstr>Crime and graffiti </vt:lpstr>
      <vt:lpstr>The injustice of treating graffiti artists  like criminals </vt:lpstr>
      <vt:lpstr>Summary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Graffiti artists are not criminals!</dc:title>
  <dc:creator>Sarah</dc:creator>
  <cp:lastModifiedBy>Maggie Harnew</cp:lastModifiedBy>
  <cp:revision>8</cp:revision>
  <dcterms:created xsi:type="dcterms:W3CDTF">2017-09-24T19:50:51Z</dcterms:created>
  <dcterms:modified xsi:type="dcterms:W3CDTF">2017-10-10T14:58:35Z</dcterms:modified>
</cp:coreProperties>
</file>