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4"/>
  </p:notesMasterIdLst>
  <p:sldIdLst>
    <p:sldId id="269" r:id="rId3"/>
    <p:sldId id="256" r:id="rId4"/>
    <p:sldId id="258" r:id="rId5"/>
    <p:sldId id="259" r:id="rId6"/>
    <p:sldId id="260" r:id="rId7"/>
    <p:sldId id="257" r:id="rId8"/>
    <p:sldId id="261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50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2"/>
    </p:cViewPr>
  </p:notesTextViewPr>
  <p:sorterViewPr>
    <p:cViewPr>
      <p:scale>
        <a:sx n="164" d="100"/>
        <a:sy n="164" d="100"/>
      </p:scale>
      <p:origin x="0" y="19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0A353-40B7-412C-AA4A-CFEB4FCFF749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5795F-5203-42C2-BBFF-2051462FE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25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Feb 2013. </a:t>
            </a:r>
            <a:r>
              <a:rPr lang="en-GB" dirty="0" smtClean="0">
                <a:latin typeface="Comic Sans MS" pitchFamily="66" charset="0"/>
              </a:rPr>
              <a:t>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US" dirty="0" smtClean="0"/>
              <a:t>Stella Jales.</a:t>
            </a:r>
            <a:r>
              <a:rPr lang="en-GB" dirty="0" smtClean="0"/>
              <a:t> 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Feb 2013.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Stella Jales.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5795F-5203-42C2-BBFF-2051462FE34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28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Feb 2013.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Stella Jales.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5795F-5203-42C2-BBFF-2051462FE34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60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Feb 2013.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Stella Jales.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5795F-5203-42C2-BBFF-2051462FE3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775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Feb 2013.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Stella Jales.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5795F-5203-42C2-BBFF-2051462FE34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263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Feb 2013.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Stella Jales.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5795F-5203-42C2-BBFF-2051462FE34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40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Feb 2013.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Stella Jales.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5795F-5203-42C2-BBFF-2051462FE34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67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Feb 2013.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Stella Jales.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5795F-5203-42C2-BBFF-2051462FE34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486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Feb 2013.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Stella Jales.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5795F-5203-42C2-BBFF-2051462FE34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818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Feb 2013.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Stella Jales.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5795F-5203-42C2-BBFF-2051462FE34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553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Feb 2013.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Stella Jales.</a:t>
            </a:r>
            <a:r>
              <a:rPr lang="en-GB" dirty="0" smtClean="0"/>
              <a:t>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5795F-5203-42C2-BBFF-2051462FE34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73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98D665C-DF0B-41B6-B9AE-B24EA1FAD92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EA127A-4059-4523-AFB2-23C3FA362497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665C-DF0B-41B6-B9AE-B24EA1FAD92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27A-4059-4523-AFB2-23C3FA3624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665C-DF0B-41B6-B9AE-B24EA1FAD92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27A-4059-4523-AFB2-23C3FA3624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36407-E95D-435B-9827-FE769486F763}" type="datetimeFigureOut">
              <a:rPr lang="en-US" smtClean="0"/>
              <a:pPr>
                <a:defRPr/>
              </a:pPr>
              <a:t>2/21/2013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DF5BE-9167-4A65-9254-70410D0B531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766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EA57C-97BC-4ED8-A6B8-E653E9C50125}" type="datetimeFigureOut">
              <a:rPr lang="en-US" smtClean="0"/>
              <a:pPr>
                <a:defRPr/>
              </a:pPr>
              <a:t>2/21/2013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531BA-B632-4AC7-A2BE-C7EE75C18B2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78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C05AB7-AE1C-4BAE-A723-217024ADCE74}" type="datetimeFigureOut">
              <a:rPr lang="en-US" smtClean="0"/>
              <a:pPr>
                <a:defRPr/>
              </a:pPr>
              <a:t>2/21/2013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75F23-46E2-40C2-B8C8-6E6D594D07D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778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3678B-2050-4999-AFFB-05D1CA141FDB}" type="datetimeFigureOut">
              <a:rPr lang="en-US" smtClean="0"/>
              <a:pPr>
                <a:defRPr/>
              </a:pPr>
              <a:t>2/21/2013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563A9-33A2-4ED9-8B9E-EADF28000E7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68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8C8500-9E10-4D31-8CAC-8597729CBF0B}" type="datetimeFigureOut">
              <a:rPr lang="en-US" smtClean="0"/>
              <a:pPr>
                <a:defRPr/>
              </a:pPr>
              <a:t>2/21/2013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95EBC-AC82-40E4-B3F5-6CD2972350A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335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3E254-2641-45E8-81F8-4FB3AD331E74}" type="datetimeFigureOut">
              <a:rPr lang="en-US" smtClean="0"/>
              <a:pPr>
                <a:defRPr/>
              </a:pPr>
              <a:t>2/21/2013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E8D88-B1EE-4561-BB26-D1B70852679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2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FC899B-4D28-46BB-A067-19AB6ECE1177}" type="datetimeFigureOut">
              <a:rPr lang="en-US" smtClean="0"/>
              <a:pPr>
                <a:defRPr/>
              </a:pPr>
              <a:t>2/21/2013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C248A-76F8-4324-B51B-F98697348A7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784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2E6B1-734F-4E3A-A7A3-DF2F364D3B94}" type="datetimeFigureOut">
              <a:rPr lang="en-US" smtClean="0"/>
              <a:pPr>
                <a:defRPr/>
              </a:pPr>
              <a:t>2/21/2013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91AA4-ABD5-4012-B4C1-22777865301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66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665C-DF0B-41B6-B9AE-B24EA1FAD92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27A-4059-4523-AFB2-23C3FA3624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8FB51D-DF16-4935-B70C-BE08C204D1B3}" type="datetimeFigureOut">
              <a:rPr lang="en-US" smtClean="0"/>
              <a:pPr>
                <a:defRPr/>
              </a:pPr>
              <a:t>2/21/2013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4364E-C840-4813-830E-82F40A5D674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325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C2BAF4-AD8A-402C-B8D1-3268E95EF809}" type="datetimeFigureOut">
              <a:rPr lang="en-US" smtClean="0"/>
              <a:pPr>
                <a:defRPr/>
              </a:pPr>
              <a:t>2/21/2013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DD2EB-2697-46BB-88D4-B05FC53D4FA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062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248EF-3EF1-4274-A65C-32789B07B46C}" type="datetimeFigureOut">
              <a:rPr lang="en-US" smtClean="0"/>
              <a:pPr>
                <a:defRPr/>
              </a:pPr>
              <a:t>2/21/2013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8538F-25D0-4C51-ACBA-6CFC5E4962F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0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665C-DF0B-41B6-B9AE-B24EA1FAD92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27A-4059-4523-AFB2-23C3FA3624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665C-DF0B-41B6-B9AE-B24EA1FAD92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27A-4059-4523-AFB2-23C3FA36249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665C-DF0B-41B6-B9AE-B24EA1FAD92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27A-4059-4523-AFB2-23C3FA3624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665C-DF0B-41B6-B9AE-B24EA1FAD92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27A-4059-4523-AFB2-23C3FA3624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665C-DF0B-41B6-B9AE-B24EA1FAD92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27A-4059-4523-AFB2-23C3FA3624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665C-DF0B-41B6-B9AE-B24EA1FAD92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27A-4059-4523-AFB2-23C3FA362497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665C-DF0B-41B6-B9AE-B24EA1FAD92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27A-4059-4523-AFB2-23C3FA3624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98D665C-DF0B-41B6-B9AE-B24EA1FAD92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EA127A-4059-4523-AFB2-23C3FA36249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D665C-DF0B-41B6-B9AE-B24EA1FAD92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127A-4059-4523-AFB2-23C3FA362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66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skillsworkshop.org/" TargetMode="External"/><Relationship Id="rId5" Type="http://schemas.openxmlformats.org/officeDocument/2006/relationships/hyperlink" Target="http://www.ofqual.gov.uk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711450" y="428247"/>
            <a:ext cx="6464300" cy="1482303"/>
          </a:xfrm>
        </p:spPr>
        <p:txBody>
          <a:bodyPr/>
          <a:lstStyle/>
          <a:p>
            <a:pPr algn="l" eaLnBrk="1" hangingPunct="1"/>
            <a:r>
              <a:rPr lang="en-GB" sz="4000" dirty="0" smtClean="0"/>
              <a:t>Functional Skills Maths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Bath and West Show</a:t>
            </a:r>
            <a:endParaRPr lang="en-GB" sz="4000" b="1" dirty="0" smtClean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27038" y="4119563"/>
            <a:ext cx="843438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3316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64704"/>
            <a:ext cx="1730028" cy="1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6"/>
          <p:cNvSpPr>
            <a:spLocks noChangeArrowheads="1"/>
          </p:cNvSpPr>
          <p:nvPr/>
        </p:nvSpPr>
        <p:spPr bwMode="auto">
          <a:xfrm>
            <a:off x="427038" y="3789040"/>
            <a:ext cx="832326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GB" b="1" dirty="0" smtClean="0">
                <a:solidFill>
                  <a:prstClr val="black"/>
                </a:solidFill>
              </a:rPr>
              <a:t>Underpins </a:t>
            </a:r>
            <a:r>
              <a:rPr lang="en-GB" b="1" dirty="0">
                <a:solidFill>
                  <a:prstClr val="black"/>
                </a:solidFill>
              </a:rPr>
              <a:t>the following </a:t>
            </a:r>
            <a:r>
              <a:rPr lang="en-GB" b="1" dirty="0" smtClean="0">
                <a:solidFill>
                  <a:prstClr val="black"/>
                </a:solidFill>
              </a:rPr>
              <a:t>Functional Maths coverage </a:t>
            </a:r>
            <a:r>
              <a:rPr lang="en-GB" b="1" dirty="0">
                <a:solidFill>
                  <a:prstClr val="black"/>
                </a:solidFill>
              </a:rPr>
              <a:t>&amp; range statements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GB" sz="1600" b="1" dirty="0">
                <a:solidFill>
                  <a:prstClr val="black"/>
                </a:solidFill>
              </a:rPr>
              <a:t>Level 1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ea typeface="Times New Roman"/>
              </a:rPr>
              <a:t>Extract and interpret information from tables, diagrams, charts and </a:t>
            </a:r>
            <a:r>
              <a:rPr lang="en-GB" sz="1600" dirty="0" smtClean="0">
                <a:solidFill>
                  <a:srgbClr val="000000"/>
                </a:solidFill>
                <a:ea typeface="Times New Roman"/>
              </a:rPr>
              <a:t>graphs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  <a:ea typeface="Times New Roman"/>
              </a:rPr>
              <a:t>Collect </a:t>
            </a:r>
            <a:r>
              <a:rPr lang="en-GB" sz="1600" dirty="0">
                <a:solidFill>
                  <a:srgbClr val="000000"/>
                </a:solidFill>
                <a:ea typeface="Times New Roman"/>
              </a:rPr>
              <a:t>and record discrete data and organise and represent information in different ways </a:t>
            </a:r>
            <a:endParaRPr lang="en-GB" sz="1600" dirty="0"/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GB" sz="1600" b="1" dirty="0" smtClean="0">
                <a:solidFill>
                  <a:prstClr val="black"/>
                </a:solidFill>
              </a:rPr>
              <a:t>Level </a:t>
            </a:r>
            <a:r>
              <a:rPr lang="en-GB" sz="1600" b="1" dirty="0">
                <a:solidFill>
                  <a:prstClr val="black"/>
                </a:solidFill>
              </a:rPr>
              <a:t>2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1600" dirty="0">
                <a:ea typeface="Times New Roman"/>
              </a:rPr>
              <a:t>Collect and represent discrete and continuous data, using information and communication technology (ICT) where appropriate </a:t>
            </a:r>
            <a:endParaRPr lang="en-GB" sz="1600" dirty="0"/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prstClr val="black"/>
                </a:solidFill>
                <a:hlinkClick r:id="rId5"/>
              </a:rPr>
              <a:t>http</a:t>
            </a:r>
            <a:r>
              <a:rPr lang="en-GB" sz="1400" dirty="0">
                <a:solidFill>
                  <a:prstClr val="black"/>
                </a:solidFill>
                <a:hlinkClick r:id="rId5"/>
              </a:rPr>
              <a:t>://www.ofqual.gov.uk</a:t>
            </a:r>
            <a:r>
              <a:rPr lang="en-GB" sz="1400" dirty="0" smtClean="0">
                <a:solidFill>
                  <a:prstClr val="black"/>
                </a:solidFill>
                <a:hlinkClick r:id="rId5"/>
              </a:rPr>
              <a:t>/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82717" y="2060848"/>
            <a:ext cx="7968168" cy="1440160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31000">
                <a:schemeClr val="accent5">
                  <a:lumMod val="60000"/>
                  <a:lumOff val="40000"/>
                </a:schemeClr>
              </a:gs>
              <a:gs pos="73000">
                <a:srgbClr val="92D050"/>
              </a:gs>
              <a:gs pos="100000">
                <a:srgbClr val="FFFF00"/>
              </a:gs>
            </a:gsLst>
            <a:lin ang="189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98416" tIns="198416" rIns="198416" bIns="198416" spcCol="1270" anchor="ctr"/>
          <a:lstStyle/>
          <a:p>
            <a:pPr>
              <a:spcBef>
                <a:spcPct val="0"/>
              </a:spcBef>
              <a:defRPr/>
            </a:pP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February 2013. </a:t>
            </a:r>
            <a:r>
              <a:rPr lang="en-GB" dirty="0">
                <a:solidFill>
                  <a:prstClr val="black"/>
                </a:solidFill>
                <a:cs typeface="Arial" pitchFamily="34" charset="0"/>
              </a:rPr>
              <a:t>Kindly contributed by 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Stella Jales</a:t>
            </a: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endParaRPr lang="en-GB" dirty="0" smtClean="0">
              <a:solidFill>
                <a:prstClr val="black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Search </a:t>
            </a:r>
            <a:r>
              <a:rPr lang="en-GB" dirty="0">
                <a:solidFill>
                  <a:prstClr val="black"/>
                </a:solidFill>
                <a:cs typeface="Arial" pitchFamily="34" charset="0"/>
              </a:rPr>
              <a:t>for </a:t>
            </a: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Stella </a:t>
            </a: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on </a:t>
            </a:r>
            <a:r>
              <a:rPr lang="en-GB" dirty="0">
                <a:solidFill>
                  <a:prstClr val="black"/>
                </a:solidFill>
                <a:cs typeface="Arial" pitchFamily="34" charset="0"/>
                <a:hlinkClick r:id="rId6"/>
              </a:rPr>
              <a:t>www.skillsworkshop.org</a:t>
            </a:r>
            <a:r>
              <a:rPr lang="en-GB" dirty="0">
                <a:solidFill>
                  <a:prstClr val="black"/>
                </a:solidFill>
                <a:cs typeface="Arial" pitchFamily="34" charset="0"/>
              </a:rPr>
              <a:t> </a:t>
            </a:r>
            <a:endParaRPr lang="en-GB" dirty="0" smtClean="0">
              <a:solidFill>
                <a:prstClr val="black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dirty="0" smtClean="0">
                <a:solidFill>
                  <a:srgbClr val="000000"/>
                </a:solidFill>
                <a:cs typeface="Arial" pitchFamily="34" charset="0"/>
              </a:rPr>
              <a:t>This resources is accompanied by related PDF files. Please visit the </a:t>
            </a:r>
            <a:r>
              <a:rPr lang="en-GB" dirty="0">
                <a:solidFill>
                  <a:srgbClr val="000000"/>
                </a:solidFill>
                <a:cs typeface="Arial" pitchFamily="34" charset="0"/>
              </a:rPr>
              <a:t>download page for this resource on skillsworkshop.org </a:t>
            </a:r>
            <a:r>
              <a:rPr lang="en-GB" dirty="0" smtClean="0">
                <a:solidFill>
                  <a:srgbClr val="000000"/>
                </a:solidFill>
                <a:cs typeface="Arial" pitchFamily="34" charset="0"/>
              </a:rPr>
              <a:t>for links to these </a:t>
            </a:r>
            <a:r>
              <a:rPr lang="en-GB" dirty="0">
                <a:solidFill>
                  <a:srgbClr val="000000"/>
                </a:solidFill>
                <a:cs typeface="Arial" pitchFamily="34" charset="0"/>
              </a:rPr>
              <a:t>related resources. </a:t>
            </a:r>
            <a:endParaRPr lang="en-GB" dirty="0">
              <a:solidFill>
                <a:prstClr val="black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632" y="692696"/>
            <a:ext cx="7024744" cy="68588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L2 – Actual cost of fuel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449" y="3501008"/>
            <a:ext cx="79928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Find out: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much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your fuel actually cost?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Why are you able to claim more than this for mileage?</a:t>
            </a:r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03223" y="1412776"/>
            <a:ext cx="70095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Your car averages 45 miles to the gallon.</a:t>
            </a:r>
          </a:p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Fuel cost 140.99p a litre</a:t>
            </a:r>
          </a:p>
          <a:p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1 gallon = 4.5 litres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0371" y="11663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Handling Data</a:t>
            </a:r>
            <a:endParaRPr lang="en-GB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024744" cy="757888"/>
          </a:xfrm>
        </p:spPr>
        <p:txBody>
          <a:bodyPr/>
          <a:lstStyle/>
          <a:p>
            <a:pPr algn="ctr"/>
            <a:r>
              <a:rPr lang="en-GB" b="1" dirty="0" smtClean="0"/>
              <a:t>Final task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10371" y="11663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Handling Data</a:t>
            </a:r>
            <a:endParaRPr lang="en-GB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7237" y="2060848"/>
            <a:ext cx="727280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			Before you go to the Show, your boss has asked you to compare the cost of buying equipment from 4 different suppliers.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37237" y="4509120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itchFamily="34" charset="0"/>
                <a:cs typeface="Arial" pitchFamily="34" charset="0"/>
              </a:rPr>
              <a:t>Use the Internet to find the costs.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Then,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clearly show this information on a table.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836712"/>
            <a:ext cx="12241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32" y="476672"/>
            <a:ext cx="25050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147" y="836712"/>
            <a:ext cx="1066800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6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9" y="2428161"/>
            <a:ext cx="3792067" cy="64807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Bath &amp; West Show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213772"/>
            <a:ext cx="2052228" cy="493564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Handling Data</a:t>
            </a:r>
            <a:endParaRPr lang="en-GB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738" y="4814543"/>
            <a:ext cx="1694104" cy="1140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448190"/>
            <a:ext cx="1218512" cy="1661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0091"/>
            <a:ext cx="2088232" cy="139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152" y="3212976"/>
            <a:ext cx="1665914" cy="111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76" y="3573017"/>
            <a:ext cx="2020248" cy="134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4415863"/>
            <a:ext cx="1218511" cy="182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4259"/>
            <a:ext cx="2987500" cy="1991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9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By the end of this task you will have: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708920"/>
            <a:ext cx="6777317" cy="3240360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Identified some uses for data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Gathered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data from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different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sources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Used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data for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a practical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purpose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Used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results from data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gathering to complete an expense claim</a:t>
            </a:r>
            <a:endParaRPr lang="en-GB" sz="3200" dirty="0">
              <a:latin typeface="Arial" pitchFamily="34" charset="0"/>
              <a:cs typeface="Arial" pitchFamily="34" charset="0"/>
            </a:endParaRPr>
          </a:p>
          <a:p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810371" y="11663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Handling Data</a:t>
            </a:r>
            <a:endParaRPr lang="en-GB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53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624" y="2708920"/>
            <a:ext cx="7024744" cy="247334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 pairs: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Write down 3 examples of data in your vocational area and 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3 in everyday life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62880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 Black" pitchFamily="34" charset="0"/>
              </a:rPr>
              <a:t>Examples of data we use</a:t>
            </a:r>
            <a:endParaRPr lang="en-GB" sz="36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0371" y="11663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Handling Data</a:t>
            </a:r>
            <a:endParaRPr lang="en-GB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01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024744" cy="757888"/>
          </a:xfrm>
        </p:spPr>
        <p:txBody>
          <a:bodyPr/>
          <a:lstStyle/>
          <a:p>
            <a:r>
              <a:rPr lang="en-GB" b="1" dirty="0" smtClean="0">
                <a:latin typeface="Arial Black" pitchFamily="34" charset="0"/>
                <a:cs typeface="Arial" pitchFamily="34" charset="0"/>
              </a:rPr>
              <a:t>Our examples:</a:t>
            </a:r>
            <a:endParaRPr lang="en-GB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10371" y="11663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Handling Data</a:t>
            </a:r>
            <a:endParaRPr lang="en-GB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88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Task - information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410445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You are going to the Bath &amp; West Show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travel by car and take three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friends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Your employer will pay: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Travel expenses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Entry fee</a:t>
            </a:r>
          </a:p>
          <a:p>
            <a:pPr marL="6858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Find the information on the Internet and sheets provided to complete your claim form for expenses.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10371" y="11663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Handling Data</a:t>
            </a:r>
            <a:endParaRPr lang="en-GB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26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024744" cy="68588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Black" pitchFamily="34" charset="0"/>
              </a:rPr>
              <a:t>Information sheet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5165" y="1844824"/>
            <a:ext cx="70567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Read information carefully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All the information you require to complete the task  is on the sheets.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Everyone going is over 16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You claim for the return journey’s mileage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You’re traveling from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Lackham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0371" y="11663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Handling Data</a:t>
            </a:r>
            <a:endParaRPr lang="en-GB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3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3768" y="836712"/>
            <a:ext cx="3888432" cy="5472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810371" y="11663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Handling Data</a:t>
            </a:r>
            <a:endParaRPr lang="en-GB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492896"/>
            <a:ext cx="1656184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Write where journey started and finished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4293096"/>
            <a:ext cx="1656184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Any other expenses you are allowed to claim for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248" y="3983831"/>
            <a:ext cx="1656184" cy="92333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Mileage allowance rates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39752" y="2852936"/>
            <a:ext cx="7920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339752" y="1617887"/>
            <a:ext cx="7920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810371" y="4893260"/>
            <a:ext cx="2012277" cy="7679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5576" y="1017723"/>
            <a:ext cx="1584176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Complete all the information asked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492152" y="4445496"/>
            <a:ext cx="7920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60232" y="1633911"/>
            <a:ext cx="1800200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Miles for the return journey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19256" y="2852936"/>
            <a:ext cx="1512168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Amount claiming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508104" y="2851387"/>
            <a:ext cx="1314544" cy="14417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</p:cNvCxnSpPr>
          <p:nvPr/>
        </p:nvCxnSpPr>
        <p:spPr>
          <a:xfrm flipH="1">
            <a:off x="4959907" y="1957077"/>
            <a:ext cx="1700325" cy="6627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012160" y="2852936"/>
            <a:ext cx="810488" cy="2784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1040110"/>
            <a:ext cx="3496421" cy="5244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919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13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itchFamily="34" charset="0"/>
              </a:rPr>
              <a:t>Any questions?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9824" y="3359328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Log onto the computers and begin your search.</a:t>
            </a:r>
          </a:p>
          <a:p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0371" y="11663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Handling Data</a:t>
            </a:r>
            <a:endParaRPr lang="en-GB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6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192</TotalTime>
  <Words>495</Words>
  <Application>Microsoft Office PowerPoint</Application>
  <PresentationFormat>On-screen Show (4:3)</PresentationFormat>
  <Paragraphs>93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Austin</vt:lpstr>
      <vt:lpstr>Office Theme</vt:lpstr>
      <vt:lpstr>Functional Skills Maths Bath and West Show</vt:lpstr>
      <vt:lpstr>Bath &amp; West Show</vt:lpstr>
      <vt:lpstr>By the end of this task you will have:</vt:lpstr>
      <vt:lpstr>In pairs: Write down 3 examples of data in your vocational area and  3 in everyday life</vt:lpstr>
      <vt:lpstr>Our examples:</vt:lpstr>
      <vt:lpstr>Task - information</vt:lpstr>
      <vt:lpstr>Information sheet</vt:lpstr>
      <vt:lpstr>PowerPoint Presentation</vt:lpstr>
      <vt:lpstr>Any questions?</vt:lpstr>
      <vt:lpstr>L2 – Actual cost of fuel</vt:lpstr>
      <vt:lpstr>Final task</vt:lpstr>
    </vt:vector>
  </TitlesOfParts>
  <Company>ATL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Bath &amp; West Show L!-2 Data handling</dc:title>
  <dc:subject>Functional Maths</dc:subject>
  <dc:creator>Stella Jales</dc:creator>
  <cp:lastModifiedBy>Maggie Harnew</cp:lastModifiedBy>
  <cp:revision>22</cp:revision>
  <cp:lastPrinted>2012-03-27T11:04:38Z</cp:lastPrinted>
  <dcterms:created xsi:type="dcterms:W3CDTF">2012-03-20T20:05:04Z</dcterms:created>
  <dcterms:modified xsi:type="dcterms:W3CDTF">2013-02-21T12:35:33Z</dcterms:modified>
</cp:coreProperties>
</file>