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6"/>
  </p:notesMasterIdLst>
  <p:sldIdLst>
    <p:sldId id="271" r:id="rId2"/>
    <p:sldId id="256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36" autoAdjust="0"/>
  </p:normalViewPr>
  <p:slideViewPr>
    <p:cSldViewPr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917575" y="754063"/>
            <a:ext cx="495935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975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1988" algn="l"/>
                <a:tab pos="1325563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9D439F96-0E95-4C10-BEAC-24C7055D0B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1669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</a:t>
            </a:r>
            <a:r>
              <a:rPr lang="en-GB" dirty="0" smtClean="0">
                <a:latin typeface="Comic Sans MS" pitchFamily="66" charset="0"/>
              </a:rPr>
              <a:t>2017. </a:t>
            </a:r>
            <a:r>
              <a:rPr lang="en-GB" dirty="0" smtClean="0">
                <a:latin typeface="Comic Sans MS" pitchFamily="66" charset="0"/>
              </a:rPr>
              <a:t>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US" dirty="0" smtClean="0"/>
              <a:t>Nicola Smith, Gloucestershire College.</a:t>
            </a:r>
            <a:endParaRPr lang="en-GB" dirty="0" smtClean="0"/>
          </a:p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C340A599-1A98-4A8A-B1BB-990C1F427389}" type="slidenum">
              <a:rPr lang="en-GB" altLang="en-US" sz="1300"/>
              <a:pPr>
                <a:spcBef>
                  <a:spcPct val="0"/>
                </a:spcBef>
              </a:pPr>
              <a:t>10</a:t>
            </a:fld>
            <a:endParaRPr lang="en-GB" altLang="en-US" sz="1300"/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014AF83B-C1CB-4D74-8F5A-5B12B62F8F9A}" type="slidenum">
              <a:rPr lang="en-GB" altLang="en-US" sz="1300"/>
              <a:pPr>
                <a:spcBef>
                  <a:spcPct val="0"/>
                </a:spcBef>
              </a:pPr>
              <a:t>11</a:t>
            </a:fld>
            <a:endParaRPr lang="en-GB" altLang="en-US" sz="1300"/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A76AF847-DA1B-4D2A-ACF5-52BDEA256C2B}" type="slidenum">
              <a:rPr lang="en-GB" altLang="en-US" sz="1300"/>
              <a:pPr>
                <a:spcBef>
                  <a:spcPct val="0"/>
                </a:spcBef>
              </a:pPr>
              <a:t>12</a:t>
            </a:fld>
            <a:endParaRPr lang="en-GB" altLang="en-US" sz="1300"/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565D491E-140D-4309-B34D-2AE07C906E36}" type="slidenum">
              <a:rPr lang="en-GB" altLang="en-US" sz="1300"/>
              <a:pPr>
                <a:spcBef>
                  <a:spcPct val="0"/>
                </a:spcBef>
              </a:pPr>
              <a:t>13</a:t>
            </a:fld>
            <a:endParaRPr lang="en-GB" altLang="en-US" sz="1300"/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CE7C7E5C-DA84-4745-AFDF-6F38E01CD968}" type="slidenum">
              <a:rPr lang="en-GB" altLang="en-US" sz="1300"/>
              <a:pPr>
                <a:spcBef>
                  <a:spcPct val="0"/>
                </a:spcBef>
              </a:pPr>
              <a:t>14</a:t>
            </a:fld>
            <a:endParaRPr lang="en-GB" altLang="en-US" sz="1300"/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87C090B3-3107-4ED0-BF53-BAAA51B61A30}" type="slidenum">
              <a:rPr lang="en-GB" altLang="en-US" sz="1300"/>
              <a:pPr>
                <a:spcBef>
                  <a:spcPct val="0"/>
                </a:spcBef>
              </a:pPr>
              <a:t>2</a:t>
            </a:fld>
            <a:endParaRPr lang="en-GB" altLang="en-US" sz="1300"/>
          </a:p>
        </p:txBody>
      </p:sp>
      <p:sp>
        <p:nvSpPr>
          <p:cNvPr id="71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FDCE062-E5DA-40CC-B361-2FBB34EE166E}" type="slidenum">
              <a:rPr lang="en-GB" altLang="en-US" sz="1300"/>
              <a:pPr>
                <a:spcBef>
                  <a:spcPct val="0"/>
                </a:spcBef>
              </a:pPr>
              <a:t>3</a:t>
            </a:fld>
            <a:endParaRPr lang="en-GB" altLang="en-US" sz="1300"/>
          </a:p>
        </p:txBody>
      </p:sp>
      <p:sp>
        <p:nvSpPr>
          <p:cNvPr id="92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2A72EA29-1C43-4027-B363-460B57B93630}" type="slidenum">
              <a:rPr lang="en-GB" altLang="en-US" sz="1300"/>
              <a:pPr>
                <a:spcBef>
                  <a:spcPct val="0"/>
                </a:spcBef>
              </a:pPr>
              <a:t>4</a:t>
            </a:fld>
            <a:endParaRPr lang="en-GB" altLang="en-US" sz="1300"/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BBE80AAB-2198-4BB9-9D40-99B42BC402AD}" type="slidenum">
              <a:rPr lang="en-GB" altLang="en-US" sz="1300"/>
              <a:pPr>
                <a:spcBef>
                  <a:spcPct val="0"/>
                </a:spcBef>
              </a:pPr>
              <a:t>5</a:t>
            </a:fld>
            <a:endParaRPr lang="en-GB" altLang="en-US" sz="1300"/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D439F96-0E95-4C10-BEAC-24C7055D0B83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9441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80AAEBD2-AC60-4B3D-8265-BCB79AC2646C}" type="slidenum">
              <a:rPr lang="en-GB" altLang="en-US" sz="1300"/>
              <a:pPr>
                <a:spcBef>
                  <a:spcPct val="0"/>
                </a:spcBef>
              </a:pPr>
              <a:t>7</a:t>
            </a:fld>
            <a:endParaRPr lang="en-GB" altLang="en-US" sz="1300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B7EA49D6-4E5F-4536-9BF0-4F4157DCFE2F}" type="slidenum">
              <a:rPr lang="en-GB" altLang="en-US" sz="1300"/>
              <a:pPr>
                <a:spcBef>
                  <a:spcPct val="0"/>
                </a:spcBef>
              </a:pPr>
              <a:t>8</a:t>
            </a:fld>
            <a:endParaRPr lang="en-GB" altLang="en-US" sz="1300"/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BFFE3209-503A-45EC-88EA-C51D1FFE52D0}" type="slidenum">
              <a:rPr lang="en-GB" altLang="en-US" sz="1300"/>
              <a:pPr>
                <a:spcBef>
                  <a:spcPct val="0"/>
                </a:spcBef>
              </a:pPr>
              <a:t>9</a:t>
            </a:fld>
            <a:endParaRPr lang="en-GB" altLang="en-US" sz="1300"/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Nicola Smith, Gloucestershire College.</a:t>
            </a:r>
            <a:endParaRPr lang="en-GB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630938"/>
            <a:ext cx="3926682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3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8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3" y="6375679"/>
            <a:ext cx="1747291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810B77-8D9B-5B4B-BF3B-44060F5EB553}" type="datetime1">
              <a:rPr lang="en-GB" smtClean="0">
                <a:solidFill>
                  <a:srgbClr val="F8B323">
                    <a:lumMod val="50000"/>
                  </a:srgbClr>
                </a:solidFill>
              </a:rPr>
              <a:pPr/>
              <a:t>25/09/2017</a:t>
            </a:fld>
            <a:endParaRPr lang="en-GB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50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smtClean="0">
                <a:solidFill>
                  <a:srgbClr val="F8B323">
                    <a:lumMod val="50000"/>
                  </a:srgbClr>
                </a:solidFill>
              </a:rPr>
              <a:t>Samuel Sao</a:t>
            </a:r>
            <a:endParaRPr lang="en-GB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2F08FE-2C1C-4288-A1B6-363D85A05F5D}" type="slidenum">
              <a:rPr lang="en-GB" smtClean="0">
                <a:solidFill>
                  <a:srgbClr val="F8B323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1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083297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56B-83D2-1B41-9DEA-BB21B946E7B3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8039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382386"/>
            <a:ext cx="1119099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382387"/>
            <a:ext cx="6294438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5BC1-DDB1-BA4B-9DAB-4A089696355F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5810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0D7A-4045-4345-8229-C5DBCBB187D5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537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90"/>
            <a:ext cx="6140303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3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D9C653-6794-FE49-94A1-2701F1961025}" type="datetime1">
              <a:rPr lang="en-GB" smtClean="0">
                <a:solidFill>
                  <a:srgbClr val="F3F3F2"/>
                </a:solidFill>
              </a:rPr>
              <a:pPr/>
              <a:t>25/09/2017</a:t>
            </a:fld>
            <a:endParaRPr lang="en-GB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GB" smtClean="0">
                <a:solidFill>
                  <a:srgbClr val="F3F3F2"/>
                </a:solidFill>
              </a:rPr>
              <a:t>Samuel Sao</a:t>
            </a:r>
            <a:endParaRPr lang="en-GB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6" y="6375679"/>
            <a:ext cx="1115674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2F08FE-2C1C-4288-A1B6-363D85A05F5D}" type="slidenum">
              <a:rPr lang="en-GB" smtClean="0">
                <a:solidFill>
                  <a:srgbClr val="F3F3F2"/>
                </a:solidFill>
              </a:rPr>
              <a:pPr/>
              <a:t>‹#›</a:t>
            </a:fld>
            <a:endParaRPr lang="en-GB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211097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82573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60045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2286000"/>
            <a:ext cx="360045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300D-75A2-5046-8626-1735968F7A1F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6605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381002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199635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909102"/>
            <a:ext cx="360045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5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0045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2C79-8F42-BA40-AE84-DEC45C799579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3761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E9BD-FA84-D140-BB2E-B9F22BDD591D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637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475-4AAC-9E40-AF86-04B9F2ED7C23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155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1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9" y="920377"/>
            <a:ext cx="4618814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5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3A6548C-066E-8947-8C02-271E9910AE9C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1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61409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9" y="2"/>
            <a:ext cx="5516689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1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DF3D8C8-78D0-354B-B943-BC0D94AFF3E6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7" y="6375679"/>
            <a:ext cx="925830" cy="345796"/>
          </a:xfrm>
        </p:spPr>
        <p:txBody>
          <a:bodyPr/>
          <a:lstStyle/>
          <a:p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4267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9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2286003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9" y="6375679"/>
            <a:ext cx="1747291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7EE24C8E-B180-FE45-BFDC-3B939E9A3AC9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  <a:ea typeface="+mn-ea"/>
              </a:rPr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25/09/2017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  <a:latin typeface="Gill Sans M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  <a:ea typeface="+mn-ea"/>
              </a:rPr>
              <a:t>Samuel Sao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  <a:latin typeface="Gill Sans M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5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742F08FE-2C1C-4288-A1B6-363D85A05F5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  <a:ea typeface="+mn-ea"/>
              </a:rPr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  <a:latin typeface="Gill Sans MT"/>
              <a:ea typeface="+mn-ea"/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5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744202" y="1327441"/>
            <a:ext cx="7500206" cy="7160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latin typeface="Century Gothic" panose="020B0502020202020204" pitchFamily="34" charset="0"/>
              </a:rPr>
              <a:t>USING DISTANCE DIAGRAMS and MILEAGE CHARTS</a:t>
            </a:r>
            <a:endParaRPr lang="en-GB" sz="4000" b="1" dirty="0" smtClean="0">
              <a:latin typeface="Century Gothic" panose="020B0502020202020204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27040" y="4119568"/>
            <a:ext cx="8434386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>
              <a:solidFill>
                <a:srgbClr val="000000"/>
              </a:solidFill>
              <a:latin typeface="Gill Sans MT"/>
              <a:ea typeface="+mn-ea"/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7" y="44629"/>
            <a:ext cx="177323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736335" y="5229200"/>
            <a:ext cx="805426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GB" sz="1200" b="1" dirty="0">
                <a:solidFill>
                  <a:srgbClr val="000000"/>
                </a:solidFill>
                <a:latin typeface="Calibri" pitchFamily="34" charset="0"/>
                <a:ea typeface="+mn-ea"/>
              </a:rPr>
              <a:t>Functional Mathematics Curriculum links</a:t>
            </a:r>
            <a:endParaRPr lang="en-GB" sz="12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pPr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E3: Understand, estimate, measure &amp; compare length, capacity, weight, temperature.</a:t>
            </a:r>
          </a:p>
          <a:p>
            <a:pPr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       Complete simple calculations involving money and measures.</a:t>
            </a:r>
          </a:p>
          <a:p>
            <a:pPr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 </a:t>
            </a:r>
            <a:r>
              <a:rPr lang="en-GB" sz="1200" dirty="0" smtClean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      Extract, use and compare information from lists, tables, simple charts/graphs</a:t>
            </a:r>
          </a:p>
          <a:p>
            <a:pPr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L1</a:t>
            </a:r>
            <a:r>
              <a:rPr lang="en-GB" sz="1200" dirty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: </a:t>
            </a:r>
            <a:r>
              <a:rPr lang="en-GB" sz="1200" dirty="0" smtClean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Solve problems requiring calculation, with common measures, </a:t>
            </a:r>
            <a:r>
              <a:rPr lang="en-GB" sz="1200" dirty="0" err="1" smtClean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inc.</a:t>
            </a:r>
            <a:r>
              <a:rPr lang="en-GB" sz="1200" dirty="0" smtClean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 money, time, length, weight, capacity and temperature. </a:t>
            </a:r>
          </a:p>
          <a:p>
            <a:pPr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      Extract and interpret information from tables, diagrams, charts and graphs. </a:t>
            </a:r>
            <a:r>
              <a:rPr lang="en-GB" sz="1200" dirty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		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defTabSz="914400" eaLnBrk="1" hangingPunct="1"/>
            <a:endParaRPr lang="en-GB" sz="16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08345" y="2492896"/>
            <a:ext cx="7982257" cy="2664296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September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2017.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Kindly contributed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by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Nicola Smith, Gloucestershire College.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Search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for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Nicky on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  <a:hlinkClick r:id="rId5"/>
              </a:rPr>
              <a:t>www.skillsworkshop.org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entury Gothic" panose="020B0502020202020204" pitchFamily="34" charset="0"/>
              </a:rPr>
              <a:t>Please refer to the download page for this resource on skillsworkshop for detailed curriculum links and related </a:t>
            </a:r>
            <a:r>
              <a:rPr lang="en-GB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resources.</a:t>
            </a:r>
          </a:p>
          <a:p>
            <a:pPr defTabSz="914400" eaLnBrk="1" fontAlgn="auto" hangingPunct="1"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Ensure that you run this PPT as a full screen slideshow or you will miss the useful animated help and pop up solutions. </a:t>
            </a:r>
            <a:endParaRPr lang="en-GB" b="1" dirty="0">
              <a:solidFill>
                <a:srgbClr val="C00000"/>
              </a:solidFill>
            </a:endParaRPr>
          </a:p>
          <a:p>
            <a:pPr defTabSz="914400" eaLnBrk="1" fontAlgn="auto" hangingPunct="1"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9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30768"/>
            <a:ext cx="3096344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altLang="en-US" sz="4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Solution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484313"/>
            <a:ext cx="5106987" cy="473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580063" y="1268413"/>
            <a:ext cx="3311525" cy="452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latin typeface="Century Gothic" panose="020B0502020202020204" pitchFamily="34" charset="0"/>
              </a:rPr>
              <a:t>(b) Jerry travels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Barnstaple</a:t>
            </a:r>
            <a:r>
              <a:rPr lang="en-GB" altLang="en-US" sz="2400" dirty="0">
                <a:latin typeface="Century Gothic" panose="020B0502020202020204" pitchFamily="34" charset="0"/>
              </a:rPr>
              <a:t>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Exeter</a:t>
            </a:r>
            <a:r>
              <a:rPr lang="en-GB" altLang="en-US" sz="2400" dirty="0">
                <a:latin typeface="Century Gothic" panose="020B0502020202020204" pitchFamily="34" charset="0"/>
              </a:rPr>
              <a:t>, then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Exeter</a:t>
            </a:r>
            <a:r>
              <a:rPr lang="en-GB" altLang="en-US" sz="2400" dirty="0">
                <a:latin typeface="Century Gothic" panose="020B0502020202020204" pitchFamily="34" charset="0"/>
              </a:rPr>
              <a:t>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Plymouth</a:t>
            </a:r>
            <a:r>
              <a:rPr lang="en-GB" altLang="en-US" sz="2400" dirty="0">
                <a:latin typeface="Century Gothic" panose="020B0502020202020204" pitchFamily="34" charset="0"/>
              </a:rPr>
              <a:t>, and finally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Plymouth</a:t>
            </a:r>
            <a:r>
              <a:rPr lang="en-GB" altLang="en-US" sz="2400" dirty="0">
                <a:latin typeface="Century Gothic" panose="020B0502020202020204" pitchFamily="34" charset="0"/>
              </a:rPr>
              <a:t> back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Barnstaple</a:t>
            </a:r>
            <a:r>
              <a:rPr lang="en-GB" altLang="en-US" sz="2400" dirty="0"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latin typeface="Century Gothic" panose="020B0502020202020204" pitchFamily="34" charset="0"/>
              </a:rPr>
              <a:t>How far does he travel altogether?</a:t>
            </a:r>
          </a:p>
        </p:txBody>
      </p:sp>
      <p:cxnSp>
        <p:nvCxnSpPr>
          <p:cNvPr id="12292" name="AutoShape 4"/>
          <p:cNvCxnSpPr>
            <a:cxnSpLocks noChangeShapeType="1"/>
          </p:cNvCxnSpPr>
          <p:nvPr/>
        </p:nvCxnSpPr>
        <p:spPr bwMode="auto">
          <a:xfrm flipH="1" flipV="1">
            <a:off x="1476375" y="5084763"/>
            <a:ext cx="1943100" cy="1587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3" name="AutoShape 5"/>
          <p:cNvCxnSpPr>
            <a:cxnSpLocks noChangeShapeType="1"/>
          </p:cNvCxnSpPr>
          <p:nvPr/>
        </p:nvCxnSpPr>
        <p:spPr bwMode="auto">
          <a:xfrm flipH="1">
            <a:off x="1187450" y="2924175"/>
            <a:ext cx="1588" cy="1800225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4860032" y="230768"/>
            <a:ext cx="11509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+44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3779912" y="253070"/>
            <a:ext cx="863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55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28184" y="253071"/>
            <a:ext cx="115093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+67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7524750" y="260350"/>
            <a:ext cx="13684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=166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3"/>
          <a:stretch/>
        </p:blipFill>
        <p:spPr bwMode="auto">
          <a:xfrm>
            <a:off x="323528" y="0"/>
            <a:ext cx="8575145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3568" y="116632"/>
            <a:ext cx="7633742" cy="14921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 smtClean="0"/>
              <a:t>DISTANCE </a:t>
            </a:r>
          </a:p>
          <a:p>
            <a:pPr fontAlgn="auto">
              <a:spcAft>
                <a:spcPts val="0"/>
              </a:spcAft>
            </a:pPr>
            <a:r>
              <a:rPr lang="en-GB" dirty="0" smtClean="0"/>
              <a:t>DIAGRAMS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5"/>
          <a:stretch/>
        </p:blipFill>
        <p:spPr bwMode="auto">
          <a:xfrm>
            <a:off x="539552" y="59730"/>
            <a:ext cx="5259274" cy="522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3" name="Rectangle 2"/>
          <p:cNvSpPr>
            <a:spLocks noChangeArrowheads="1"/>
          </p:cNvSpPr>
          <p:nvPr/>
        </p:nvSpPr>
        <p:spPr bwMode="auto">
          <a:xfrm rot="10800000" flipV="1">
            <a:off x="779308" y="5427965"/>
            <a:ext cx="7992888" cy="101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2000" dirty="0">
                <a:solidFill>
                  <a:srgbClr val="0000FF"/>
                </a:solidFill>
                <a:latin typeface="Century Gothic" panose="020B0502020202020204" pitchFamily="34" charset="0"/>
              </a:rPr>
              <a:t>Copy </a:t>
            </a:r>
            <a:r>
              <a:rPr lang="en-GB" altLang="en-US" sz="2000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the empty mileage chart and complete it.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2000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Remember to use the </a:t>
            </a:r>
            <a:r>
              <a:rPr lang="en-GB" altLang="en-US" sz="2000" u="sng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shortest </a:t>
            </a:r>
            <a:r>
              <a:rPr lang="en-GB" altLang="en-US" sz="2000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distance between the towns. E.g. For Devizes to Amesbury use 19 miles not 20.</a:t>
            </a:r>
            <a:endParaRPr lang="en-GB" altLang="en-US" sz="2000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5604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795" y="908720"/>
            <a:ext cx="386397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81" y="288947"/>
            <a:ext cx="6329362" cy="611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535363" y="2565400"/>
            <a:ext cx="863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19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3645211" y="3500438"/>
            <a:ext cx="503238" cy="576262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614863" y="3500438"/>
            <a:ext cx="503237" cy="576262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678238" y="3500438"/>
            <a:ext cx="863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470400" y="3500438"/>
            <a:ext cx="863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25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678238" y="4451022"/>
            <a:ext cx="503238" cy="576262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678238" y="4419272"/>
            <a:ext cx="863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4614863" y="4508500"/>
            <a:ext cx="503237" cy="576263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1268" y="4476749"/>
            <a:ext cx="863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14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5551488" y="4508500"/>
            <a:ext cx="503237" cy="576263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427263" y="4476749"/>
            <a:ext cx="863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11</a:t>
            </a: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751263" y="5373688"/>
            <a:ext cx="503237" cy="576262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751263" y="5373688"/>
            <a:ext cx="5762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4614863" y="5445125"/>
            <a:ext cx="503237" cy="576263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398963" y="5370087"/>
            <a:ext cx="863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5551488" y="5445125"/>
            <a:ext cx="503237" cy="576263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407025" y="5373688"/>
            <a:ext cx="863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17</a:t>
            </a:r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6486525" y="5445125"/>
            <a:ext cx="503238" cy="576263"/>
          </a:xfrm>
          <a:prstGeom prst="star5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444208" y="5413375"/>
            <a:ext cx="863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15</a:t>
            </a:r>
          </a:p>
        </p:txBody>
      </p:sp>
      <p:pic>
        <p:nvPicPr>
          <p:cNvPr id="27670" name="Picture 21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3" b="18826"/>
          <a:stretch/>
        </p:blipFill>
        <p:spPr bwMode="auto">
          <a:xfrm>
            <a:off x="795279" y="764672"/>
            <a:ext cx="2568050" cy="337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71" name="Rectangle 22"/>
          <p:cNvSpPr>
            <a:spLocks noChangeArrowheads="1"/>
          </p:cNvSpPr>
          <p:nvPr/>
        </p:nvSpPr>
        <p:spPr bwMode="auto">
          <a:xfrm>
            <a:off x="636863" y="4677613"/>
            <a:ext cx="2735262" cy="138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800" dirty="0">
                <a:solidFill>
                  <a:srgbClr val="0000FF"/>
                </a:solidFill>
                <a:latin typeface="Century Gothic" panose="020B0502020202020204" pitchFamily="34" charset="0"/>
              </a:rPr>
              <a:t>How do we do each one?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5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8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8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91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4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0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4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8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9"/>
          <a:stretch/>
        </p:blipFill>
        <p:spPr bwMode="auto">
          <a:xfrm>
            <a:off x="899592" y="-135459"/>
            <a:ext cx="5437554" cy="450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538882" y="4365104"/>
            <a:ext cx="8280400" cy="24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r>
              <a:rPr lang="en-GB" altLang="en-US" sz="2400" b="1" u="sng" dirty="0">
                <a:solidFill>
                  <a:srgbClr val="0000FF"/>
                </a:solidFill>
                <a:latin typeface="Century Gothic" panose="020B0502020202020204" pitchFamily="34" charset="0"/>
              </a:rPr>
              <a:t>CHALLENGE </a:t>
            </a:r>
            <a:r>
              <a:rPr lang="en-GB" altLang="en-US" sz="2400" b="1" u="sng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QUESTION</a:t>
            </a:r>
            <a:endParaRPr lang="en-GB" altLang="en-US" sz="2400" b="1" u="sng" dirty="0">
              <a:solidFill>
                <a:srgbClr val="0000FF"/>
              </a:solidFill>
              <a:latin typeface="Century Gothic" panose="020B0502020202020204" pitchFamily="34" charset="0"/>
            </a:endParaRPr>
          </a:p>
          <a:p>
            <a:pPr eaLnBrk="1">
              <a:lnSpc>
                <a:spcPct val="93000"/>
              </a:lnSpc>
              <a:spcAft>
                <a:spcPct val="0"/>
              </a:spcAft>
            </a:pPr>
            <a:r>
              <a:rPr lang="en-GB" altLang="en-US" sz="2400" dirty="0" smtClean="0">
                <a:latin typeface="Century Gothic" panose="020B0502020202020204" pitchFamily="34" charset="0"/>
              </a:rPr>
              <a:t>You </a:t>
            </a:r>
            <a:r>
              <a:rPr lang="en-GB" altLang="en-US" sz="2400" dirty="0">
                <a:latin typeface="Century Gothic" panose="020B0502020202020204" pitchFamily="34" charset="0"/>
              </a:rPr>
              <a:t>have to deliver the post to </a:t>
            </a:r>
            <a:r>
              <a:rPr lang="en-GB" altLang="en-US" sz="2400" dirty="0" smtClean="0">
                <a:latin typeface="Century Gothic" panose="020B0502020202020204" pitchFamily="34" charset="0"/>
              </a:rPr>
              <a:t>the </a:t>
            </a:r>
            <a:r>
              <a:rPr lang="en-GB" altLang="en-US" sz="2400" dirty="0">
                <a:latin typeface="Century Gothic" panose="020B0502020202020204" pitchFamily="34" charset="0"/>
              </a:rPr>
              <a:t>following towns. Start at </a:t>
            </a:r>
            <a:r>
              <a:rPr lang="en-GB" altLang="en-US" sz="2400" dirty="0" smtClean="0">
                <a:latin typeface="Century Gothic" panose="020B0502020202020204" pitchFamily="34" charset="0"/>
              </a:rPr>
              <a:t>Carmarthen. Go </a:t>
            </a:r>
            <a:r>
              <a:rPr lang="en-GB" altLang="en-US" sz="2400" dirty="0">
                <a:latin typeface="Century Gothic" panose="020B0502020202020204" pitchFamily="34" charset="0"/>
              </a:rPr>
              <a:t>to  </a:t>
            </a:r>
            <a:r>
              <a:rPr lang="en-GB" altLang="en-US" sz="2400" dirty="0" smtClean="0">
                <a:latin typeface="Century Gothic" panose="020B0502020202020204" pitchFamily="34" charset="0"/>
              </a:rPr>
              <a:t>Llandovery, </a:t>
            </a:r>
            <a:r>
              <a:rPr lang="en-GB" altLang="en-US" sz="2400" dirty="0">
                <a:latin typeface="Century Gothic" panose="020B0502020202020204" pitchFamily="34" charset="0"/>
              </a:rPr>
              <a:t>then </a:t>
            </a:r>
            <a:r>
              <a:rPr lang="en-GB" altLang="en-US" sz="2400" dirty="0" smtClean="0">
                <a:latin typeface="Century Gothic" panose="020B0502020202020204" pitchFamily="34" charset="0"/>
              </a:rPr>
              <a:t>on to </a:t>
            </a:r>
            <a:r>
              <a:rPr lang="en-GB" altLang="en-US" sz="2400" dirty="0">
                <a:latin typeface="Century Gothic" panose="020B0502020202020204" pitchFamily="34" charset="0"/>
              </a:rPr>
              <a:t>Lampeter </a:t>
            </a:r>
            <a:r>
              <a:rPr lang="en-GB" altLang="en-US" sz="2400" dirty="0" smtClean="0">
                <a:latin typeface="Century Gothic" panose="020B0502020202020204" pitchFamily="34" charset="0"/>
              </a:rPr>
              <a:t>and then on to Llanwrda. From </a:t>
            </a:r>
            <a:r>
              <a:rPr lang="en-GB" altLang="en-US" sz="2400" dirty="0">
                <a:latin typeface="Century Gothic" panose="020B0502020202020204" pitchFamily="34" charset="0"/>
              </a:rPr>
              <a:t>Llanwrda you go to Llandeilo and then back to Carmarthan.  How many miles will you travel?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960792" y="1700808"/>
            <a:ext cx="7355624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GB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Aim:   </a:t>
            </a:r>
          </a:p>
          <a:p>
            <a:pPr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recognise and use a mileage chart</a:t>
            </a:r>
          </a:p>
          <a:p>
            <a:pPr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GB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Objectives: </a:t>
            </a:r>
          </a:p>
          <a:p>
            <a:pPr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To calculate the distance between various places using a mileage chart.</a:t>
            </a:r>
          </a:p>
          <a:p>
            <a:pPr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 Design and complete a chart to display mileage between different places.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Mileage Charts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801688" y="404664"/>
            <a:ext cx="7633742" cy="1492132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Mileage Chart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801688" y="1052513"/>
            <a:ext cx="8318601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2800" dirty="0">
                <a:solidFill>
                  <a:srgbClr val="0000FF"/>
                </a:solidFill>
                <a:latin typeface="Century Gothic" panose="020B0502020202020204" pitchFamily="34" charset="0"/>
              </a:rPr>
              <a:t>Distances in the table below are given in miles.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04" y="1700808"/>
            <a:ext cx="5106987" cy="473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5295553" y="2339975"/>
            <a:ext cx="3419475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How do we use it?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508625" y="2276475"/>
            <a:ext cx="34925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solidFill>
                  <a:srgbClr val="0000FF"/>
                </a:solidFill>
                <a:latin typeface="Century Gothic" panose="020B0502020202020204" pitchFamily="34" charset="0"/>
              </a:rPr>
              <a:t>(a) How far is it from Bristol to Plymouth?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5106987" cy="473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4716463" y="620713"/>
            <a:ext cx="28797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800" dirty="0">
                <a:solidFill>
                  <a:srgbClr val="0000FF"/>
                </a:solidFill>
                <a:latin typeface="Century Gothic" panose="020B0502020202020204" pitchFamily="34" charset="0"/>
              </a:rPr>
              <a:t>(a) 125 miles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484313"/>
            <a:ext cx="5106987" cy="473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5435600" y="2565400"/>
            <a:ext cx="3492500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solidFill>
                  <a:srgbClr val="0000FF"/>
                </a:solidFill>
                <a:latin typeface="Century Gothic" panose="020B0502020202020204" pitchFamily="34" charset="0"/>
              </a:rPr>
              <a:t>(a) How far is it from Bristol to Plymouth?</a:t>
            </a:r>
          </a:p>
        </p:txBody>
      </p:sp>
      <p:cxnSp>
        <p:nvCxnSpPr>
          <p:cNvPr id="8197" name="AutoShape 5"/>
          <p:cNvCxnSpPr>
            <a:cxnSpLocks noChangeShapeType="1"/>
          </p:cNvCxnSpPr>
          <p:nvPr/>
        </p:nvCxnSpPr>
        <p:spPr bwMode="auto">
          <a:xfrm flipH="1" flipV="1">
            <a:off x="1963738" y="5157788"/>
            <a:ext cx="1511300" cy="1587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8" name="AutoShape 6"/>
          <p:cNvCxnSpPr>
            <a:cxnSpLocks noChangeShapeType="1"/>
          </p:cNvCxnSpPr>
          <p:nvPr/>
        </p:nvCxnSpPr>
        <p:spPr bwMode="auto">
          <a:xfrm flipH="1">
            <a:off x="1763713" y="3589338"/>
            <a:ext cx="1587" cy="1368425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5940425" y="4319588"/>
            <a:ext cx="2700338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r>
              <a:rPr lang="en-GB" altLang="en-US" sz="2800" dirty="0" smtClean="0">
                <a:latin typeface="Century Gothic" panose="020B0502020202020204" pitchFamily="34" charset="0"/>
              </a:rPr>
              <a:t>OK! Nice </a:t>
            </a:r>
            <a:r>
              <a:rPr lang="en-GB" altLang="en-US" sz="2800" dirty="0">
                <a:latin typeface="Century Gothic" panose="020B0502020202020204" pitchFamily="34" charset="0"/>
              </a:rPr>
              <a:t>easy one to start with.</a:t>
            </a:r>
          </a:p>
        </p:txBody>
      </p:sp>
      <p:sp>
        <p:nvSpPr>
          <p:cNvPr id="10" name="Rectangle 1"/>
          <p:cNvSpPr txBox="1">
            <a:spLocks noChangeArrowheads="1"/>
          </p:cNvSpPr>
          <p:nvPr/>
        </p:nvSpPr>
        <p:spPr>
          <a:xfrm>
            <a:off x="755576" y="188640"/>
            <a:ext cx="3419475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altLang="en-US" sz="4400" smtClean="0">
                <a:solidFill>
                  <a:srgbClr val="C00000"/>
                </a:solidFill>
                <a:latin typeface="Century Gothic" panose="020B0502020202020204" pitchFamily="34" charset="0"/>
              </a:rPr>
              <a:t>Solution</a:t>
            </a:r>
            <a:endParaRPr lang="en-US" altLang="en-US" sz="4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81175"/>
            <a:ext cx="5106987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5508104" y="1916113"/>
            <a:ext cx="2987675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altLang="en-US" sz="2400" dirty="0">
                <a:solidFill>
                  <a:srgbClr val="0000FF"/>
                </a:solidFill>
                <a:latin typeface="Century Gothic" panose="020B0502020202020204" pitchFamily="34" charset="0"/>
              </a:rPr>
              <a:t>How far is it from Barnstable to Plymouth?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4450"/>
            <a:ext cx="5106987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292080" y="188640"/>
            <a:ext cx="37084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solidFill>
                  <a:srgbClr val="0000FF"/>
                </a:solidFill>
                <a:latin typeface="Century Gothic" panose="020B0502020202020204" pitchFamily="34" charset="0"/>
              </a:rPr>
              <a:t>(b) </a:t>
            </a:r>
            <a:r>
              <a:rPr lang="en-GB" altLang="en-US" sz="2400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Jerry </a:t>
            </a:r>
            <a:r>
              <a:rPr lang="en-GB" altLang="en-US" sz="2400" dirty="0">
                <a:solidFill>
                  <a:srgbClr val="0000FF"/>
                </a:solidFill>
                <a:latin typeface="Century Gothic" panose="020B0502020202020204" pitchFamily="34" charset="0"/>
              </a:rPr>
              <a:t>travels from </a:t>
            </a:r>
            <a:r>
              <a:rPr lang="en-GB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Barnstaple to Exeter</a:t>
            </a:r>
            <a:r>
              <a:rPr lang="en-GB" altLang="en-US" sz="2400" dirty="0">
                <a:solidFill>
                  <a:srgbClr val="0000FF"/>
                </a:solidFill>
                <a:latin typeface="Century Gothic" panose="020B0502020202020204" pitchFamily="34" charset="0"/>
              </a:rPr>
              <a:t>, then from </a:t>
            </a:r>
            <a:r>
              <a:rPr lang="en-GB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Exeter to Plymouth, </a:t>
            </a:r>
            <a:r>
              <a:rPr lang="en-GB" altLang="en-US" sz="2400" dirty="0">
                <a:solidFill>
                  <a:srgbClr val="0000FF"/>
                </a:solidFill>
                <a:latin typeface="Century Gothic" panose="020B0502020202020204" pitchFamily="34" charset="0"/>
              </a:rPr>
              <a:t>and finally from </a:t>
            </a:r>
            <a:r>
              <a:rPr lang="en-GB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Plymouth back to Barnstaple.</a:t>
            </a:r>
          </a:p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endParaRPr lang="en-GB" altLang="en-US" sz="2400" dirty="0">
              <a:solidFill>
                <a:srgbClr val="0000FF"/>
              </a:solidFill>
              <a:latin typeface="Comic Sans MS" pitchFamily="64" charset="0"/>
            </a:endParaRPr>
          </a:p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How far does </a:t>
            </a:r>
            <a:r>
              <a:rPr lang="en-GB" alt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he </a:t>
            </a:r>
            <a:r>
              <a:rPr lang="en-GB" alt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travel altogether?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827584" y="5419028"/>
            <a:ext cx="8069725" cy="10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r>
              <a:rPr lang="en-GB" altLang="en-US" sz="2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Don't shout </a:t>
            </a:r>
            <a:r>
              <a:rPr lang="en-GB" altLang="en-US" sz="2200" b="1" dirty="0">
                <a:latin typeface="Century Gothic" panose="020B0502020202020204" pitchFamily="34" charset="0"/>
              </a:rPr>
              <a:t>out the answer.   </a:t>
            </a:r>
            <a:r>
              <a:rPr lang="en-GB" altLang="en-US" sz="2200" b="1" dirty="0" smtClean="0">
                <a:latin typeface="Century Gothic" panose="020B0502020202020204" pitchFamily="34" charset="0"/>
              </a:rPr>
              <a:t>Let </a:t>
            </a:r>
            <a:r>
              <a:rPr lang="en-GB" altLang="en-US" sz="2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everyone</a:t>
            </a:r>
            <a:r>
              <a:rPr lang="en-GB" altLang="en-US" sz="2200" b="1" dirty="0">
                <a:latin typeface="Century Gothic" panose="020B0502020202020204" pitchFamily="34" charset="0"/>
              </a:rPr>
              <a:t> have a </a:t>
            </a:r>
            <a:r>
              <a:rPr lang="en-GB" altLang="en-US" sz="2200" b="1" dirty="0" smtClean="0">
                <a:latin typeface="Century Gothic" panose="020B0502020202020204" pitchFamily="34" charset="0"/>
              </a:rPr>
              <a:t>go.</a:t>
            </a:r>
            <a:endParaRPr lang="en-GB" altLang="en-US" sz="2200" b="1" dirty="0">
              <a:latin typeface="Century Gothic" panose="020B0502020202020204" pitchFamily="34" charset="0"/>
            </a:endParaRPr>
          </a:p>
          <a:p>
            <a:pPr eaLnBrk="1">
              <a:lnSpc>
                <a:spcPct val="93000"/>
              </a:lnSpc>
              <a:spcAft>
                <a:spcPct val="0"/>
              </a:spcAft>
            </a:pPr>
            <a:endParaRPr lang="en-GB" altLang="en-US" sz="2200" b="1" dirty="0">
              <a:latin typeface="Century Gothic" panose="020B0502020202020204" pitchFamily="34" charset="0"/>
            </a:endParaRPr>
          </a:p>
          <a:p>
            <a:pPr eaLnBrk="1">
              <a:lnSpc>
                <a:spcPct val="93000"/>
              </a:lnSpc>
              <a:spcAft>
                <a:spcPct val="0"/>
              </a:spcAft>
            </a:pPr>
            <a:r>
              <a:rPr lang="en-GB" altLang="en-US" sz="2200" b="1" dirty="0">
                <a:latin typeface="Century Gothic" panose="020B0502020202020204" pitchFamily="34" charset="0"/>
              </a:rPr>
              <a:t>Write it down and then we will see if you are right.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188640"/>
            <a:ext cx="3419475" cy="114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altLang="en-US" sz="4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Solution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484313"/>
            <a:ext cx="5106987" cy="473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5580063" y="1268413"/>
            <a:ext cx="3311525" cy="452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latin typeface="Century Gothic" panose="020B0502020202020204" pitchFamily="34" charset="0"/>
              </a:rPr>
              <a:t>(b) Jerry travels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Barnstaple</a:t>
            </a:r>
            <a:r>
              <a:rPr lang="en-GB" altLang="en-US" sz="2400" dirty="0">
                <a:latin typeface="Century Gothic" panose="020B0502020202020204" pitchFamily="34" charset="0"/>
              </a:rPr>
              <a:t>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Exeter</a:t>
            </a:r>
            <a:r>
              <a:rPr lang="en-GB" altLang="en-US" sz="2400" dirty="0">
                <a:latin typeface="Century Gothic" panose="020B0502020202020204" pitchFamily="34" charset="0"/>
              </a:rPr>
              <a:t>, then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Exeter</a:t>
            </a:r>
            <a:r>
              <a:rPr lang="en-GB" altLang="en-US" sz="2400" dirty="0">
                <a:latin typeface="Century Gothic" panose="020B0502020202020204" pitchFamily="34" charset="0"/>
              </a:rPr>
              <a:t>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Plymouth</a:t>
            </a:r>
            <a:r>
              <a:rPr lang="en-GB" altLang="en-US" sz="2400" dirty="0">
                <a:latin typeface="Century Gothic" panose="020B0502020202020204" pitchFamily="34" charset="0"/>
              </a:rPr>
              <a:t>, and finally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Plymouth</a:t>
            </a:r>
            <a:r>
              <a:rPr lang="en-GB" altLang="en-US" sz="2400" dirty="0">
                <a:latin typeface="Century Gothic" panose="020B0502020202020204" pitchFamily="34" charset="0"/>
              </a:rPr>
              <a:t> back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Barnstaple</a:t>
            </a:r>
            <a:r>
              <a:rPr lang="en-GB" altLang="en-US" sz="2400" dirty="0"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latin typeface="Century Gothic" panose="020B0502020202020204" pitchFamily="34" charset="0"/>
              </a:rPr>
              <a:t>How far does he travel altogether?</a:t>
            </a:r>
          </a:p>
        </p:txBody>
      </p:sp>
      <p:cxnSp>
        <p:nvCxnSpPr>
          <p:cNvPr id="10244" name="AutoShape 4"/>
          <p:cNvCxnSpPr>
            <a:cxnSpLocks noChangeShapeType="1"/>
          </p:cNvCxnSpPr>
          <p:nvPr/>
        </p:nvCxnSpPr>
        <p:spPr bwMode="auto">
          <a:xfrm flipH="1" flipV="1">
            <a:off x="1547813" y="3860800"/>
            <a:ext cx="576262" cy="1588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5" name="AutoShape 5"/>
          <p:cNvCxnSpPr>
            <a:cxnSpLocks noChangeShapeType="1"/>
          </p:cNvCxnSpPr>
          <p:nvPr/>
        </p:nvCxnSpPr>
        <p:spPr bwMode="auto">
          <a:xfrm flipH="1">
            <a:off x="1187450" y="2924175"/>
            <a:ext cx="1588" cy="649288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288774" y="275373"/>
            <a:ext cx="863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55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0080" y="188640"/>
            <a:ext cx="3275856" cy="114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altLang="en-US" sz="4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Solution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484313"/>
            <a:ext cx="5106987" cy="473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580063" y="1268413"/>
            <a:ext cx="3311525" cy="452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latin typeface="Century Gothic" panose="020B0502020202020204" pitchFamily="34" charset="0"/>
              </a:rPr>
              <a:t>(b) Jerry travels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Barnstaple</a:t>
            </a:r>
            <a:r>
              <a:rPr lang="en-GB" altLang="en-US" sz="2400" dirty="0">
                <a:latin typeface="Century Gothic" panose="020B0502020202020204" pitchFamily="34" charset="0"/>
              </a:rPr>
              <a:t>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Exeter</a:t>
            </a:r>
            <a:r>
              <a:rPr lang="en-GB" altLang="en-US" sz="2400" dirty="0">
                <a:latin typeface="Century Gothic" panose="020B0502020202020204" pitchFamily="34" charset="0"/>
              </a:rPr>
              <a:t>, then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Exeter</a:t>
            </a:r>
            <a:r>
              <a:rPr lang="en-GB" altLang="en-US" sz="2400" dirty="0">
                <a:latin typeface="Century Gothic" panose="020B0502020202020204" pitchFamily="34" charset="0"/>
              </a:rPr>
              <a:t>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Plymouth</a:t>
            </a:r>
            <a:r>
              <a:rPr lang="en-GB" altLang="en-US" sz="2400" dirty="0">
                <a:latin typeface="Century Gothic" panose="020B0502020202020204" pitchFamily="34" charset="0"/>
              </a:rPr>
              <a:t>, and finally from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Plymout</a:t>
            </a:r>
            <a:r>
              <a:rPr lang="en-GB" alt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</a:t>
            </a:r>
            <a:r>
              <a:rPr lang="en-GB" altLang="en-US" sz="2400" dirty="0">
                <a:latin typeface="Century Gothic" panose="020B0502020202020204" pitchFamily="34" charset="0"/>
              </a:rPr>
              <a:t> back to </a:t>
            </a:r>
            <a:r>
              <a:rPr lang="en-GB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Barnstaple</a:t>
            </a:r>
            <a:r>
              <a:rPr lang="en-GB" altLang="en-US" sz="2400" dirty="0"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Aft>
                <a:spcPct val="0"/>
              </a:spcAft>
            </a:pPr>
            <a:r>
              <a:rPr lang="en-GB" altLang="en-US" sz="2400" dirty="0">
                <a:latin typeface="Century Gothic" panose="020B0502020202020204" pitchFamily="34" charset="0"/>
              </a:rPr>
              <a:t>How far does he travel altogether?</a:t>
            </a:r>
          </a:p>
        </p:txBody>
      </p:sp>
      <p:cxnSp>
        <p:nvCxnSpPr>
          <p:cNvPr id="11268" name="AutoShape 4"/>
          <p:cNvCxnSpPr>
            <a:cxnSpLocks noChangeShapeType="1"/>
          </p:cNvCxnSpPr>
          <p:nvPr/>
        </p:nvCxnSpPr>
        <p:spPr bwMode="auto">
          <a:xfrm flipH="1" flipV="1">
            <a:off x="2700338" y="5084763"/>
            <a:ext cx="719137" cy="1587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9" name="AutoShape 5"/>
          <p:cNvCxnSpPr>
            <a:cxnSpLocks noChangeShapeType="1"/>
          </p:cNvCxnSpPr>
          <p:nvPr/>
        </p:nvCxnSpPr>
        <p:spPr bwMode="auto">
          <a:xfrm flipH="1">
            <a:off x="2482850" y="4005263"/>
            <a:ext cx="1588" cy="647700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220072" y="260350"/>
            <a:ext cx="11509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+44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995936" y="260350"/>
            <a:ext cx="863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3600" b="1" dirty="0">
                <a:latin typeface="Century Gothic" panose="020B0502020202020204" pitchFamily="34" charset="0"/>
              </a:rPr>
              <a:t>55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727</Words>
  <Application>Microsoft Office PowerPoint</Application>
  <PresentationFormat>On-screen Show (4:3)</PresentationFormat>
  <Paragraphs>96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Microsoft YaHei</vt:lpstr>
      <vt:lpstr>Calibri</vt:lpstr>
      <vt:lpstr>Times New Roman</vt:lpstr>
      <vt:lpstr>Comic Sans MS</vt:lpstr>
      <vt:lpstr>Badge</vt:lpstr>
      <vt:lpstr>USING DISTANCE DIAGRAMS and MILEAGE CHARTS</vt:lpstr>
      <vt:lpstr>Mileage Charts </vt:lpstr>
      <vt:lpstr>Mileage Chart</vt:lpstr>
      <vt:lpstr>PowerPoint Presentation</vt:lpstr>
      <vt:lpstr>PowerPoint Presentation</vt:lpstr>
      <vt:lpstr>PowerPoint Presentation</vt:lpstr>
      <vt:lpstr>PowerPoint Presentation</vt:lpstr>
      <vt:lpstr>Solution</vt:lpstr>
      <vt:lpstr>Solution</vt:lpstr>
      <vt:lpstr>Solution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Mileage charts &amp; Distance diagrams</dc:title>
  <dc:subject>E3-L1 Adult numeracy and Functional Maths</dc:subject>
  <dc:creator>Nicola Smith</dc:creator>
  <cp:lastModifiedBy>Maggie Harnew</cp:lastModifiedBy>
  <cp:revision>22</cp:revision>
  <cp:lastPrinted>2016-10-03T09:26:53Z</cp:lastPrinted>
  <dcterms:created xsi:type="dcterms:W3CDTF">1601-01-01T00:00:00Z</dcterms:created>
  <dcterms:modified xsi:type="dcterms:W3CDTF">2017-09-25T17:14:49Z</dcterms:modified>
</cp:coreProperties>
</file>