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87" r:id="rId2"/>
    <p:sldId id="256" r:id="rId3"/>
    <p:sldId id="286" r:id="rId4"/>
    <p:sldId id="257" r:id="rId5"/>
    <p:sldId id="259" r:id="rId6"/>
    <p:sldId id="260" r:id="rId7"/>
    <p:sldId id="261" r:id="rId8"/>
    <p:sldId id="265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58" r:id="rId22"/>
    <p:sldId id="279" r:id="rId23"/>
    <p:sldId id="275" r:id="rId24"/>
    <p:sldId id="276" r:id="rId25"/>
    <p:sldId id="277" r:id="rId26"/>
    <p:sldId id="278" r:id="rId27"/>
    <p:sldId id="280" r:id="rId28"/>
    <p:sldId id="281" r:id="rId29"/>
    <p:sldId id="282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6" d="100"/>
          <a:sy n="126" d="100"/>
        </p:scale>
        <p:origin x="324" y="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4EB45C-B5F5-4D66-BCFD-90C4927B36A4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EDA82D-B74A-40D2-B609-FF4D765BC1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568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dirty="0" smtClean="0">
                <a:latin typeface="Comic Sans MS" pitchFamily="66" charset="0"/>
              </a:rPr>
              <a:t>Sep 2012. </a:t>
            </a:r>
            <a:r>
              <a:rPr lang="en-GB" dirty="0" smtClean="0">
                <a:latin typeface="Comic Sans MS" pitchFamily="66" charset="0"/>
              </a:rPr>
              <a:t>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</a:t>
            </a:r>
            <a:r>
              <a:rPr lang="en-GB" dirty="0" smtClean="0">
                <a:solidFill>
                  <a:srgbClr val="000000"/>
                </a:solidFill>
              </a:rPr>
              <a:t>Joaquin Llorente, Trafford College. 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6AB42E9-EA8E-44B0-87D6-9FFFC2AD852F}" type="slidenum">
              <a:rPr lang="en-GB" sz="1200">
                <a:latin typeface="+mn-lt"/>
              </a:rPr>
              <a:pPr algn="r">
                <a:defRPr/>
              </a:pPr>
              <a:t>26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</a:t>
            </a:r>
            <a:r>
              <a:rPr lang="en-GB" dirty="0" smtClean="0">
                <a:solidFill>
                  <a:srgbClr val="000000"/>
                </a:solidFill>
              </a:rPr>
              <a:t>Joaquin Llorente, Trafford College.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EDA82D-B74A-40D2-B609-FF4D765BC12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755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</a:t>
            </a:r>
            <a:r>
              <a:rPr lang="en-GB" dirty="0" smtClean="0">
                <a:solidFill>
                  <a:srgbClr val="000000"/>
                </a:solidFill>
              </a:rPr>
              <a:t>Joaquin Llorente, Trafford College.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EDA82D-B74A-40D2-B609-FF4D765BC12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182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</a:t>
            </a:r>
            <a:r>
              <a:rPr lang="en-GB" dirty="0" smtClean="0">
                <a:solidFill>
                  <a:srgbClr val="000000"/>
                </a:solidFill>
              </a:rPr>
              <a:t>Joaquin Llorente, Trafford College.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EDA82D-B74A-40D2-B609-FF4D765BC12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009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07E110-692F-4085-B371-8C0D16A16472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</a:t>
            </a:r>
            <a:r>
              <a:rPr lang="en-GB" dirty="0" smtClean="0">
                <a:solidFill>
                  <a:srgbClr val="000000"/>
                </a:solidFill>
              </a:rPr>
              <a:t>Joaquin Llorente, Trafford College.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EDA82D-B74A-40D2-B609-FF4D765BC123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241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</a:t>
            </a:r>
            <a:r>
              <a:rPr lang="en-GB" dirty="0" smtClean="0">
                <a:solidFill>
                  <a:srgbClr val="000000"/>
                </a:solidFill>
              </a:rPr>
              <a:t>Joaquin Llorente, Trafford College.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EDA82D-B74A-40D2-B609-FF4D765BC123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770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</a:t>
            </a:r>
            <a:r>
              <a:rPr lang="en-GB" dirty="0" smtClean="0">
                <a:solidFill>
                  <a:srgbClr val="000000"/>
                </a:solidFill>
              </a:rPr>
              <a:t>Joaquin Llorente, Trafford College.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EDA82D-B74A-40D2-B609-FF4D765BC123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25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Sep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</a:t>
            </a:r>
            <a:r>
              <a:rPr lang="en-GB" dirty="0" smtClean="0">
                <a:solidFill>
                  <a:srgbClr val="000000"/>
                </a:solidFill>
              </a:rPr>
              <a:t>Joaquin Llorente, Trafford College.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EDA82D-B74A-40D2-B609-FF4D765BC123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651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30286-8ECD-4467-8B52-AC3F2461C084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649E4-8B63-4BCE-A3D3-6246397FA8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BDB47-BBF1-4F7B-B5B0-CCB8D6A53115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71B25-464B-4074-8614-405F73ADFC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DCA4C-99A8-4214-A524-E3CB5BBAD4FE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9E4EB-E8A0-4F6C-9D39-1F130BC9A3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351DE-3770-4675-A872-D247177724F2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CA069-5556-4BE2-9299-A9F9E8CCB0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F7721-AFEF-4146-A760-D04DC6817339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D6365-4978-4AE1-A36F-3EB8E00683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3A595-46E5-4064-AE4C-658224311893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DB52F-1CF9-44F5-8DE4-6D835DC9A1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63382-A308-4967-8644-E69829A07024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E7D25-47AD-4E92-BE25-EF579E26B0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112F2-9360-452B-A882-4D0430A0131A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CA856-D088-4F63-8D0E-D34206572E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42FB3-2949-4253-A3FE-873D9C7AD3FA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EBFC4-9A40-480C-82B4-8B26193088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A7410-CD30-46CB-907D-824D5AF2BEBA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6EEF4-AA74-4C4D-A617-02FA6665E7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B08EB-5F84-40BC-8C3D-FAFEA3AF99BB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3B4CE-D018-46D7-9798-9B38D61332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1B5AD8-B297-4A10-8D0B-F78CEF54D655}" type="datetimeFigureOut">
              <a:rPr lang="en-GB"/>
              <a:pPr>
                <a:defRPr/>
              </a:pPr>
              <a:t>06/09/2012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7257D9-F8FC-448A-9CD8-82265F9422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killsworkshop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killsworkshop.org/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.wmf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09329" y="720879"/>
            <a:ext cx="6665912" cy="9223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Division of whole numbers</a:t>
            </a:r>
            <a:endParaRPr lang="en-GB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427038" y="4119563"/>
            <a:ext cx="8434387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4340" name="Picture 1" descr="Description: sw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821" y="188640"/>
            <a:ext cx="1370012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7"/>
          <p:cNvSpPr/>
          <p:nvPr/>
        </p:nvSpPr>
        <p:spPr>
          <a:xfrm>
            <a:off x="827584" y="2348880"/>
            <a:ext cx="7711554" cy="1174735"/>
          </a:xfrm>
          <a:custGeom>
            <a:avLst/>
            <a:gdLst>
              <a:gd name="connsiteX0" fmla="*/ 0 w 8434289"/>
              <a:gd name="connsiteY0" fmla="*/ 209142 h 1254825"/>
              <a:gd name="connsiteX1" fmla="*/ 209142 w 8434289"/>
              <a:gd name="connsiteY1" fmla="*/ 0 h 1254825"/>
              <a:gd name="connsiteX2" fmla="*/ 8225147 w 8434289"/>
              <a:gd name="connsiteY2" fmla="*/ 0 h 1254825"/>
              <a:gd name="connsiteX3" fmla="*/ 8434289 w 8434289"/>
              <a:gd name="connsiteY3" fmla="*/ 209142 h 1254825"/>
              <a:gd name="connsiteX4" fmla="*/ 8434289 w 8434289"/>
              <a:gd name="connsiteY4" fmla="*/ 1045683 h 1254825"/>
              <a:gd name="connsiteX5" fmla="*/ 8225147 w 8434289"/>
              <a:gd name="connsiteY5" fmla="*/ 1254825 h 1254825"/>
              <a:gd name="connsiteX6" fmla="*/ 209142 w 8434289"/>
              <a:gd name="connsiteY6" fmla="*/ 1254825 h 1254825"/>
              <a:gd name="connsiteX7" fmla="*/ 0 w 8434289"/>
              <a:gd name="connsiteY7" fmla="*/ 1045683 h 1254825"/>
              <a:gd name="connsiteX8" fmla="*/ 0 w 8434289"/>
              <a:gd name="connsiteY8" fmla="*/ 209142 h 125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4289" h="1254825">
                <a:moveTo>
                  <a:pt x="0" y="209142"/>
                </a:moveTo>
                <a:cubicBezTo>
                  <a:pt x="0" y="93636"/>
                  <a:pt x="93636" y="0"/>
                  <a:pt x="209142" y="0"/>
                </a:cubicBezTo>
                <a:lnTo>
                  <a:pt x="8225147" y="0"/>
                </a:lnTo>
                <a:cubicBezTo>
                  <a:pt x="8340653" y="0"/>
                  <a:pt x="8434289" y="93636"/>
                  <a:pt x="8434289" y="209142"/>
                </a:cubicBezTo>
                <a:lnTo>
                  <a:pt x="8434289" y="1045683"/>
                </a:lnTo>
                <a:cubicBezTo>
                  <a:pt x="8434289" y="1161189"/>
                  <a:pt x="8340653" y="1254825"/>
                  <a:pt x="8225147" y="1254825"/>
                </a:cubicBezTo>
                <a:lnTo>
                  <a:pt x="209142" y="1254825"/>
                </a:lnTo>
                <a:cubicBezTo>
                  <a:pt x="93636" y="1254825"/>
                  <a:pt x="0" y="1161189"/>
                  <a:pt x="0" y="1045683"/>
                </a:cubicBezTo>
                <a:lnTo>
                  <a:pt x="0" y="209142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1000">
                <a:schemeClr val="accent1">
                  <a:lumMod val="40000"/>
                  <a:lumOff val="60000"/>
                </a:schemeClr>
              </a:gs>
              <a:gs pos="73000">
                <a:schemeClr val="accent1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98416" tIns="198416" rIns="198416" bIns="198416" spcCol="1270" anchor="ctr"/>
          <a:lstStyle/>
          <a:p>
            <a:pPr fontAlgn="auto">
              <a:spcAft>
                <a:spcPts val="0"/>
              </a:spcAft>
              <a:defRPr/>
            </a:pPr>
            <a:r>
              <a:rPr lang="en-GB" sz="1800" dirty="0" smtClean="0">
                <a:solidFill>
                  <a:prstClr val="black"/>
                </a:solidFill>
              </a:rPr>
              <a:t>September 2012. </a:t>
            </a:r>
            <a:r>
              <a:rPr lang="en-GB" sz="1800" dirty="0">
                <a:solidFill>
                  <a:prstClr val="black"/>
                </a:solidFill>
              </a:rPr>
              <a:t>Kindly contributed by Joaquin </a:t>
            </a:r>
            <a:r>
              <a:rPr lang="en-GB" sz="1800" dirty="0" err="1">
                <a:solidFill>
                  <a:prstClr val="black"/>
                </a:solidFill>
              </a:rPr>
              <a:t>Llorente</a:t>
            </a:r>
            <a:r>
              <a:rPr lang="en-GB" sz="1800" dirty="0">
                <a:solidFill>
                  <a:prstClr val="black"/>
                </a:solidFill>
              </a:rPr>
              <a:t>, Trafford College. </a:t>
            </a:r>
            <a:endParaRPr lang="en-GB" sz="1800" dirty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GB" sz="1800" dirty="0">
                <a:solidFill>
                  <a:prstClr val="black"/>
                </a:solidFill>
              </a:rPr>
              <a:t>Search for </a:t>
            </a:r>
            <a:r>
              <a:rPr lang="en-GB" sz="1800" dirty="0">
                <a:solidFill>
                  <a:prstClr val="black"/>
                </a:solidFill>
              </a:rPr>
              <a:t>Joaquin </a:t>
            </a:r>
            <a:r>
              <a:rPr lang="en-GB" sz="1800" dirty="0">
                <a:solidFill>
                  <a:prstClr val="black"/>
                </a:solidFill>
              </a:rPr>
              <a:t>on </a:t>
            </a:r>
            <a:r>
              <a:rPr lang="en-GB" sz="1800" dirty="0">
                <a:solidFill>
                  <a:prstClr val="black"/>
                </a:solidFill>
                <a:hlinkClick r:id="rId5"/>
              </a:rPr>
              <a:t>www.skillsworkshop.org</a:t>
            </a:r>
            <a:endParaRPr lang="en-GB" sz="1800" dirty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GB" sz="1800" dirty="0">
                <a:solidFill>
                  <a:prstClr val="black"/>
                </a:solidFill>
              </a:rPr>
              <a:t>Visit the download page for this resource to find detailed teaching notes, curriculum links and related resources.</a:t>
            </a:r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14344" name="Rectangle 16"/>
          <p:cNvSpPr>
            <a:spLocks noChangeArrowheads="1"/>
          </p:cNvSpPr>
          <p:nvPr/>
        </p:nvSpPr>
        <p:spPr bwMode="auto">
          <a:xfrm>
            <a:off x="250825" y="3860800"/>
            <a:ext cx="8650288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1600" b="1" dirty="0">
                <a:solidFill>
                  <a:srgbClr val="000000"/>
                </a:solidFill>
                <a:latin typeface="Calibri" pitchFamily="34" charset="0"/>
              </a:rPr>
              <a:t>Curriculum links</a:t>
            </a:r>
            <a:endParaRPr lang="en-GB" sz="16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GB" sz="1400" b="1" dirty="0">
                <a:solidFill>
                  <a:srgbClr val="000000"/>
                </a:solidFill>
                <a:latin typeface="Calibri" pitchFamily="34" charset="0"/>
              </a:rPr>
              <a:t>Adult Numeracy</a:t>
            </a:r>
          </a:p>
          <a:p>
            <a:r>
              <a:rPr lang="en-GB" sz="1400" b="1" dirty="0" smtClean="0">
                <a:solidFill>
                  <a:srgbClr val="000000"/>
                </a:solidFill>
                <a:latin typeface="Calibri" pitchFamily="34" charset="0"/>
              </a:rPr>
              <a:t>N1/E3.6 </a:t>
            </a:r>
            <a:r>
              <a:rPr lang="en-GB" sz="1400" dirty="0" smtClean="0">
                <a:solidFill>
                  <a:srgbClr val="000000"/>
                </a:solidFill>
                <a:latin typeface="Calibri" pitchFamily="34" charset="0"/>
              </a:rPr>
              <a:t>Divide </a:t>
            </a:r>
            <a:r>
              <a:rPr lang="en-GB" sz="1400" dirty="0">
                <a:solidFill>
                  <a:srgbClr val="000000"/>
                </a:solidFill>
                <a:latin typeface="Calibri" pitchFamily="34" charset="0"/>
              </a:rPr>
              <a:t>two-digit whole numbers by single-digit whole numbers and interpret remainders </a:t>
            </a:r>
          </a:p>
          <a:p>
            <a:r>
              <a:rPr lang="en-GB" sz="1400" b="1" dirty="0" smtClean="0">
                <a:solidFill>
                  <a:srgbClr val="000000"/>
                </a:solidFill>
                <a:latin typeface="Calibri" pitchFamily="34" charset="0"/>
              </a:rPr>
              <a:t>N1/L1.3 </a:t>
            </a:r>
            <a:r>
              <a:rPr lang="en-GB" sz="1400" dirty="0" smtClean="0">
                <a:solidFill>
                  <a:srgbClr val="000000"/>
                </a:solidFill>
                <a:latin typeface="Calibri" pitchFamily="34" charset="0"/>
              </a:rPr>
              <a:t>Add</a:t>
            </a:r>
            <a:r>
              <a:rPr lang="en-GB" sz="1400" dirty="0">
                <a:solidFill>
                  <a:srgbClr val="000000"/>
                </a:solidFill>
                <a:latin typeface="Calibri" pitchFamily="34" charset="0"/>
              </a:rPr>
              <a:t>, subtract, multiply and divide using efficient written and mental methods</a:t>
            </a:r>
          </a:p>
          <a:p>
            <a:r>
              <a:rPr lang="en-GB" sz="1400" b="1" dirty="0" smtClean="0">
                <a:solidFill>
                  <a:srgbClr val="000000"/>
                </a:solidFill>
                <a:latin typeface="Calibri" pitchFamily="34" charset="0"/>
              </a:rPr>
              <a:t>N1/L2.2 </a:t>
            </a:r>
            <a:r>
              <a:rPr lang="en-GB" sz="1400" dirty="0" smtClean="0">
                <a:solidFill>
                  <a:srgbClr val="000000"/>
                </a:solidFill>
                <a:latin typeface="Calibri" pitchFamily="34" charset="0"/>
              </a:rPr>
              <a:t>Carry </a:t>
            </a:r>
            <a:r>
              <a:rPr lang="en-GB" sz="1400" dirty="0">
                <a:solidFill>
                  <a:srgbClr val="000000"/>
                </a:solidFill>
                <a:latin typeface="Calibri" pitchFamily="34" charset="0"/>
              </a:rPr>
              <a:t>out calculations with numbers of any size using efficient written and mental methods</a:t>
            </a:r>
          </a:p>
          <a:p>
            <a:r>
              <a:rPr lang="en-GB" sz="1400" b="1" dirty="0" smtClean="0">
                <a:solidFill>
                  <a:srgbClr val="000000"/>
                </a:solidFill>
                <a:latin typeface="Calibri" pitchFamily="34" charset="0"/>
              </a:rPr>
              <a:t>and </a:t>
            </a:r>
            <a:r>
              <a:rPr lang="en-GB" sz="1400" b="1" dirty="0">
                <a:solidFill>
                  <a:srgbClr val="000000"/>
                </a:solidFill>
                <a:latin typeface="Calibri" pitchFamily="34" charset="0"/>
              </a:rPr>
              <a:t>for underpinning Functional Mathematics</a:t>
            </a:r>
          </a:p>
          <a:p>
            <a:r>
              <a:rPr lang="en-GB" sz="1400" b="1" dirty="0">
                <a:solidFill>
                  <a:srgbClr val="000000"/>
                </a:solidFill>
                <a:latin typeface="Calibri" pitchFamily="34" charset="0"/>
              </a:rPr>
              <a:t>Entry 3: </a:t>
            </a:r>
            <a:r>
              <a:rPr lang="en-GB" sz="1400" dirty="0" smtClean="0">
                <a:solidFill>
                  <a:srgbClr val="000000"/>
                </a:solidFill>
                <a:latin typeface="Calibri" pitchFamily="34" charset="0"/>
              </a:rPr>
              <a:t>Solve </a:t>
            </a:r>
            <a:r>
              <a:rPr lang="en-GB" sz="1400" dirty="0">
                <a:solidFill>
                  <a:srgbClr val="000000"/>
                </a:solidFill>
                <a:latin typeface="Calibri" pitchFamily="34" charset="0"/>
              </a:rPr>
              <a:t>practical problems involving multiplication and division by 2, 3, 4, 5 and </a:t>
            </a:r>
            <a:r>
              <a:rPr lang="en-GB" sz="1400" dirty="0" smtClean="0">
                <a:solidFill>
                  <a:srgbClr val="000000"/>
                </a:solidFill>
                <a:latin typeface="Calibri" pitchFamily="34" charset="0"/>
              </a:rPr>
              <a:t>10. </a:t>
            </a:r>
            <a:endParaRPr lang="en-GB" sz="14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GB" sz="1400" b="1" dirty="0">
                <a:solidFill>
                  <a:srgbClr val="000000"/>
                </a:solidFill>
                <a:latin typeface="Calibri" pitchFamily="34" charset="0"/>
              </a:rPr>
              <a:t>Level 1: </a:t>
            </a:r>
            <a:r>
              <a:rPr lang="en-GB" sz="1400" dirty="0" smtClean="0">
                <a:solidFill>
                  <a:srgbClr val="000000"/>
                </a:solidFill>
                <a:latin typeface="Calibri" pitchFamily="34" charset="0"/>
              </a:rPr>
              <a:t>Add</a:t>
            </a:r>
            <a:r>
              <a:rPr lang="en-GB" sz="1400" dirty="0">
                <a:solidFill>
                  <a:srgbClr val="000000"/>
                </a:solidFill>
                <a:latin typeface="Calibri" pitchFamily="34" charset="0"/>
              </a:rPr>
              <a:t>, subtract, multiply and divide whole numbers using a range of </a:t>
            </a:r>
            <a:r>
              <a:rPr lang="en-GB" sz="1400" dirty="0" smtClean="0">
                <a:solidFill>
                  <a:srgbClr val="000000"/>
                </a:solidFill>
                <a:latin typeface="Calibri" pitchFamily="34" charset="0"/>
              </a:rPr>
              <a:t>strategies</a:t>
            </a:r>
            <a:endParaRPr lang="en-GB" sz="14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8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mtClean="0"/>
              <a:t>75 ÷ 3 ... Sharing the Tens</a:t>
            </a:r>
          </a:p>
        </p:txBody>
      </p:sp>
      <p:graphicFrame>
        <p:nvGraphicFramePr>
          <p:cNvPr id="22635" name="Group 107"/>
          <p:cNvGraphicFramePr>
            <a:graphicFrameLocks noGrp="1"/>
          </p:cNvGraphicFramePr>
          <p:nvPr/>
        </p:nvGraphicFramePr>
        <p:xfrm>
          <a:off x="5148263" y="1773238"/>
          <a:ext cx="3384550" cy="1674178"/>
        </p:xfrm>
        <a:graphic>
          <a:graphicData uri="http://schemas.openxmlformats.org/drawingml/2006/table">
            <a:tbl>
              <a:tblPr/>
              <a:tblGrid>
                <a:gridCol w="846137"/>
                <a:gridCol w="1184275"/>
                <a:gridCol w="1354138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" name="Rectangle 71"/>
          <p:cNvSpPr/>
          <p:nvPr/>
        </p:nvSpPr>
        <p:spPr>
          <a:xfrm>
            <a:off x="7885113" y="42211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8101013" y="44370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7885113" y="44370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7885113" y="46529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8101013" y="42211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323850" y="2781300"/>
            <a:ext cx="1008063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1547813" y="2781300"/>
            <a:ext cx="1008062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2771775" y="2781300"/>
            <a:ext cx="1008063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550" name="TextBox 86"/>
          <p:cNvSpPr txBox="1">
            <a:spLocks noChangeArrowheads="1"/>
          </p:cNvSpPr>
          <p:nvPr/>
        </p:nvSpPr>
        <p:spPr bwMode="auto">
          <a:xfrm>
            <a:off x="323850" y="6165850"/>
            <a:ext cx="3455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      1                      2                       3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5435600" y="3789363"/>
            <a:ext cx="431800" cy="1439862"/>
            <a:chOff x="5436096" y="3789040"/>
            <a:chExt cx="432048" cy="1440161"/>
          </a:xfrm>
        </p:grpSpPr>
        <p:grpSp>
          <p:nvGrpSpPr>
            <p:cNvPr id="22611" name="Group 14"/>
            <p:cNvGrpSpPr>
              <a:grpSpLocks/>
            </p:cNvGrpSpPr>
            <p:nvPr/>
          </p:nvGrpSpPr>
          <p:grpSpPr bwMode="auto">
            <a:xfrm>
              <a:off x="5436096" y="3789041"/>
              <a:ext cx="144016" cy="1440160"/>
              <a:chOff x="2483768" y="4149080"/>
              <a:chExt cx="144016" cy="144016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483768" y="4149079"/>
                <a:ext cx="144546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483768" y="4293571"/>
                <a:ext cx="144546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483768" y="4436476"/>
                <a:ext cx="144546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483768" y="4580969"/>
                <a:ext cx="144546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483768" y="4725461"/>
                <a:ext cx="144546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483768" y="4869954"/>
                <a:ext cx="144546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483768" y="5012858"/>
                <a:ext cx="144546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483768" y="5157350"/>
                <a:ext cx="144546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3768" y="5301843"/>
                <a:ext cx="144546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3768" y="5444748"/>
                <a:ext cx="144546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2612" name="Group 15"/>
            <p:cNvGrpSpPr>
              <a:grpSpLocks/>
            </p:cNvGrpSpPr>
            <p:nvPr/>
          </p:nvGrpSpPr>
          <p:grpSpPr bwMode="auto">
            <a:xfrm>
              <a:off x="5724128" y="3789040"/>
              <a:ext cx="144016" cy="1440160"/>
              <a:chOff x="2483768" y="4149080"/>
              <a:chExt cx="144016" cy="144016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483239" y="4149080"/>
                <a:ext cx="144545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483239" y="4293572"/>
                <a:ext cx="144545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483239" y="4436477"/>
                <a:ext cx="144545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3239" y="4580970"/>
                <a:ext cx="144545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483239" y="4725462"/>
                <a:ext cx="144545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483239" y="4869955"/>
                <a:ext cx="144545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483239" y="5012859"/>
                <a:ext cx="144545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483239" y="5157351"/>
                <a:ext cx="144545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483239" y="5301844"/>
                <a:ext cx="144545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483239" y="5444749"/>
                <a:ext cx="144545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</p:grp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6011863" y="3789363"/>
            <a:ext cx="431800" cy="1439862"/>
            <a:chOff x="6012160" y="3789040"/>
            <a:chExt cx="432048" cy="1440160"/>
          </a:xfrm>
        </p:grpSpPr>
        <p:grpSp>
          <p:nvGrpSpPr>
            <p:cNvPr id="22589" name="Group 26"/>
            <p:cNvGrpSpPr>
              <a:grpSpLocks/>
            </p:cNvGrpSpPr>
            <p:nvPr/>
          </p:nvGrpSpPr>
          <p:grpSpPr bwMode="auto">
            <a:xfrm>
              <a:off x="6012160" y="3789040"/>
              <a:ext cx="144016" cy="1440160"/>
              <a:chOff x="2483768" y="4149080"/>
              <a:chExt cx="144016" cy="144016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483768" y="4149080"/>
                <a:ext cx="144545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83768" y="4293572"/>
                <a:ext cx="144545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483768" y="4436476"/>
                <a:ext cx="144545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483768" y="4580969"/>
                <a:ext cx="144545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483768" y="4725461"/>
                <a:ext cx="144545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483768" y="4869954"/>
                <a:ext cx="144545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483768" y="5012859"/>
                <a:ext cx="144545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483768" y="5157351"/>
                <a:ext cx="144545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483768" y="5301844"/>
                <a:ext cx="144545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483768" y="5444748"/>
                <a:ext cx="144545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2590" name="Group 37"/>
            <p:cNvGrpSpPr>
              <a:grpSpLocks/>
            </p:cNvGrpSpPr>
            <p:nvPr/>
          </p:nvGrpSpPr>
          <p:grpSpPr bwMode="auto">
            <a:xfrm>
              <a:off x="6300192" y="3789040"/>
              <a:ext cx="144016" cy="1440160"/>
              <a:chOff x="2483768" y="4149080"/>
              <a:chExt cx="144016" cy="144016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2483238" y="4149080"/>
                <a:ext cx="144546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483238" y="4293572"/>
                <a:ext cx="144546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483238" y="4436476"/>
                <a:ext cx="144546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483238" y="4580969"/>
                <a:ext cx="144546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483238" y="4725461"/>
                <a:ext cx="144546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483238" y="4869954"/>
                <a:ext cx="144546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483238" y="5012859"/>
                <a:ext cx="144546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483238" y="5157351"/>
                <a:ext cx="144546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483238" y="5301844"/>
                <a:ext cx="144546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483238" y="5444748"/>
                <a:ext cx="144546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</p:grpSp>
      <p:grpSp>
        <p:nvGrpSpPr>
          <p:cNvPr id="100" name="Group 99"/>
          <p:cNvGrpSpPr>
            <a:grpSpLocks/>
          </p:cNvGrpSpPr>
          <p:nvPr/>
        </p:nvGrpSpPr>
        <p:grpSpPr bwMode="auto">
          <a:xfrm>
            <a:off x="6588125" y="3789363"/>
            <a:ext cx="431800" cy="1439862"/>
            <a:chOff x="6588224" y="3789040"/>
            <a:chExt cx="432048" cy="1440160"/>
          </a:xfrm>
        </p:grpSpPr>
        <p:grpSp>
          <p:nvGrpSpPr>
            <p:cNvPr id="22567" name="Group 48"/>
            <p:cNvGrpSpPr>
              <a:grpSpLocks/>
            </p:cNvGrpSpPr>
            <p:nvPr/>
          </p:nvGrpSpPr>
          <p:grpSpPr bwMode="auto">
            <a:xfrm>
              <a:off x="6588224" y="3789040"/>
              <a:ext cx="144016" cy="1440160"/>
              <a:chOff x="2483768" y="4149080"/>
              <a:chExt cx="144016" cy="1440160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2483768" y="4149080"/>
                <a:ext cx="144546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483768" y="4293572"/>
                <a:ext cx="144546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483768" y="4436476"/>
                <a:ext cx="144546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483768" y="4580969"/>
                <a:ext cx="144546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483768" y="4725461"/>
                <a:ext cx="144546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483768" y="4869954"/>
                <a:ext cx="144546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483768" y="5012859"/>
                <a:ext cx="144546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483768" y="5157351"/>
                <a:ext cx="144546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483768" y="5301844"/>
                <a:ext cx="144546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483768" y="5444748"/>
                <a:ext cx="144546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2568" name="Group 59"/>
            <p:cNvGrpSpPr>
              <a:grpSpLocks/>
            </p:cNvGrpSpPr>
            <p:nvPr/>
          </p:nvGrpSpPr>
          <p:grpSpPr bwMode="auto">
            <a:xfrm>
              <a:off x="6876256" y="3789040"/>
              <a:ext cx="144016" cy="1440160"/>
              <a:chOff x="2483768" y="4149080"/>
              <a:chExt cx="144016" cy="144016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2483239" y="4149080"/>
                <a:ext cx="144545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483239" y="4293572"/>
                <a:ext cx="144545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483239" y="4436476"/>
                <a:ext cx="144545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483239" y="4580969"/>
                <a:ext cx="144545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483239" y="4725461"/>
                <a:ext cx="144545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483239" y="4869954"/>
                <a:ext cx="144545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483239" y="5012859"/>
                <a:ext cx="144545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483239" y="5157351"/>
                <a:ext cx="144545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483239" y="5301844"/>
                <a:ext cx="144545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483239" y="5444748"/>
                <a:ext cx="144545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</p:grpSp>
      <p:sp>
        <p:nvSpPr>
          <p:cNvPr id="85" name="Rectangle 84"/>
          <p:cNvSpPr/>
          <p:nvPr/>
        </p:nvSpPr>
        <p:spPr>
          <a:xfrm>
            <a:off x="7164388" y="3789363"/>
            <a:ext cx="144462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7164388" y="3933825"/>
            <a:ext cx="144462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7164388" y="4076700"/>
            <a:ext cx="144462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1" name="Rectangle 90"/>
          <p:cNvSpPr/>
          <p:nvPr/>
        </p:nvSpPr>
        <p:spPr>
          <a:xfrm>
            <a:off x="7164388" y="4221163"/>
            <a:ext cx="144462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2" name="Rectangle 91"/>
          <p:cNvSpPr/>
          <p:nvPr/>
        </p:nvSpPr>
        <p:spPr>
          <a:xfrm>
            <a:off x="7164388" y="4365625"/>
            <a:ext cx="144462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3" name="Rectangle 92"/>
          <p:cNvSpPr/>
          <p:nvPr/>
        </p:nvSpPr>
        <p:spPr>
          <a:xfrm>
            <a:off x="7164388" y="4508500"/>
            <a:ext cx="144462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4" name="Rectangle 93"/>
          <p:cNvSpPr/>
          <p:nvPr/>
        </p:nvSpPr>
        <p:spPr>
          <a:xfrm>
            <a:off x="7164388" y="4652963"/>
            <a:ext cx="144462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5" name="Rectangle 94"/>
          <p:cNvSpPr/>
          <p:nvPr/>
        </p:nvSpPr>
        <p:spPr>
          <a:xfrm>
            <a:off x="7164388" y="4797425"/>
            <a:ext cx="144462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6" name="Rectangle 95"/>
          <p:cNvSpPr/>
          <p:nvPr/>
        </p:nvSpPr>
        <p:spPr>
          <a:xfrm>
            <a:off x="7164388" y="4941888"/>
            <a:ext cx="144462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7" name="Rectangle 96"/>
          <p:cNvSpPr/>
          <p:nvPr/>
        </p:nvSpPr>
        <p:spPr>
          <a:xfrm>
            <a:off x="7164388" y="5084763"/>
            <a:ext cx="144462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1" name="Content Placeholder 8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mtClean="0"/>
              <a:t>Each bucket has 2 Tens</a:t>
            </a:r>
          </a:p>
          <a:p>
            <a:pPr eaLnBrk="1" hangingPunct="1">
              <a:buFont typeface="Arial" charset="0"/>
              <a:buNone/>
            </a:pPr>
            <a:r>
              <a:rPr lang="en-GB" smtClean="0"/>
              <a:t>There is 1 Ten left over...</a:t>
            </a:r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r>
              <a:rPr lang="en-GB" smtClean="0"/>
              <a:t>             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en-GB" smtClean="0"/>
              <a:t>                              Break down the Ten 				into Units</a:t>
            </a:r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5867400" y="2276475"/>
            <a:ext cx="6492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Calibri" pitchFamily="34" charset="0"/>
              </a:rPr>
              <a:t>2</a:t>
            </a: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6875463" y="2852738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b="1">
                <a:solidFill>
                  <a:srgbClr val="0000FF"/>
                </a:solidFill>
                <a:latin typeface="Calibri" pitchFamily="34" charset="0"/>
              </a:rPr>
              <a:t>1</a:t>
            </a:r>
          </a:p>
        </p:txBody>
      </p:sp>
      <p:pic>
        <p:nvPicPr>
          <p:cNvPr id="22636" name="Picture 108" descr="MC90039173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9259E-6 L -0.52761 -0.136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59259E-6 L -0.45677 -0.1363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L -0.38577 -0.125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0.05521 -0.0629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3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L 0.05521 -0.0421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21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05521 -0.0312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16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05521 -0.0208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1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0.05521 -0.0104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0.05521 0.0002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1111E-6 L 0.05521 0.0106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05521 0.0210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1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0.05521 0.0314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1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0023 L 0.05521 0.0421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4" dur="100" fill="hold"/>
                                        <p:tgtEl>
                                          <p:spTgt spid="22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" dur="100" fill="hold"/>
                                        <p:tgtEl>
                                          <p:spTgt spid="22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22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226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6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6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6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6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106" grpId="0"/>
      <p:bldP spid="1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/>
          <p:cNvSpPr/>
          <p:nvPr/>
        </p:nvSpPr>
        <p:spPr>
          <a:xfrm>
            <a:off x="2771775" y="2781300"/>
            <a:ext cx="1008063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1547813" y="2781300"/>
            <a:ext cx="1008062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323850" y="2781300"/>
            <a:ext cx="1008063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55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75 ÷ 3 ... Sharing the Units</a:t>
            </a:r>
          </a:p>
        </p:txBody>
      </p:sp>
      <p:graphicFrame>
        <p:nvGraphicFramePr>
          <p:cNvPr id="23668" name="Group 116"/>
          <p:cNvGraphicFramePr>
            <a:graphicFrameLocks noGrp="1"/>
          </p:cNvGraphicFramePr>
          <p:nvPr/>
        </p:nvGraphicFramePr>
        <p:xfrm>
          <a:off x="5148263" y="1773238"/>
          <a:ext cx="3384550" cy="1674178"/>
        </p:xfrm>
        <a:graphic>
          <a:graphicData uri="http://schemas.openxmlformats.org/drawingml/2006/table">
            <a:tbl>
              <a:tblPr/>
              <a:tblGrid>
                <a:gridCol w="846137"/>
                <a:gridCol w="1184275"/>
                <a:gridCol w="1354138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" name="Rectangle 72"/>
          <p:cNvSpPr/>
          <p:nvPr/>
        </p:nvSpPr>
        <p:spPr>
          <a:xfrm>
            <a:off x="8101013" y="44370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105" name="Group 104"/>
          <p:cNvGrpSpPr>
            <a:grpSpLocks/>
          </p:cNvGrpSpPr>
          <p:nvPr/>
        </p:nvGrpSpPr>
        <p:grpSpPr bwMode="auto">
          <a:xfrm>
            <a:off x="7885113" y="4221163"/>
            <a:ext cx="142875" cy="360362"/>
            <a:chOff x="7884368" y="4221087"/>
            <a:chExt cx="144016" cy="360041"/>
          </a:xfrm>
        </p:grpSpPr>
        <p:sp>
          <p:nvSpPr>
            <p:cNvPr id="72" name="Rectangle 71"/>
            <p:cNvSpPr/>
            <p:nvPr/>
          </p:nvSpPr>
          <p:spPr>
            <a:xfrm>
              <a:off x="7884368" y="4221087"/>
              <a:ext cx="144016" cy="1443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884368" y="4436795"/>
              <a:ext cx="144016" cy="1443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76" name="Rectangle 75"/>
          <p:cNvSpPr/>
          <p:nvPr/>
        </p:nvSpPr>
        <p:spPr>
          <a:xfrm>
            <a:off x="7885113" y="46529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8101013" y="42211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573" name="TextBox 86"/>
          <p:cNvSpPr txBox="1">
            <a:spLocks noChangeArrowheads="1"/>
          </p:cNvSpPr>
          <p:nvPr/>
        </p:nvSpPr>
        <p:spPr bwMode="auto">
          <a:xfrm>
            <a:off x="323850" y="6165850"/>
            <a:ext cx="3455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      1                      2                       3</a:t>
            </a:r>
          </a:p>
        </p:txBody>
      </p:sp>
      <p:grpSp>
        <p:nvGrpSpPr>
          <p:cNvPr id="23574" name="Group 97"/>
          <p:cNvGrpSpPr>
            <a:grpSpLocks/>
          </p:cNvGrpSpPr>
          <p:nvPr/>
        </p:nvGrpSpPr>
        <p:grpSpPr bwMode="auto">
          <a:xfrm>
            <a:off x="611188" y="2924175"/>
            <a:ext cx="431800" cy="1441450"/>
            <a:chOff x="5436096" y="3789040"/>
            <a:chExt cx="432048" cy="1440161"/>
          </a:xfrm>
        </p:grpSpPr>
        <p:grpSp>
          <p:nvGrpSpPr>
            <p:cNvPr id="23642" name="Group 14"/>
            <p:cNvGrpSpPr>
              <a:grpSpLocks/>
            </p:cNvGrpSpPr>
            <p:nvPr/>
          </p:nvGrpSpPr>
          <p:grpSpPr bwMode="auto">
            <a:xfrm>
              <a:off x="5436096" y="3789041"/>
              <a:ext cx="144016" cy="1440160"/>
              <a:chOff x="2483768" y="4149080"/>
              <a:chExt cx="144016" cy="144016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483768" y="4149079"/>
                <a:ext cx="144545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483768" y="4293413"/>
                <a:ext cx="144545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483768" y="4437746"/>
                <a:ext cx="144545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483768" y="4580493"/>
                <a:ext cx="144545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483768" y="4724827"/>
                <a:ext cx="144545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483768" y="4869160"/>
                <a:ext cx="144545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483768" y="5013493"/>
                <a:ext cx="144545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483768" y="5157826"/>
                <a:ext cx="144545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3768" y="5300573"/>
                <a:ext cx="144545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3768" y="5444907"/>
                <a:ext cx="144545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3643" name="Group 15"/>
            <p:cNvGrpSpPr>
              <a:grpSpLocks/>
            </p:cNvGrpSpPr>
            <p:nvPr/>
          </p:nvGrpSpPr>
          <p:grpSpPr bwMode="auto">
            <a:xfrm>
              <a:off x="5724128" y="3789040"/>
              <a:ext cx="144016" cy="1440160"/>
              <a:chOff x="2483768" y="4149080"/>
              <a:chExt cx="144016" cy="144016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483238" y="4149080"/>
                <a:ext cx="144546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483238" y="4293414"/>
                <a:ext cx="144546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483238" y="4437747"/>
                <a:ext cx="144546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3238" y="4580494"/>
                <a:ext cx="144546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483238" y="4724828"/>
                <a:ext cx="144546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483238" y="4869160"/>
                <a:ext cx="144546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483238" y="5013494"/>
                <a:ext cx="144546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483238" y="5157827"/>
                <a:ext cx="144546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483238" y="5300574"/>
                <a:ext cx="144546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483238" y="5444908"/>
                <a:ext cx="144546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</p:grpSp>
      <p:grpSp>
        <p:nvGrpSpPr>
          <p:cNvPr id="23575" name="Group 98"/>
          <p:cNvGrpSpPr>
            <a:grpSpLocks/>
          </p:cNvGrpSpPr>
          <p:nvPr/>
        </p:nvGrpSpPr>
        <p:grpSpPr bwMode="auto">
          <a:xfrm>
            <a:off x="1835150" y="2924175"/>
            <a:ext cx="433388" cy="1441450"/>
            <a:chOff x="6012160" y="3789040"/>
            <a:chExt cx="432048" cy="1440160"/>
          </a:xfrm>
        </p:grpSpPr>
        <p:grpSp>
          <p:nvGrpSpPr>
            <p:cNvPr id="23620" name="Group 26"/>
            <p:cNvGrpSpPr>
              <a:grpSpLocks/>
            </p:cNvGrpSpPr>
            <p:nvPr/>
          </p:nvGrpSpPr>
          <p:grpSpPr bwMode="auto">
            <a:xfrm>
              <a:off x="6012160" y="3789040"/>
              <a:ext cx="144016" cy="1440160"/>
              <a:chOff x="2483768" y="4149080"/>
              <a:chExt cx="144016" cy="144016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483768" y="4149080"/>
                <a:ext cx="144016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83768" y="4293414"/>
                <a:ext cx="144016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483768" y="4437746"/>
                <a:ext cx="144016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483768" y="4580494"/>
                <a:ext cx="144016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483768" y="4724827"/>
                <a:ext cx="144016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483768" y="4869160"/>
                <a:ext cx="144016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483768" y="5013494"/>
                <a:ext cx="144016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483768" y="5157826"/>
                <a:ext cx="144016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483768" y="5300574"/>
                <a:ext cx="144016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483768" y="5444907"/>
                <a:ext cx="144016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3621" name="Group 37"/>
            <p:cNvGrpSpPr>
              <a:grpSpLocks/>
            </p:cNvGrpSpPr>
            <p:nvPr/>
          </p:nvGrpSpPr>
          <p:grpSpPr bwMode="auto">
            <a:xfrm>
              <a:off x="6300192" y="3789040"/>
              <a:ext cx="144016" cy="1440160"/>
              <a:chOff x="2483768" y="4149080"/>
              <a:chExt cx="144016" cy="144016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2483768" y="4149080"/>
                <a:ext cx="144016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483768" y="4293414"/>
                <a:ext cx="144016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483768" y="4437746"/>
                <a:ext cx="144016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483768" y="4580494"/>
                <a:ext cx="144016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483768" y="4724827"/>
                <a:ext cx="144016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483768" y="4869160"/>
                <a:ext cx="144016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483768" y="5013494"/>
                <a:ext cx="144016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483768" y="5157826"/>
                <a:ext cx="144016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483768" y="5300574"/>
                <a:ext cx="144016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483768" y="5444907"/>
                <a:ext cx="144016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</p:grpSp>
      <p:grpSp>
        <p:nvGrpSpPr>
          <p:cNvPr id="23576" name="Group 99"/>
          <p:cNvGrpSpPr>
            <a:grpSpLocks/>
          </p:cNvGrpSpPr>
          <p:nvPr/>
        </p:nvGrpSpPr>
        <p:grpSpPr bwMode="auto">
          <a:xfrm>
            <a:off x="3059113" y="2924175"/>
            <a:ext cx="433387" cy="1441450"/>
            <a:chOff x="6588224" y="3789040"/>
            <a:chExt cx="432048" cy="1440160"/>
          </a:xfrm>
        </p:grpSpPr>
        <p:grpSp>
          <p:nvGrpSpPr>
            <p:cNvPr id="23598" name="Group 48"/>
            <p:cNvGrpSpPr>
              <a:grpSpLocks/>
            </p:cNvGrpSpPr>
            <p:nvPr/>
          </p:nvGrpSpPr>
          <p:grpSpPr bwMode="auto">
            <a:xfrm>
              <a:off x="6588224" y="3789040"/>
              <a:ext cx="144016" cy="1440160"/>
              <a:chOff x="2483768" y="4149080"/>
              <a:chExt cx="144016" cy="1440160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2483768" y="4149080"/>
                <a:ext cx="144016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483768" y="4293414"/>
                <a:ext cx="144016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483768" y="4437746"/>
                <a:ext cx="144016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483768" y="4580494"/>
                <a:ext cx="144016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483768" y="4724827"/>
                <a:ext cx="144016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483768" y="4869160"/>
                <a:ext cx="144016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483768" y="5013494"/>
                <a:ext cx="144016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483768" y="5157826"/>
                <a:ext cx="144016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483768" y="5300574"/>
                <a:ext cx="144016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483768" y="5444907"/>
                <a:ext cx="144016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3599" name="Group 59"/>
            <p:cNvGrpSpPr>
              <a:grpSpLocks/>
            </p:cNvGrpSpPr>
            <p:nvPr/>
          </p:nvGrpSpPr>
          <p:grpSpPr bwMode="auto">
            <a:xfrm>
              <a:off x="6876256" y="3789040"/>
              <a:ext cx="144016" cy="1440160"/>
              <a:chOff x="2483768" y="4149080"/>
              <a:chExt cx="144016" cy="144016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2483768" y="4149080"/>
                <a:ext cx="144016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483768" y="4293414"/>
                <a:ext cx="144016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483768" y="4437746"/>
                <a:ext cx="144016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483768" y="4580494"/>
                <a:ext cx="144016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483768" y="4724827"/>
                <a:ext cx="144016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483768" y="4869160"/>
                <a:ext cx="144016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483768" y="5013494"/>
                <a:ext cx="144016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483768" y="5157826"/>
                <a:ext cx="144016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483768" y="5300574"/>
                <a:ext cx="144016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483768" y="5444907"/>
                <a:ext cx="144016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</p:grpSp>
      <p:grpSp>
        <p:nvGrpSpPr>
          <p:cNvPr id="100" name="Group 99"/>
          <p:cNvGrpSpPr>
            <a:grpSpLocks/>
          </p:cNvGrpSpPr>
          <p:nvPr/>
        </p:nvGrpSpPr>
        <p:grpSpPr bwMode="auto">
          <a:xfrm>
            <a:off x="7667625" y="3933825"/>
            <a:ext cx="144463" cy="358775"/>
            <a:chOff x="7668344" y="3933056"/>
            <a:chExt cx="144016" cy="360040"/>
          </a:xfrm>
        </p:grpSpPr>
        <p:sp>
          <p:nvSpPr>
            <p:cNvPr id="89" name="Rectangle 88"/>
            <p:cNvSpPr/>
            <p:nvPr/>
          </p:nvSpPr>
          <p:spPr>
            <a:xfrm>
              <a:off x="7668344" y="3933056"/>
              <a:ext cx="144016" cy="1433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668344" y="4149717"/>
              <a:ext cx="144016" cy="1433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102" name="Group 101"/>
          <p:cNvGrpSpPr>
            <a:grpSpLocks/>
          </p:cNvGrpSpPr>
          <p:nvPr/>
        </p:nvGrpSpPr>
        <p:grpSpPr bwMode="auto">
          <a:xfrm>
            <a:off x="7667625" y="4365625"/>
            <a:ext cx="144463" cy="358775"/>
            <a:chOff x="7668344" y="4365104"/>
            <a:chExt cx="144016" cy="360040"/>
          </a:xfrm>
        </p:grpSpPr>
        <p:sp>
          <p:nvSpPr>
            <p:cNvPr id="91" name="Rectangle 90"/>
            <p:cNvSpPr/>
            <p:nvPr/>
          </p:nvSpPr>
          <p:spPr>
            <a:xfrm>
              <a:off x="7668344" y="4365104"/>
              <a:ext cx="144016" cy="1433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7668344" y="4581765"/>
              <a:ext cx="144016" cy="1433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103" name="Group 102"/>
          <p:cNvGrpSpPr>
            <a:grpSpLocks/>
          </p:cNvGrpSpPr>
          <p:nvPr/>
        </p:nvGrpSpPr>
        <p:grpSpPr bwMode="auto">
          <a:xfrm>
            <a:off x="7667625" y="4797425"/>
            <a:ext cx="144463" cy="360363"/>
            <a:chOff x="7668344" y="4797152"/>
            <a:chExt cx="144016" cy="360040"/>
          </a:xfrm>
        </p:grpSpPr>
        <p:sp>
          <p:nvSpPr>
            <p:cNvPr id="93" name="Rectangle 92"/>
            <p:cNvSpPr/>
            <p:nvPr/>
          </p:nvSpPr>
          <p:spPr>
            <a:xfrm>
              <a:off x="7668344" y="4797152"/>
              <a:ext cx="144016" cy="1443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7668344" y="5012858"/>
              <a:ext cx="144016" cy="1443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7667625" y="3500438"/>
            <a:ext cx="144463" cy="360362"/>
            <a:chOff x="7668344" y="3501008"/>
            <a:chExt cx="144016" cy="360040"/>
          </a:xfrm>
        </p:grpSpPr>
        <p:sp>
          <p:nvSpPr>
            <p:cNvPr id="85" name="Rectangle 84"/>
            <p:cNvSpPr/>
            <p:nvPr/>
          </p:nvSpPr>
          <p:spPr>
            <a:xfrm>
              <a:off x="7668344" y="3716715"/>
              <a:ext cx="144016" cy="1443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7668344" y="3501008"/>
              <a:ext cx="144016" cy="1443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104" name="Group 103"/>
          <p:cNvGrpSpPr>
            <a:grpSpLocks/>
          </p:cNvGrpSpPr>
          <p:nvPr/>
        </p:nvGrpSpPr>
        <p:grpSpPr bwMode="auto">
          <a:xfrm>
            <a:off x="7667625" y="5229225"/>
            <a:ext cx="144463" cy="360363"/>
            <a:chOff x="7668344" y="5229200"/>
            <a:chExt cx="144016" cy="360040"/>
          </a:xfrm>
        </p:grpSpPr>
        <p:sp>
          <p:nvSpPr>
            <p:cNvPr id="95" name="Rectangle 94"/>
            <p:cNvSpPr/>
            <p:nvPr/>
          </p:nvSpPr>
          <p:spPr>
            <a:xfrm>
              <a:off x="7668344" y="5229200"/>
              <a:ext cx="144016" cy="1443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668344" y="5444906"/>
              <a:ext cx="144016" cy="1443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3582" name="TextBox 105"/>
          <p:cNvSpPr txBox="1">
            <a:spLocks noChangeArrowheads="1"/>
          </p:cNvSpPr>
          <p:nvPr/>
        </p:nvSpPr>
        <p:spPr bwMode="auto">
          <a:xfrm>
            <a:off x="5867400" y="2276475"/>
            <a:ext cx="6492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Calibri" pitchFamily="34" charset="0"/>
              </a:rPr>
              <a:t>2</a:t>
            </a:r>
          </a:p>
        </p:txBody>
      </p:sp>
      <p:sp>
        <p:nvSpPr>
          <p:cNvPr id="23583" name="TextBox 106"/>
          <p:cNvSpPr txBox="1">
            <a:spLocks noChangeArrowheads="1"/>
          </p:cNvSpPr>
          <p:nvPr/>
        </p:nvSpPr>
        <p:spPr bwMode="auto">
          <a:xfrm>
            <a:off x="6875463" y="2852738"/>
            <a:ext cx="360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b="1">
                <a:latin typeface="Calibri" pitchFamily="34" charset="0"/>
              </a:rPr>
              <a:t>1</a:t>
            </a:r>
          </a:p>
        </p:txBody>
      </p:sp>
      <p:sp>
        <p:nvSpPr>
          <p:cNvPr id="133" name="Rectangle 132"/>
          <p:cNvSpPr>
            <a:spLocks noChangeArrowheads="1"/>
          </p:cNvSpPr>
          <p:nvPr/>
        </p:nvSpPr>
        <p:spPr bwMode="auto">
          <a:xfrm>
            <a:off x="323850" y="1628775"/>
            <a:ext cx="4781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/>
              <a:t>Each bucket has 5 Units</a:t>
            </a:r>
          </a:p>
        </p:txBody>
      </p:sp>
      <p:sp>
        <p:nvSpPr>
          <p:cNvPr id="135" name="TextBox 134"/>
          <p:cNvSpPr txBox="1">
            <a:spLocks noChangeArrowheads="1"/>
          </p:cNvSpPr>
          <p:nvPr/>
        </p:nvSpPr>
        <p:spPr bwMode="auto">
          <a:xfrm>
            <a:off x="7092950" y="2276475"/>
            <a:ext cx="6477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Calibri" pitchFamily="34" charset="0"/>
              </a:rPr>
              <a:t>5</a:t>
            </a:r>
          </a:p>
        </p:txBody>
      </p:sp>
      <p:pic>
        <p:nvPicPr>
          <p:cNvPr id="23669" name="Picture 117" descr="MC90039173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  <p:sp>
        <p:nvSpPr>
          <p:cNvPr id="23670" name="Rectangle 118"/>
          <p:cNvSpPr>
            <a:spLocks noChangeArrowheads="1"/>
          </p:cNvSpPr>
          <p:nvPr/>
        </p:nvSpPr>
        <p:spPr bwMode="auto">
          <a:xfrm>
            <a:off x="3995738" y="3429000"/>
            <a:ext cx="3240087" cy="25923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" name="Rectangle 136"/>
          <p:cNvSpPr>
            <a:spLocks noChangeArrowheads="1"/>
          </p:cNvSpPr>
          <p:nvPr/>
        </p:nvSpPr>
        <p:spPr bwMode="auto">
          <a:xfrm>
            <a:off x="3995738" y="4437063"/>
            <a:ext cx="4479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/>
              <a:t>There is nothing left over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5867400" y="5300663"/>
            <a:ext cx="2305050" cy="6461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/>
              <a:t>75 ÷ 3 = 25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-0.77152 0.173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600" y="8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-0.63767 0.0997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00" y="50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-0.50382 0.0368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00" y="18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-0.7401 -0.026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00" y="-13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-0.60625 -0.0787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00" y="-39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-0.49618 0.057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00" y="29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111E-6 L -0.79531 0.0736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800" y="37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07407E-6 L -0.68507 0.1365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00" y="68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59259E-6 L -0.55122 0.105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0" y="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3" dur="100" fill="hold"/>
                                        <p:tgtEl>
                                          <p:spTgt spid="236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" dur="100" fill="hold"/>
                                        <p:tgtEl>
                                          <p:spTgt spid="236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236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236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6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6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6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6" grpId="0" animBg="1"/>
      <p:bldP spid="80" grpId="0" animBg="1"/>
      <p:bldP spid="133" grpId="0"/>
      <p:bldP spid="135" grpId="0"/>
      <p:bldP spid="23670" grpId="0" animBg="1"/>
      <p:bldP spid="137" grpId="0"/>
      <p:bldP spid="1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 3: 12 ÷ 4 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12 divided by 4?</a:t>
            </a:r>
          </a:p>
          <a:p>
            <a:pPr eaLnBrk="1" hangingPunct="1"/>
            <a:r>
              <a:rPr lang="en-GB" smtClean="0"/>
              <a:t>12 shared between 4?</a:t>
            </a:r>
          </a:p>
          <a:p>
            <a:pPr eaLnBrk="1" hangingPunct="1"/>
            <a:r>
              <a:rPr lang="en-GB" smtClean="0"/>
              <a:t>How many lots of 4 in 12?</a:t>
            </a:r>
          </a:p>
          <a:p>
            <a:pPr eaLnBrk="1" hangingPunct="1"/>
            <a:r>
              <a:rPr lang="en-GB" smtClean="0"/>
              <a:t>CALCULATOR			12 ÷ 4</a:t>
            </a:r>
          </a:p>
          <a:p>
            <a:pPr eaLnBrk="1" hangingPunct="1"/>
            <a:r>
              <a:rPr lang="en-GB" smtClean="0"/>
              <a:t>PEN AND PAPER</a:t>
            </a:r>
          </a:p>
          <a:p>
            <a:pPr eaLnBrk="1" hangingPunct="1"/>
            <a:r>
              <a:rPr lang="en-GB" smtClean="0"/>
              <a:t>SPREADSHEET			=12 / 4	</a:t>
            </a:r>
          </a:p>
        </p:txBody>
      </p:sp>
      <p:graphicFrame>
        <p:nvGraphicFramePr>
          <p:cNvPr id="24586" name="Group 10"/>
          <p:cNvGraphicFramePr>
            <a:graphicFrameLocks noGrp="1"/>
          </p:cNvGraphicFramePr>
          <p:nvPr/>
        </p:nvGraphicFramePr>
        <p:xfrm>
          <a:off x="5076825" y="4005263"/>
          <a:ext cx="1079500" cy="579120"/>
        </p:xfrm>
        <a:graphic>
          <a:graphicData uri="http://schemas.openxmlformats.org/drawingml/2006/table">
            <a:tbl>
              <a:tblPr/>
              <a:tblGrid>
                <a:gridCol w="431800"/>
                <a:gridCol w="6477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587" name="Picture 11" descr="MC90039173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12 ÷ 4 ... The set up</a:t>
            </a:r>
          </a:p>
        </p:txBody>
      </p:sp>
      <p:graphicFrame>
        <p:nvGraphicFramePr>
          <p:cNvPr id="25640" name="Group 40"/>
          <p:cNvGraphicFramePr>
            <a:graphicFrameLocks noGrp="1"/>
          </p:cNvGraphicFramePr>
          <p:nvPr/>
        </p:nvGraphicFramePr>
        <p:xfrm>
          <a:off x="5148263" y="1773238"/>
          <a:ext cx="3384550" cy="1674178"/>
        </p:xfrm>
        <a:graphic>
          <a:graphicData uri="http://schemas.openxmlformats.org/drawingml/2006/table">
            <a:tbl>
              <a:tblPr/>
              <a:tblGrid>
                <a:gridCol w="846137"/>
                <a:gridCol w="1184275"/>
                <a:gridCol w="1354138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" name="Rectangle 71"/>
          <p:cNvSpPr/>
          <p:nvPr/>
        </p:nvSpPr>
        <p:spPr>
          <a:xfrm>
            <a:off x="7885113" y="42211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8101013" y="42211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323850" y="6165850"/>
            <a:ext cx="4824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      1                      2                       3                    4</a:t>
            </a:r>
          </a:p>
        </p:txBody>
      </p:sp>
      <p:grpSp>
        <p:nvGrpSpPr>
          <p:cNvPr id="27" name="Group 37"/>
          <p:cNvGrpSpPr>
            <a:grpSpLocks/>
          </p:cNvGrpSpPr>
          <p:nvPr/>
        </p:nvGrpSpPr>
        <p:grpSpPr bwMode="auto">
          <a:xfrm>
            <a:off x="6300788" y="3789363"/>
            <a:ext cx="142875" cy="1439862"/>
            <a:chOff x="2483768" y="4149080"/>
            <a:chExt cx="144016" cy="1440160"/>
          </a:xfrm>
        </p:grpSpPr>
        <p:sp>
          <p:nvSpPr>
            <p:cNvPr id="39" name="Rectangle 38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25638" name="Group 38"/>
          <p:cNvGrpSpPr>
            <a:grpSpLocks/>
          </p:cNvGrpSpPr>
          <p:nvPr/>
        </p:nvGrpSpPr>
        <p:grpSpPr bwMode="auto">
          <a:xfrm>
            <a:off x="323850" y="2781300"/>
            <a:ext cx="4679950" cy="3168650"/>
            <a:chOff x="204" y="1752"/>
            <a:chExt cx="2948" cy="1996"/>
          </a:xfrm>
        </p:grpSpPr>
        <p:sp>
          <p:nvSpPr>
            <p:cNvPr id="82" name="Rectangle 81"/>
            <p:cNvSpPr/>
            <p:nvPr/>
          </p:nvSpPr>
          <p:spPr>
            <a:xfrm>
              <a:off x="204" y="1752"/>
              <a:ext cx="635" cy="199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975" y="1752"/>
              <a:ext cx="635" cy="199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746" y="1752"/>
              <a:ext cx="635" cy="199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517" y="1752"/>
              <a:ext cx="635" cy="199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4716463" y="2924175"/>
            <a:ext cx="935037" cy="3384550"/>
            <a:chOff x="4716016" y="2924944"/>
            <a:chExt cx="936104" cy="3384376"/>
          </a:xfrm>
        </p:grpSpPr>
        <p:sp>
          <p:nvSpPr>
            <p:cNvPr id="100" name="Oval 99"/>
            <p:cNvSpPr/>
            <p:nvPr/>
          </p:nvSpPr>
          <p:spPr>
            <a:xfrm>
              <a:off x="5076789" y="2924944"/>
              <a:ext cx="575331" cy="50479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25624" name="Group 113"/>
            <p:cNvGrpSpPr>
              <a:grpSpLocks/>
            </p:cNvGrpSpPr>
            <p:nvPr/>
          </p:nvGrpSpPr>
          <p:grpSpPr bwMode="auto">
            <a:xfrm>
              <a:off x="4716016" y="3429000"/>
              <a:ext cx="648072" cy="2880320"/>
              <a:chOff x="4716016" y="3429000"/>
              <a:chExt cx="648072" cy="2880320"/>
            </a:xfrm>
          </p:grpSpPr>
          <p:cxnSp>
            <p:nvCxnSpPr>
              <p:cNvPr id="102" name="Straight Connector 101"/>
              <p:cNvCxnSpPr>
                <a:stCxn id="100" idx="4"/>
              </p:cNvCxnSpPr>
              <p:nvPr/>
            </p:nvCxnSpPr>
            <p:spPr>
              <a:xfrm>
                <a:off x="5364455" y="3429743"/>
                <a:ext cx="0" cy="287957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/>
              <p:nvPr/>
            </p:nvCxnSpPr>
            <p:spPr>
              <a:xfrm flipH="1">
                <a:off x="4716016" y="6309320"/>
                <a:ext cx="648439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5641" name="Picture 41" descr="MC90039173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1" dur="1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" dur="1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80" grpId="0" animBg="1"/>
      <p:bldP spid="8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12 ÷ 4 ... Sharing the Tens</a:t>
            </a:r>
          </a:p>
        </p:txBody>
      </p:sp>
      <p:graphicFrame>
        <p:nvGraphicFramePr>
          <p:cNvPr id="26663" name="Group 39"/>
          <p:cNvGraphicFramePr>
            <a:graphicFrameLocks noGrp="1"/>
          </p:cNvGraphicFramePr>
          <p:nvPr/>
        </p:nvGraphicFramePr>
        <p:xfrm>
          <a:off x="5148263" y="1773238"/>
          <a:ext cx="3384550" cy="1674178"/>
        </p:xfrm>
        <a:graphic>
          <a:graphicData uri="http://schemas.openxmlformats.org/drawingml/2006/table">
            <a:tbl>
              <a:tblPr/>
              <a:tblGrid>
                <a:gridCol w="846137"/>
                <a:gridCol w="1184275"/>
                <a:gridCol w="1354138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" name="Rectangle 71"/>
          <p:cNvSpPr/>
          <p:nvPr/>
        </p:nvSpPr>
        <p:spPr>
          <a:xfrm>
            <a:off x="7885113" y="42211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8101013" y="42211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323850" y="2781300"/>
            <a:ext cx="1008063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1547813" y="2781300"/>
            <a:ext cx="1008062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2771775" y="2781300"/>
            <a:ext cx="1008063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643" name="TextBox 86"/>
          <p:cNvSpPr txBox="1">
            <a:spLocks noChangeArrowheads="1"/>
          </p:cNvSpPr>
          <p:nvPr/>
        </p:nvSpPr>
        <p:spPr bwMode="auto">
          <a:xfrm>
            <a:off x="323850" y="6165850"/>
            <a:ext cx="4824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      1                      2                       3                    4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300788" y="37893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6300788" y="3933825"/>
            <a:ext cx="142875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300788" y="4076700"/>
            <a:ext cx="142875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6300788" y="42211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6300788" y="4365625"/>
            <a:ext cx="142875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6300788" y="4508500"/>
            <a:ext cx="142875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6300788" y="46529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6300788" y="4797425"/>
            <a:ext cx="142875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6300788" y="4941888"/>
            <a:ext cx="142875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6300788" y="50847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8" name="Rectangle 97"/>
          <p:cNvSpPr/>
          <p:nvPr/>
        </p:nvSpPr>
        <p:spPr>
          <a:xfrm>
            <a:off x="3995738" y="2781300"/>
            <a:ext cx="1008062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23850" y="1628775"/>
            <a:ext cx="5111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We don’t have enough Tens</a:t>
            </a:r>
          </a:p>
          <a:p>
            <a:r>
              <a:rPr lang="en-GB" sz="2800"/>
              <a:t>to put one in each bucket...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50825" y="1628775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So there are 0 Tens in each bucket 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68313" y="2060575"/>
            <a:ext cx="4799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There is 1 Ten left over...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67400" y="2276475"/>
            <a:ext cx="649288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0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875463" y="2852738"/>
            <a:ext cx="360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b="1">
                <a:latin typeface="Calibri" pitchFamily="34" charset="0"/>
              </a:rPr>
              <a:t>1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148263" y="5589588"/>
            <a:ext cx="38036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Break down the left over Ten into Units</a:t>
            </a:r>
          </a:p>
        </p:txBody>
      </p:sp>
      <p:pic>
        <p:nvPicPr>
          <p:cNvPr id="26664" name="Picture 40" descr="MC90039173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E-6 -2.96296E-6 L 0.19688 -0.0314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-16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E-6 2.22222E-6 L 0.15747 -0.0525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26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E-6 -1.11111E-6 L 0.19688 -0.0312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-16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E-6 4.07407E-6 L 0.15747 -0.0523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26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E-6 -7.40741E-7 L 0.16546 0.0314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16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E-6 -4.07407E-6 L 0.19688 0.0106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5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E-6 1.11111E-6 L 0.16546 0.0421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21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E-6 -3.7037E-6 L 0.20469 0.0210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10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E-6 1.48148E-6 L 0.16546 0.0629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31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E-6 -1.85185E-6 L 0.20469 0.04213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2" dur="1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" dur="1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22" grpId="0"/>
      <p:bldP spid="22" grpId="1"/>
      <p:bldP spid="25" grpId="0"/>
      <p:bldP spid="26" grpId="0"/>
      <p:bldP spid="27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/>
          <p:cNvSpPr/>
          <p:nvPr/>
        </p:nvSpPr>
        <p:spPr>
          <a:xfrm>
            <a:off x="323850" y="2781300"/>
            <a:ext cx="1008063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1547813" y="2781300"/>
            <a:ext cx="1008062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2771775" y="2781300"/>
            <a:ext cx="1008063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8" name="Rectangle 97"/>
          <p:cNvSpPr/>
          <p:nvPr/>
        </p:nvSpPr>
        <p:spPr>
          <a:xfrm>
            <a:off x="3995738" y="2781300"/>
            <a:ext cx="1008062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6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12 ÷ 4 ... Sharing the Units</a:t>
            </a:r>
          </a:p>
        </p:txBody>
      </p:sp>
      <p:graphicFrame>
        <p:nvGraphicFramePr>
          <p:cNvPr id="27691" name="Group 43"/>
          <p:cNvGraphicFramePr>
            <a:graphicFrameLocks noGrp="1"/>
          </p:cNvGraphicFramePr>
          <p:nvPr/>
        </p:nvGraphicFramePr>
        <p:xfrm>
          <a:off x="5148263" y="1773238"/>
          <a:ext cx="3384550" cy="1674178"/>
        </p:xfrm>
        <a:graphic>
          <a:graphicData uri="http://schemas.openxmlformats.org/drawingml/2006/table">
            <a:tbl>
              <a:tblPr/>
              <a:tblGrid>
                <a:gridCol w="846137"/>
                <a:gridCol w="1184275"/>
                <a:gridCol w="1354138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66" name="TextBox 86"/>
          <p:cNvSpPr txBox="1">
            <a:spLocks noChangeArrowheads="1"/>
          </p:cNvSpPr>
          <p:nvPr/>
        </p:nvSpPr>
        <p:spPr bwMode="auto">
          <a:xfrm>
            <a:off x="323850" y="6165850"/>
            <a:ext cx="4824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      1                      2                       3                    4</a:t>
            </a:r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7812088" y="3644900"/>
            <a:ext cx="431800" cy="431800"/>
            <a:chOff x="7812360" y="3645024"/>
            <a:chExt cx="432048" cy="432048"/>
          </a:xfrm>
        </p:grpSpPr>
        <p:sp>
          <p:nvSpPr>
            <p:cNvPr id="40" name="Rectangle 39"/>
            <p:cNvSpPr/>
            <p:nvPr/>
          </p:nvSpPr>
          <p:spPr>
            <a:xfrm>
              <a:off x="8099862" y="3645024"/>
              <a:ext cx="144546" cy="1445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812360" y="3645024"/>
              <a:ext cx="144545" cy="1445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8099862" y="3932527"/>
              <a:ext cx="144546" cy="1445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7812088" y="3933825"/>
            <a:ext cx="431800" cy="431800"/>
            <a:chOff x="7812360" y="3933056"/>
            <a:chExt cx="432048" cy="432048"/>
          </a:xfrm>
        </p:grpSpPr>
        <p:sp>
          <p:nvSpPr>
            <p:cNvPr id="72" name="Rectangle 71"/>
            <p:cNvSpPr/>
            <p:nvPr/>
          </p:nvSpPr>
          <p:spPr>
            <a:xfrm>
              <a:off x="7883838" y="4220559"/>
              <a:ext cx="144546" cy="1445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099862" y="4220559"/>
              <a:ext cx="144546" cy="1445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812360" y="3933056"/>
              <a:ext cx="144545" cy="1445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7812088" y="4508500"/>
            <a:ext cx="431800" cy="433388"/>
            <a:chOff x="7812360" y="4509120"/>
            <a:chExt cx="432048" cy="432048"/>
          </a:xfrm>
        </p:grpSpPr>
        <p:sp>
          <p:nvSpPr>
            <p:cNvPr id="44" name="Rectangle 43"/>
            <p:cNvSpPr/>
            <p:nvPr/>
          </p:nvSpPr>
          <p:spPr>
            <a:xfrm>
              <a:off x="8099862" y="4509120"/>
              <a:ext cx="14454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812360" y="4509120"/>
              <a:ext cx="144545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12360" y="4797152"/>
              <a:ext cx="144545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7670" name="Rectangle 21"/>
          <p:cNvSpPr>
            <a:spLocks noChangeArrowheads="1"/>
          </p:cNvSpPr>
          <p:nvPr/>
        </p:nvSpPr>
        <p:spPr bwMode="auto">
          <a:xfrm>
            <a:off x="323850" y="1628775"/>
            <a:ext cx="47990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There are 3 Units in each bucket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67400" y="2276475"/>
            <a:ext cx="649288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0</a:t>
            </a:r>
          </a:p>
        </p:txBody>
      </p:sp>
      <p:sp>
        <p:nvSpPr>
          <p:cNvPr id="27672" name="TextBox 27"/>
          <p:cNvSpPr txBox="1">
            <a:spLocks noChangeArrowheads="1"/>
          </p:cNvSpPr>
          <p:nvPr/>
        </p:nvSpPr>
        <p:spPr bwMode="auto">
          <a:xfrm>
            <a:off x="6875463" y="2852738"/>
            <a:ext cx="360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b="1">
                <a:latin typeface="Calibri" pitchFamily="34" charset="0"/>
              </a:rPr>
              <a:t>1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7812088" y="4797425"/>
            <a:ext cx="504825" cy="431800"/>
            <a:chOff x="7812360" y="4797152"/>
            <a:chExt cx="504056" cy="432048"/>
          </a:xfrm>
        </p:grpSpPr>
        <p:sp>
          <p:nvSpPr>
            <p:cNvPr id="46" name="Rectangle 45"/>
            <p:cNvSpPr/>
            <p:nvPr/>
          </p:nvSpPr>
          <p:spPr>
            <a:xfrm>
              <a:off x="8172173" y="4797152"/>
              <a:ext cx="144243" cy="1445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172173" y="5084655"/>
              <a:ext cx="144243" cy="1445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812360" y="5084655"/>
              <a:ext cx="144242" cy="1445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7674" name="TextBox 34"/>
          <p:cNvSpPr txBox="1">
            <a:spLocks noChangeArrowheads="1"/>
          </p:cNvSpPr>
          <p:nvPr/>
        </p:nvSpPr>
        <p:spPr bwMode="auto">
          <a:xfrm>
            <a:off x="7019925" y="2276475"/>
            <a:ext cx="6477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Calibri" pitchFamily="34" charset="0"/>
              </a:rPr>
              <a:t>3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5292725" y="3860800"/>
            <a:ext cx="32115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There is nothing left over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867400" y="5300663"/>
            <a:ext cx="2305050" cy="6461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/>
              <a:t>12 ÷ 4 = 3</a:t>
            </a:r>
          </a:p>
        </p:txBody>
      </p:sp>
      <p:pic>
        <p:nvPicPr>
          <p:cNvPr id="27692" name="Picture 44" descr="MC90039173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-0.79531 0.031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800" y="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-0.65364 -0.0106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-0.51962 -0.0944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-0.38975 -0.1365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3" dur="100" fill="hold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" dur="100" fill="hold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" fill="hold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0" grpId="0"/>
      <p:bldP spid="27674" grpId="0"/>
      <p:bldP spid="36" grpId="0"/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 4: 208 ÷ 2 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208 divided by 2?</a:t>
            </a:r>
          </a:p>
          <a:p>
            <a:pPr eaLnBrk="1" hangingPunct="1"/>
            <a:r>
              <a:rPr lang="en-GB" smtClean="0"/>
              <a:t>208 shared between 2?</a:t>
            </a:r>
          </a:p>
          <a:p>
            <a:pPr eaLnBrk="1" hangingPunct="1"/>
            <a:r>
              <a:rPr lang="en-GB" smtClean="0"/>
              <a:t>How many lots of 2 in 208?</a:t>
            </a:r>
          </a:p>
          <a:p>
            <a:pPr eaLnBrk="1" hangingPunct="1"/>
            <a:r>
              <a:rPr lang="en-GB" smtClean="0"/>
              <a:t>CALCULATOR			208 ÷ 2</a:t>
            </a:r>
          </a:p>
          <a:p>
            <a:pPr eaLnBrk="1" hangingPunct="1"/>
            <a:r>
              <a:rPr lang="en-GB" smtClean="0"/>
              <a:t>PEN AND PAPER</a:t>
            </a:r>
          </a:p>
          <a:p>
            <a:pPr eaLnBrk="1" hangingPunct="1"/>
            <a:r>
              <a:rPr lang="en-GB" smtClean="0"/>
              <a:t>SPREADSHEET			=208 / 2	</a:t>
            </a:r>
          </a:p>
        </p:txBody>
      </p:sp>
      <p:graphicFrame>
        <p:nvGraphicFramePr>
          <p:cNvPr id="28682" name="Group 10"/>
          <p:cNvGraphicFramePr>
            <a:graphicFrameLocks noGrp="1"/>
          </p:cNvGraphicFramePr>
          <p:nvPr/>
        </p:nvGraphicFramePr>
        <p:xfrm>
          <a:off x="5076825" y="4005263"/>
          <a:ext cx="1655763" cy="579120"/>
        </p:xfrm>
        <a:graphic>
          <a:graphicData uri="http://schemas.openxmlformats.org/drawingml/2006/table">
            <a:tbl>
              <a:tblPr/>
              <a:tblGrid>
                <a:gridCol w="661988"/>
                <a:gridCol w="9937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8683" name="Picture 11" descr="MC90039173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208 ÷ 2 ... The set up</a:t>
            </a:r>
          </a:p>
        </p:txBody>
      </p:sp>
      <p:graphicFrame>
        <p:nvGraphicFramePr>
          <p:cNvPr id="29954" name="Group 258"/>
          <p:cNvGraphicFramePr>
            <a:graphicFrameLocks noGrp="1"/>
          </p:cNvGraphicFramePr>
          <p:nvPr/>
        </p:nvGraphicFramePr>
        <p:xfrm>
          <a:off x="3708400" y="1773238"/>
          <a:ext cx="4824413" cy="1674178"/>
        </p:xfrm>
        <a:graphic>
          <a:graphicData uri="http://schemas.openxmlformats.org/drawingml/2006/table">
            <a:tbl>
              <a:tblPr/>
              <a:tblGrid>
                <a:gridCol w="862013"/>
                <a:gridCol w="1204912"/>
                <a:gridCol w="1379538"/>
                <a:gridCol w="1377950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" name="Rectangle 71"/>
          <p:cNvSpPr/>
          <p:nvPr/>
        </p:nvSpPr>
        <p:spPr>
          <a:xfrm>
            <a:off x="7885113" y="42211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8101013" y="42211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29952" name="Group 256"/>
          <p:cNvGrpSpPr>
            <a:grpSpLocks/>
          </p:cNvGrpSpPr>
          <p:nvPr/>
        </p:nvGrpSpPr>
        <p:grpSpPr bwMode="auto">
          <a:xfrm>
            <a:off x="250825" y="2781300"/>
            <a:ext cx="3313113" cy="3168650"/>
            <a:chOff x="158" y="1752"/>
            <a:chExt cx="2087" cy="1996"/>
          </a:xfrm>
        </p:grpSpPr>
        <p:sp>
          <p:nvSpPr>
            <p:cNvPr id="82" name="Rectangle 81"/>
            <p:cNvSpPr/>
            <p:nvPr/>
          </p:nvSpPr>
          <p:spPr>
            <a:xfrm>
              <a:off x="158" y="1752"/>
              <a:ext cx="908" cy="199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292" y="1752"/>
              <a:ext cx="953" cy="199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250825" y="6165850"/>
            <a:ext cx="33131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        1                                2                        </a:t>
            </a:r>
          </a:p>
        </p:txBody>
      </p:sp>
      <p:grpSp>
        <p:nvGrpSpPr>
          <p:cNvPr id="138" name="Group 137"/>
          <p:cNvGrpSpPr>
            <a:grpSpLocks/>
          </p:cNvGrpSpPr>
          <p:nvPr/>
        </p:nvGrpSpPr>
        <p:grpSpPr bwMode="auto">
          <a:xfrm>
            <a:off x="4067175" y="3500438"/>
            <a:ext cx="1441450" cy="1441450"/>
            <a:chOff x="4067944" y="3789040"/>
            <a:chExt cx="1440160" cy="1440160"/>
          </a:xfrm>
        </p:grpSpPr>
        <p:grpSp>
          <p:nvGrpSpPr>
            <p:cNvPr id="29841" name="Group 37"/>
            <p:cNvGrpSpPr>
              <a:grpSpLocks/>
            </p:cNvGrpSpPr>
            <p:nvPr/>
          </p:nvGrpSpPr>
          <p:grpSpPr bwMode="auto">
            <a:xfrm>
              <a:off x="5364088" y="3789040"/>
              <a:ext cx="144016" cy="1440160"/>
              <a:chOff x="2483768" y="4149080"/>
              <a:chExt cx="144016" cy="144016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2483451" y="4149080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483451" y="4293413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483451" y="4437746"/>
                <a:ext cx="144333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483451" y="4580494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483451" y="4724826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483451" y="4869160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483451" y="5013493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483451" y="5157826"/>
                <a:ext cx="144333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483451" y="5300574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483451" y="5444906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9842" name="Group 37"/>
            <p:cNvGrpSpPr>
              <a:grpSpLocks/>
            </p:cNvGrpSpPr>
            <p:nvPr/>
          </p:nvGrpSpPr>
          <p:grpSpPr bwMode="auto">
            <a:xfrm>
              <a:off x="5220072" y="3789040"/>
              <a:ext cx="144016" cy="1440160"/>
              <a:chOff x="2483768" y="4149080"/>
              <a:chExt cx="144016" cy="144016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483134" y="4149080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483134" y="4293413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483134" y="4437746"/>
                <a:ext cx="144334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483134" y="4580494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83134" y="4724826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483134" y="4869160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83134" y="5013493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483134" y="5157826"/>
                <a:ext cx="144334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483134" y="5300574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483134" y="5444906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9843" name="Group 37"/>
            <p:cNvGrpSpPr>
              <a:grpSpLocks/>
            </p:cNvGrpSpPr>
            <p:nvPr/>
          </p:nvGrpSpPr>
          <p:grpSpPr bwMode="auto">
            <a:xfrm>
              <a:off x="5076056" y="3789040"/>
              <a:ext cx="144016" cy="1440160"/>
              <a:chOff x="2483768" y="4149080"/>
              <a:chExt cx="144016" cy="144016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2484402" y="4149080"/>
                <a:ext cx="142747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484402" y="4293413"/>
                <a:ext cx="142747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484402" y="4437746"/>
                <a:ext cx="142747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484402" y="4580494"/>
                <a:ext cx="142747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484402" y="4724826"/>
                <a:ext cx="142747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484402" y="4869160"/>
                <a:ext cx="142747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484402" y="5013493"/>
                <a:ext cx="142747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484402" y="5157826"/>
                <a:ext cx="142747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484402" y="5300574"/>
                <a:ext cx="142747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484402" y="5444906"/>
                <a:ext cx="142747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9844" name="Group 37"/>
            <p:cNvGrpSpPr>
              <a:grpSpLocks/>
            </p:cNvGrpSpPr>
            <p:nvPr/>
          </p:nvGrpSpPr>
          <p:grpSpPr bwMode="auto">
            <a:xfrm>
              <a:off x="4932040" y="3789040"/>
              <a:ext cx="144016" cy="1440160"/>
              <a:chOff x="2483768" y="4149080"/>
              <a:chExt cx="144016" cy="144016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2484086" y="4149080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484086" y="4293413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484086" y="4437746"/>
                <a:ext cx="144333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484086" y="4580494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484086" y="4724826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484086" y="4869160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484086" y="5013493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484086" y="5157826"/>
                <a:ext cx="144333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484086" y="5300574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484086" y="5444906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9845" name="Group 37"/>
            <p:cNvGrpSpPr>
              <a:grpSpLocks/>
            </p:cNvGrpSpPr>
            <p:nvPr/>
          </p:nvGrpSpPr>
          <p:grpSpPr bwMode="auto">
            <a:xfrm>
              <a:off x="4788024" y="3789040"/>
              <a:ext cx="144016" cy="1440160"/>
              <a:chOff x="2483768" y="4149080"/>
              <a:chExt cx="144016" cy="144016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2483768" y="4149080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483768" y="4293413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483768" y="4437746"/>
                <a:ext cx="144334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483768" y="4580494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483768" y="4724826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2483768" y="4869160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483768" y="5013493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2483768" y="5157826"/>
                <a:ext cx="144334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2483768" y="5300574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483768" y="5444906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9846" name="Group 37"/>
            <p:cNvGrpSpPr>
              <a:grpSpLocks/>
            </p:cNvGrpSpPr>
            <p:nvPr/>
          </p:nvGrpSpPr>
          <p:grpSpPr bwMode="auto">
            <a:xfrm>
              <a:off x="4644008" y="3789040"/>
              <a:ext cx="144016" cy="1440160"/>
              <a:chOff x="2483768" y="4149080"/>
              <a:chExt cx="144016" cy="1440160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2483451" y="4149080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483451" y="4293413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483451" y="4437746"/>
                <a:ext cx="144333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2483451" y="4580494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2483451" y="4724826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2483451" y="4869160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483451" y="5013493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483451" y="5157826"/>
                <a:ext cx="144333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2483451" y="5300574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2483451" y="5444906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9847" name="Group 37"/>
            <p:cNvGrpSpPr>
              <a:grpSpLocks/>
            </p:cNvGrpSpPr>
            <p:nvPr/>
          </p:nvGrpSpPr>
          <p:grpSpPr bwMode="auto">
            <a:xfrm>
              <a:off x="4499992" y="3789040"/>
              <a:ext cx="144016" cy="1440160"/>
              <a:chOff x="2483768" y="4149080"/>
              <a:chExt cx="144016" cy="1440160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2483134" y="4149080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483134" y="4293413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2483134" y="4437746"/>
                <a:ext cx="144334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483134" y="4580494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483134" y="4724826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2483134" y="4869160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2483134" y="5013493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2483134" y="5157826"/>
                <a:ext cx="144334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2483134" y="5300574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2483134" y="5444906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9848" name="Group 37"/>
            <p:cNvGrpSpPr>
              <a:grpSpLocks/>
            </p:cNvGrpSpPr>
            <p:nvPr/>
          </p:nvGrpSpPr>
          <p:grpSpPr bwMode="auto">
            <a:xfrm>
              <a:off x="4355976" y="3789040"/>
              <a:ext cx="144016" cy="1440160"/>
              <a:chOff x="2483768" y="4149080"/>
              <a:chExt cx="144016" cy="1440160"/>
            </a:xfrm>
          </p:grpSpPr>
          <p:sp>
            <p:nvSpPr>
              <p:cNvPr id="106" name="Rectangle 105"/>
              <p:cNvSpPr/>
              <p:nvPr/>
            </p:nvSpPr>
            <p:spPr>
              <a:xfrm>
                <a:off x="2484402" y="4149080"/>
                <a:ext cx="142747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2484402" y="4293413"/>
                <a:ext cx="142747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2484402" y="4437746"/>
                <a:ext cx="142747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2484402" y="4580494"/>
                <a:ext cx="142747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2484402" y="4724826"/>
                <a:ext cx="142747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2484402" y="4869160"/>
                <a:ext cx="142747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2484402" y="5013493"/>
                <a:ext cx="142747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2484402" y="5157826"/>
                <a:ext cx="142747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2484402" y="5300574"/>
                <a:ext cx="142747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2484402" y="5444906"/>
                <a:ext cx="142747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9849" name="Group 37"/>
            <p:cNvGrpSpPr>
              <a:grpSpLocks/>
            </p:cNvGrpSpPr>
            <p:nvPr/>
          </p:nvGrpSpPr>
          <p:grpSpPr bwMode="auto">
            <a:xfrm>
              <a:off x="4211960" y="3789040"/>
              <a:ext cx="144016" cy="1440160"/>
              <a:chOff x="2483768" y="4149080"/>
              <a:chExt cx="144016" cy="1440160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2484086" y="4149080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2484086" y="4293413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484086" y="4437746"/>
                <a:ext cx="144333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2484086" y="4580494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2484086" y="4724826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2484086" y="4869160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2484086" y="5013493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2484086" y="5157826"/>
                <a:ext cx="144333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484086" y="5300574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2484086" y="5444906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9850" name="Group 37"/>
            <p:cNvGrpSpPr>
              <a:grpSpLocks/>
            </p:cNvGrpSpPr>
            <p:nvPr/>
          </p:nvGrpSpPr>
          <p:grpSpPr bwMode="auto">
            <a:xfrm>
              <a:off x="4067944" y="3789040"/>
              <a:ext cx="144016" cy="1440160"/>
              <a:chOff x="2483768" y="4149080"/>
              <a:chExt cx="144016" cy="1440160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2483768" y="4149080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2483768" y="4293413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2483768" y="4437746"/>
                <a:ext cx="144334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2483768" y="4580494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2483768" y="4724826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2483768" y="4869160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2483768" y="5013493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2483768" y="5157826"/>
                <a:ext cx="144334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2483768" y="5300574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2483768" y="5444906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</p:grpSp>
      <p:grpSp>
        <p:nvGrpSpPr>
          <p:cNvPr id="139" name="Group 138"/>
          <p:cNvGrpSpPr>
            <a:grpSpLocks/>
          </p:cNvGrpSpPr>
          <p:nvPr/>
        </p:nvGrpSpPr>
        <p:grpSpPr bwMode="auto">
          <a:xfrm>
            <a:off x="4067175" y="5084763"/>
            <a:ext cx="1441450" cy="1439862"/>
            <a:chOff x="4067944" y="3789040"/>
            <a:chExt cx="1440160" cy="1440160"/>
          </a:xfrm>
        </p:grpSpPr>
        <p:grpSp>
          <p:nvGrpSpPr>
            <p:cNvPr id="29731" name="Group 37"/>
            <p:cNvGrpSpPr>
              <a:grpSpLocks/>
            </p:cNvGrpSpPr>
            <p:nvPr/>
          </p:nvGrpSpPr>
          <p:grpSpPr bwMode="auto">
            <a:xfrm>
              <a:off x="5364088" y="3789040"/>
              <a:ext cx="144016" cy="1440160"/>
              <a:chOff x="2483768" y="4149080"/>
              <a:chExt cx="144016" cy="1440160"/>
            </a:xfrm>
          </p:grpSpPr>
          <p:sp>
            <p:nvSpPr>
              <p:cNvPr id="240" name="Rectangle 239"/>
              <p:cNvSpPr/>
              <p:nvPr/>
            </p:nvSpPr>
            <p:spPr>
              <a:xfrm>
                <a:off x="2483451" y="4149080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2483451" y="4293572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2483451" y="4436476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2483451" y="4580969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2483451" y="4725461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2483451" y="4869954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2483451" y="5012859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2483451" y="5157351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2483451" y="5301844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2483451" y="5444748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9732" name="Group 37"/>
            <p:cNvGrpSpPr>
              <a:grpSpLocks/>
            </p:cNvGrpSpPr>
            <p:nvPr/>
          </p:nvGrpSpPr>
          <p:grpSpPr bwMode="auto">
            <a:xfrm>
              <a:off x="5220072" y="3789040"/>
              <a:ext cx="144016" cy="1440160"/>
              <a:chOff x="2483768" y="4149080"/>
              <a:chExt cx="144016" cy="1440160"/>
            </a:xfrm>
          </p:grpSpPr>
          <p:sp>
            <p:nvSpPr>
              <p:cNvPr id="230" name="Rectangle 229"/>
              <p:cNvSpPr/>
              <p:nvPr/>
            </p:nvSpPr>
            <p:spPr>
              <a:xfrm>
                <a:off x="2483134" y="4149080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2483134" y="4293572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2483134" y="4436476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2483134" y="4580969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2483134" y="4725461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2483134" y="4869954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2483134" y="5012859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2483134" y="5157351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2483134" y="5301844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2483134" y="5444748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9733" name="Group 37"/>
            <p:cNvGrpSpPr>
              <a:grpSpLocks/>
            </p:cNvGrpSpPr>
            <p:nvPr/>
          </p:nvGrpSpPr>
          <p:grpSpPr bwMode="auto">
            <a:xfrm>
              <a:off x="5076056" y="3789040"/>
              <a:ext cx="144016" cy="1440160"/>
              <a:chOff x="2483768" y="4149080"/>
              <a:chExt cx="144016" cy="1440160"/>
            </a:xfrm>
          </p:grpSpPr>
          <p:sp>
            <p:nvSpPr>
              <p:cNvPr id="220" name="Rectangle 219"/>
              <p:cNvSpPr/>
              <p:nvPr/>
            </p:nvSpPr>
            <p:spPr>
              <a:xfrm>
                <a:off x="2484402" y="4149080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2484402" y="4293572"/>
                <a:ext cx="142747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2484402" y="4436476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2484402" y="4580969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2484402" y="4725461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2484402" y="4869954"/>
                <a:ext cx="142747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2484402" y="5012859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2484402" y="5157351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2484402" y="5301844"/>
                <a:ext cx="142747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2484402" y="5444748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9734" name="Group 37"/>
            <p:cNvGrpSpPr>
              <a:grpSpLocks/>
            </p:cNvGrpSpPr>
            <p:nvPr/>
          </p:nvGrpSpPr>
          <p:grpSpPr bwMode="auto">
            <a:xfrm>
              <a:off x="4932040" y="3789040"/>
              <a:ext cx="144016" cy="1440160"/>
              <a:chOff x="2483768" y="4149080"/>
              <a:chExt cx="144016" cy="1440160"/>
            </a:xfrm>
          </p:grpSpPr>
          <p:sp>
            <p:nvSpPr>
              <p:cNvPr id="210" name="Rectangle 209"/>
              <p:cNvSpPr/>
              <p:nvPr/>
            </p:nvSpPr>
            <p:spPr>
              <a:xfrm>
                <a:off x="2484086" y="4149080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2484086" y="4293572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2484086" y="4436476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2484086" y="4580969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2484086" y="4725461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2484086" y="4869954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2484086" y="5012859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2484086" y="5157351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2484086" y="5301844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2484086" y="5444748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9735" name="Group 37"/>
            <p:cNvGrpSpPr>
              <a:grpSpLocks/>
            </p:cNvGrpSpPr>
            <p:nvPr/>
          </p:nvGrpSpPr>
          <p:grpSpPr bwMode="auto">
            <a:xfrm>
              <a:off x="4788024" y="3789040"/>
              <a:ext cx="144016" cy="1440160"/>
              <a:chOff x="2483768" y="4149080"/>
              <a:chExt cx="144016" cy="1440160"/>
            </a:xfrm>
          </p:grpSpPr>
          <p:sp>
            <p:nvSpPr>
              <p:cNvPr id="200" name="Rectangle 199"/>
              <p:cNvSpPr/>
              <p:nvPr/>
            </p:nvSpPr>
            <p:spPr>
              <a:xfrm>
                <a:off x="2483768" y="4149080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2483768" y="4293572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2483768" y="4436476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2483768" y="4580969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2483768" y="4725461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2483768" y="4869954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2483768" y="5012859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2483768" y="5157351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2483768" y="5301844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2483768" y="5444748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9736" name="Group 37"/>
            <p:cNvGrpSpPr>
              <a:grpSpLocks/>
            </p:cNvGrpSpPr>
            <p:nvPr/>
          </p:nvGrpSpPr>
          <p:grpSpPr bwMode="auto">
            <a:xfrm>
              <a:off x="4644008" y="3789040"/>
              <a:ext cx="144016" cy="1440160"/>
              <a:chOff x="2483768" y="4149080"/>
              <a:chExt cx="144016" cy="1440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483451" y="4149080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2483451" y="4293572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2483451" y="4436476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2483451" y="4580969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2483451" y="4725461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2483451" y="4869954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2483451" y="5012859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2483451" y="5157351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2483451" y="5301844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2483451" y="5444748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9737" name="Group 37"/>
            <p:cNvGrpSpPr>
              <a:grpSpLocks/>
            </p:cNvGrpSpPr>
            <p:nvPr/>
          </p:nvGrpSpPr>
          <p:grpSpPr bwMode="auto">
            <a:xfrm>
              <a:off x="4499992" y="3789040"/>
              <a:ext cx="144016" cy="1440160"/>
              <a:chOff x="2483768" y="4149080"/>
              <a:chExt cx="144016" cy="1440160"/>
            </a:xfrm>
          </p:grpSpPr>
          <p:sp>
            <p:nvSpPr>
              <p:cNvPr id="180" name="Rectangle 179"/>
              <p:cNvSpPr/>
              <p:nvPr/>
            </p:nvSpPr>
            <p:spPr>
              <a:xfrm>
                <a:off x="2483134" y="4149080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2483134" y="4293572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2483134" y="4436476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2483134" y="4580969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483134" y="4725461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2483134" y="4869954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2483134" y="5012859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2483134" y="5157351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2483134" y="5301844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2483134" y="5444748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9738" name="Group 37"/>
            <p:cNvGrpSpPr>
              <a:grpSpLocks/>
            </p:cNvGrpSpPr>
            <p:nvPr/>
          </p:nvGrpSpPr>
          <p:grpSpPr bwMode="auto">
            <a:xfrm>
              <a:off x="4355976" y="3789040"/>
              <a:ext cx="144016" cy="1440160"/>
              <a:chOff x="2483768" y="4149080"/>
              <a:chExt cx="144016" cy="1440160"/>
            </a:xfrm>
          </p:grpSpPr>
          <p:sp>
            <p:nvSpPr>
              <p:cNvPr id="170" name="Rectangle 169"/>
              <p:cNvSpPr/>
              <p:nvPr/>
            </p:nvSpPr>
            <p:spPr>
              <a:xfrm>
                <a:off x="2484402" y="4149080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2484402" y="4293572"/>
                <a:ext cx="142747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2484402" y="4436476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2484402" y="4580969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2484402" y="4725461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2484402" y="4869954"/>
                <a:ext cx="142747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2484402" y="5012859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2484402" y="5157351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2484402" y="5301844"/>
                <a:ext cx="142747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2484402" y="5444748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9739" name="Group 37"/>
            <p:cNvGrpSpPr>
              <a:grpSpLocks/>
            </p:cNvGrpSpPr>
            <p:nvPr/>
          </p:nvGrpSpPr>
          <p:grpSpPr bwMode="auto">
            <a:xfrm>
              <a:off x="4211960" y="3789040"/>
              <a:ext cx="144016" cy="1440160"/>
              <a:chOff x="2483768" y="4149080"/>
              <a:chExt cx="144016" cy="1440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484086" y="4149080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2484086" y="4293572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2484086" y="4436476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2484086" y="4580969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2484086" y="4725461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2484086" y="4869954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2484086" y="5012859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2484086" y="5157351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2484086" y="5301844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2484086" y="5444748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29740" name="Group 37"/>
            <p:cNvGrpSpPr>
              <a:grpSpLocks/>
            </p:cNvGrpSpPr>
            <p:nvPr/>
          </p:nvGrpSpPr>
          <p:grpSpPr bwMode="auto">
            <a:xfrm>
              <a:off x="4067944" y="3789040"/>
              <a:ext cx="144016" cy="1440160"/>
              <a:chOff x="2483768" y="4149080"/>
              <a:chExt cx="144016" cy="1440160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2483768" y="4149080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2483768" y="4293572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483768" y="4436476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2483768" y="4580969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2483768" y="4725461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2483768" y="4869954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2483768" y="5012859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2483768" y="5157351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2483768" y="5301844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483768" y="5444748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</p:grpSp>
      <p:sp>
        <p:nvSpPr>
          <p:cNvPr id="250" name="Rectangle 249"/>
          <p:cNvSpPr/>
          <p:nvPr/>
        </p:nvSpPr>
        <p:spPr>
          <a:xfrm>
            <a:off x="7885113" y="4508500"/>
            <a:ext cx="142875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1" name="Rectangle 250"/>
          <p:cNvSpPr/>
          <p:nvPr/>
        </p:nvSpPr>
        <p:spPr>
          <a:xfrm>
            <a:off x="8101013" y="4508500"/>
            <a:ext cx="142875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2" name="Rectangle 251"/>
          <p:cNvSpPr/>
          <p:nvPr/>
        </p:nvSpPr>
        <p:spPr>
          <a:xfrm>
            <a:off x="7885113" y="3644900"/>
            <a:ext cx="142875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3" name="Rectangle 252"/>
          <p:cNvSpPr/>
          <p:nvPr/>
        </p:nvSpPr>
        <p:spPr>
          <a:xfrm>
            <a:off x="8101013" y="3644900"/>
            <a:ext cx="142875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4" name="Rectangle 253"/>
          <p:cNvSpPr/>
          <p:nvPr/>
        </p:nvSpPr>
        <p:spPr>
          <a:xfrm>
            <a:off x="7885113" y="3933825"/>
            <a:ext cx="142875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5" name="Rectangle 254"/>
          <p:cNvSpPr/>
          <p:nvPr/>
        </p:nvSpPr>
        <p:spPr>
          <a:xfrm>
            <a:off x="8101013" y="3933825"/>
            <a:ext cx="142875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256" name="Group 255"/>
          <p:cNvGrpSpPr>
            <a:grpSpLocks/>
          </p:cNvGrpSpPr>
          <p:nvPr/>
        </p:nvGrpSpPr>
        <p:grpSpPr bwMode="auto">
          <a:xfrm>
            <a:off x="2987675" y="2924175"/>
            <a:ext cx="1223963" cy="3384550"/>
            <a:chOff x="4427984" y="2924944"/>
            <a:chExt cx="1224136" cy="3384376"/>
          </a:xfrm>
        </p:grpSpPr>
        <p:sp>
          <p:nvSpPr>
            <p:cNvPr id="257" name="Oval 256"/>
            <p:cNvSpPr/>
            <p:nvPr/>
          </p:nvSpPr>
          <p:spPr>
            <a:xfrm>
              <a:off x="5075776" y="2924944"/>
              <a:ext cx="576344" cy="50479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29728" name="Group 113"/>
            <p:cNvGrpSpPr>
              <a:grpSpLocks/>
            </p:cNvGrpSpPr>
            <p:nvPr/>
          </p:nvGrpSpPr>
          <p:grpSpPr bwMode="auto">
            <a:xfrm>
              <a:off x="4427984" y="3429000"/>
              <a:ext cx="936104" cy="2880320"/>
              <a:chOff x="4427984" y="3429000"/>
              <a:chExt cx="936104" cy="2880320"/>
            </a:xfrm>
          </p:grpSpPr>
          <p:cxnSp>
            <p:nvCxnSpPr>
              <p:cNvPr id="259" name="Straight Connector 258"/>
              <p:cNvCxnSpPr>
                <a:stCxn id="257" idx="4"/>
              </p:cNvCxnSpPr>
              <p:nvPr/>
            </p:nvCxnSpPr>
            <p:spPr>
              <a:xfrm>
                <a:off x="5364741" y="3429743"/>
                <a:ext cx="0" cy="287957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Arrow Connector 259"/>
              <p:cNvCxnSpPr/>
              <p:nvPr/>
            </p:nvCxnSpPr>
            <p:spPr>
              <a:xfrm flipH="1">
                <a:off x="4427984" y="6309320"/>
                <a:ext cx="936757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9955" name="Picture 259" descr="MC90039173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1" dur="100" fill="hold"/>
                                        <p:tgtEl>
                                          <p:spTgt spid="299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100" fill="hold"/>
                                        <p:tgtEl>
                                          <p:spTgt spid="299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299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299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9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9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9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9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80" grpId="0" animBg="1"/>
      <p:bldP spid="87" grpId="0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208 ÷ 2 ... Sharing the Hundreds</a:t>
            </a:r>
          </a:p>
        </p:txBody>
      </p:sp>
      <p:graphicFrame>
        <p:nvGraphicFramePr>
          <p:cNvPr id="30974" name="Group 254"/>
          <p:cNvGraphicFramePr>
            <a:graphicFrameLocks noGrp="1"/>
          </p:cNvGraphicFramePr>
          <p:nvPr/>
        </p:nvGraphicFramePr>
        <p:xfrm>
          <a:off x="3708400" y="1773238"/>
          <a:ext cx="4824413" cy="1674178"/>
        </p:xfrm>
        <a:graphic>
          <a:graphicData uri="http://schemas.openxmlformats.org/drawingml/2006/table">
            <a:tbl>
              <a:tblPr/>
              <a:tblGrid>
                <a:gridCol w="862013"/>
                <a:gridCol w="1204912"/>
                <a:gridCol w="1379538"/>
                <a:gridCol w="1377950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" name="Rectangle 71"/>
          <p:cNvSpPr/>
          <p:nvPr/>
        </p:nvSpPr>
        <p:spPr>
          <a:xfrm>
            <a:off x="7885113" y="42211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8101013" y="42211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250825" y="2781300"/>
            <a:ext cx="1441450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2051050" y="2781300"/>
            <a:ext cx="1512888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741" name="TextBox 86"/>
          <p:cNvSpPr txBox="1">
            <a:spLocks noChangeArrowheads="1"/>
          </p:cNvSpPr>
          <p:nvPr/>
        </p:nvSpPr>
        <p:spPr bwMode="auto">
          <a:xfrm>
            <a:off x="250825" y="6165850"/>
            <a:ext cx="33131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        1                                2                        </a:t>
            </a:r>
          </a:p>
        </p:txBody>
      </p:sp>
      <p:grpSp>
        <p:nvGrpSpPr>
          <p:cNvPr id="3" name="Group 137"/>
          <p:cNvGrpSpPr>
            <a:grpSpLocks/>
          </p:cNvGrpSpPr>
          <p:nvPr/>
        </p:nvGrpSpPr>
        <p:grpSpPr bwMode="auto">
          <a:xfrm>
            <a:off x="4067175" y="3500438"/>
            <a:ext cx="1441450" cy="1441450"/>
            <a:chOff x="4067944" y="3789040"/>
            <a:chExt cx="1440160" cy="1440160"/>
          </a:xfrm>
        </p:grpSpPr>
        <p:grpSp>
          <p:nvGrpSpPr>
            <p:cNvPr id="30862" name="Group 37"/>
            <p:cNvGrpSpPr>
              <a:grpSpLocks/>
            </p:cNvGrpSpPr>
            <p:nvPr/>
          </p:nvGrpSpPr>
          <p:grpSpPr bwMode="auto">
            <a:xfrm>
              <a:off x="5364088" y="3789040"/>
              <a:ext cx="144016" cy="1440160"/>
              <a:chOff x="2483768" y="4149080"/>
              <a:chExt cx="144016" cy="144016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2483451" y="4149080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483451" y="4293413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483451" y="4437746"/>
                <a:ext cx="144333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483451" y="4580494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483451" y="4724826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483451" y="4869160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483451" y="5013493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483451" y="5157826"/>
                <a:ext cx="144333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483451" y="5300574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483451" y="5444906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0863" name="Group 37"/>
            <p:cNvGrpSpPr>
              <a:grpSpLocks/>
            </p:cNvGrpSpPr>
            <p:nvPr/>
          </p:nvGrpSpPr>
          <p:grpSpPr bwMode="auto">
            <a:xfrm>
              <a:off x="5220072" y="3789040"/>
              <a:ext cx="144016" cy="1440160"/>
              <a:chOff x="2483768" y="4149080"/>
              <a:chExt cx="144016" cy="144016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483134" y="4149080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483134" y="4293413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483134" y="4437746"/>
                <a:ext cx="144334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483134" y="4580494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83134" y="4724826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483134" y="4869160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83134" y="5013493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483134" y="5157826"/>
                <a:ext cx="144334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483134" y="5300574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483134" y="5444906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0864" name="Group 37"/>
            <p:cNvGrpSpPr>
              <a:grpSpLocks/>
            </p:cNvGrpSpPr>
            <p:nvPr/>
          </p:nvGrpSpPr>
          <p:grpSpPr bwMode="auto">
            <a:xfrm>
              <a:off x="5076056" y="3789040"/>
              <a:ext cx="144016" cy="1440160"/>
              <a:chOff x="2483768" y="4149080"/>
              <a:chExt cx="144016" cy="144016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2484402" y="4149080"/>
                <a:ext cx="142747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484402" y="4293413"/>
                <a:ext cx="142747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484402" y="4437746"/>
                <a:ext cx="142747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484402" y="4580494"/>
                <a:ext cx="142747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484402" y="4724826"/>
                <a:ext cx="142747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484402" y="4869160"/>
                <a:ext cx="142747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484402" y="5013493"/>
                <a:ext cx="142747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484402" y="5157826"/>
                <a:ext cx="142747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484402" y="5300574"/>
                <a:ext cx="142747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484402" y="5444906"/>
                <a:ext cx="142747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0865" name="Group 37"/>
            <p:cNvGrpSpPr>
              <a:grpSpLocks/>
            </p:cNvGrpSpPr>
            <p:nvPr/>
          </p:nvGrpSpPr>
          <p:grpSpPr bwMode="auto">
            <a:xfrm>
              <a:off x="4932040" y="3789040"/>
              <a:ext cx="144016" cy="1440160"/>
              <a:chOff x="2483768" y="4149080"/>
              <a:chExt cx="144016" cy="144016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2484086" y="4149080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484086" y="4293413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484086" y="4437746"/>
                <a:ext cx="144333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484086" y="4580494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484086" y="4724826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484086" y="4869160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484086" y="5013493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484086" y="5157826"/>
                <a:ext cx="144333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484086" y="5300574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484086" y="5444906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0866" name="Group 37"/>
            <p:cNvGrpSpPr>
              <a:grpSpLocks/>
            </p:cNvGrpSpPr>
            <p:nvPr/>
          </p:nvGrpSpPr>
          <p:grpSpPr bwMode="auto">
            <a:xfrm>
              <a:off x="4788024" y="3789040"/>
              <a:ext cx="144016" cy="1440160"/>
              <a:chOff x="2483768" y="4149080"/>
              <a:chExt cx="144016" cy="144016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2483768" y="4149080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483768" y="4293413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483768" y="4437746"/>
                <a:ext cx="144334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483768" y="4580494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483768" y="4724826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2483768" y="4869160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483768" y="5013493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2483768" y="5157826"/>
                <a:ext cx="144334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2483768" y="5300574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483768" y="5444906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0867" name="Group 37"/>
            <p:cNvGrpSpPr>
              <a:grpSpLocks/>
            </p:cNvGrpSpPr>
            <p:nvPr/>
          </p:nvGrpSpPr>
          <p:grpSpPr bwMode="auto">
            <a:xfrm>
              <a:off x="4644008" y="3789040"/>
              <a:ext cx="144016" cy="1440160"/>
              <a:chOff x="2483768" y="4149080"/>
              <a:chExt cx="144016" cy="1440160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2483451" y="4149080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483451" y="4293413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483451" y="4437746"/>
                <a:ext cx="144333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2483451" y="4580494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2483451" y="4724826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2483451" y="4869160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483451" y="5013493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483451" y="5157826"/>
                <a:ext cx="144333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2483451" y="5300574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2483451" y="5444906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0868" name="Group 37"/>
            <p:cNvGrpSpPr>
              <a:grpSpLocks/>
            </p:cNvGrpSpPr>
            <p:nvPr/>
          </p:nvGrpSpPr>
          <p:grpSpPr bwMode="auto">
            <a:xfrm>
              <a:off x="4499992" y="3789040"/>
              <a:ext cx="144016" cy="1440160"/>
              <a:chOff x="2483768" y="4149080"/>
              <a:chExt cx="144016" cy="1440160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2483134" y="4149080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483134" y="4293413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2483134" y="4437746"/>
                <a:ext cx="144334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483134" y="4580494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483134" y="4724826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2483134" y="4869160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2483134" y="5013493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2483134" y="5157826"/>
                <a:ext cx="144334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2483134" y="5300574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2483134" y="5444906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0869" name="Group 37"/>
            <p:cNvGrpSpPr>
              <a:grpSpLocks/>
            </p:cNvGrpSpPr>
            <p:nvPr/>
          </p:nvGrpSpPr>
          <p:grpSpPr bwMode="auto">
            <a:xfrm>
              <a:off x="4355976" y="3789040"/>
              <a:ext cx="144016" cy="1440160"/>
              <a:chOff x="2483768" y="4149080"/>
              <a:chExt cx="144016" cy="1440160"/>
            </a:xfrm>
          </p:grpSpPr>
          <p:sp>
            <p:nvSpPr>
              <p:cNvPr id="106" name="Rectangle 105"/>
              <p:cNvSpPr/>
              <p:nvPr/>
            </p:nvSpPr>
            <p:spPr>
              <a:xfrm>
                <a:off x="2484402" y="4149080"/>
                <a:ext cx="142747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2484402" y="4293413"/>
                <a:ext cx="142747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2484402" y="4437746"/>
                <a:ext cx="142747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2484402" y="4580494"/>
                <a:ext cx="142747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2484402" y="4724826"/>
                <a:ext cx="142747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2484402" y="4869160"/>
                <a:ext cx="142747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2484402" y="5013493"/>
                <a:ext cx="142747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2484402" y="5157826"/>
                <a:ext cx="142747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2484402" y="5300574"/>
                <a:ext cx="142747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2484402" y="5444906"/>
                <a:ext cx="142747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0870" name="Group 37"/>
            <p:cNvGrpSpPr>
              <a:grpSpLocks/>
            </p:cNvGrpSpPr>
            <p:nvPr/>
          </p:nvGrpSpPr>
          <p:grpSpPr bwMode="auto">
            <a:xfrm>
              <a:off x="4211960" y="3789040"/>
              <a:ext cx="144016" cy="1440160"/>
              <a:chOff x="2483768" y="4149080"/>
              <a:chExt cx="144016" cy="1440160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2484086" y="4149080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2484086" y="4293413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484086" y="4437746"/>
                <a:ext cx="144333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2484086" y="4580494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2484086" y="4724826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2484086" y="4869160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2484086" y="5013493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2484086" y="5157826"/>
                <a:ext cx="144333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484086" y="5300574"/>
                <a:ext cx="144333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2484086" y="5444906"/>
                <a:ext cx="144333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0871" name="Group 37"/>
            <p:cNvGrpSpPr>
              <a:grpSpLocks/>
            </p:cNvGrpSpPr>
            <p:nvPr/>
          </p:nvGrpSpPr>
          <p:grpSpPr bwMode="auto">
            <a:xfrm>
              <a:off x="4067944" y="3789040"/>
              <a:ext cx="144016" cy="1440160"/>
              <a:chOff x="2483768" y="4149080"/>
              <a:chExt cx="144016" cy="1440160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2483768" y="4149080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2483768" y="4293413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2483768" y="4437746"/>
                <a:ext cx="144334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2483768" y="4580494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2483768" y="4724826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2483768" y="4869160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2483768" y="5013493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2483768" y="5157826"/>
                <a:ext cx="144334" cy="142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2483768" y="5300574"/>
                <a:ext cx="144334" cy="144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2483768" y="5444906"/>
                <a:ext cx="144334" cy="1443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</p:grpSp>
      <p:grpSp>
        <p:nvGrpSpPr>
          <p:cNvPr id="15" name="Group 138"/>
          <p:cNvGrpSpPr>
            <a:grpSpLocks/>
          </p:cNvGrpSpPr>
          <p:nvPr/>
        </p:nvGrpSpPr>
        <p:grpSpPr bwMode="auto">
          <a:xfrm>
            <a:off x="4067175" y="5084763"/>
            <a:ext cx="1441450" cy="1439862"/>
            <a:chOff x="4067944" y="3789040"/>
            <a:chExt cx="1440160" cy="1440160"/>
          </a:xfrm>
        </p:grpSpPr>
        <p:grpSp>
          <p:nvGrpSpPr>
            <p:cNvPr id="30752" name="Group 37"/>
            <p:cNvGrpSpPr>
              <a:grpSpLocks/>
            </p:cNvGrpSpPr>
            <p:nvPr/>
          </p:nvGrpSpPr>
          <p:grpSpPr bwMode="auto">
            <a:xfrm>
              <a:off x="5364088" y="3789040"/>
              <a:ext cx="144016" cy="1440160"/>
              <a:chOff x="2483768" y="4149080"/>
              <a:chExt cx="144016" cy="1440160"/>
            </a:xfrm>
          </p:grpSpPr>
          <p:sp>
            <p:nvSpPr>
              <p:cNvPr id="240" name="Rectangle 239"/>
              <p:cNvSpPr/>
              <p:nvPr/>
            </p:nvSpPr>
            <p:spPr>
              <a:xfrm>
                <a:off x="2483451" y="4149080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2483451" y="4293572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2483451" y="4436476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2483451" y="4580969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2483451" y="4725461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2483451" y="4869954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2483451" y="5012859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2483451" y="5157351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2483451" y="5301844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2483451" y="5444748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0753" name="Group 37"/>
            <p:cNvGrpSpPr>
              <a:grpSpLocks/>
            </p:cNvGrpSpPr>
            <p:nvPr/>
          </p:nvGrpSpPr>
          <p:grpSpPr bwMode="auto">
            <a:xfrm>
              <a:off x="5220072" y="3789040"/>
              <a:ext cx="144016" cy="1440160"/>
              <a:chOff x="2483768" y="4149080"/>
              <a:chExt cx="144016" cy="1440160"/>
            </a:xfrm>
          </p:grpSpPr>
          <p:sp>
            <p:nvSpPr>
              <p:cNvPr id="230" name="Rectangle 229"/>
              <p:cNvSpPr/>
              <p:nvPr/>
            </p:nvSpPr>
            <p:spPr>
              <a:xfrm>
                <a:off x="2483134" y="4149080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2483134" y="4293572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2483134" y="4436476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2483134" y="4580969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2483134" y="4725461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2483134" y="4869954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2483134" y="5012859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2483134" y="5157351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2483134" y="5301844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2483134" y="5444748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0754" name="Group 37"/>
            <p:cNvGrpSpPr>
              <a:grpSpLocks/>
            </p:cNvGrpSpPr>
            <p:nvPr/>
          </p:nvGrpSpPr>
          <p:grpSpPr bwMode="auto">
            <a:xfrm>
              <a:off x="5076056" y="3789040"/>
              <a:ext cx="144016" cy="1440160"/>
              <a:chOff x="2483768" y="4149080"/>
              <a:chExt cx="144016" cy="1440160"/>
            </a:xfrm>
          </p:grpSpPr>
          <p:sp>
            <p:nvSpPr>
              <p:cNvPr id="220" name="Rectangle 219"/>
              <p:cNvSpPr/>
              <p:nvPr/>
            </p:nvSpPr>
            <p:spPr>
              <a:xfrm>
                <a:off x="2484402" y="4149080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2484402" y="4293572"/>
                <a:ext cx="142747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2484402" y="4436476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2484402" y="4580969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2484402" y="4725461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2484402" y="4869954"/>
                <a:ext cx="142747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2484402" y="5012859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2484402" y="5157351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2484402" y="5301844"/>
                <a:ext cx="142747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2484402" y="5444748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0755" name="Group 37"/>
            <p:cNvGrpSpPr>
              <a:grpSpLocks/>
            </p:cNvGrpSpPr>
            <p:nvPr/>
          </p:nvGrpSpPr>
          <p:grpSpPr bwMode="auto">
            <a:xfrm>
              <a:off x="4932040" y="3789040"/>
              <a:ext cx="144016" cy="1440160"/>
              <a:chOff x="2483768" y="4149080"/>
              <a:chExt cx="144016" cy="1440160"/>
            </a:xfrm>
          </p:grpSpPr>
          <p:sp>
            <p:nvSpPr>
              <p:cNvPr id="210" name="Rectangle 209"/>
              <p:cNvSpPr/>
              <p:nvPr/>
            </p:nvSpPr>
            <p:spPr>
              <a:xfrm>
                <a:off x="2484086" y="4149080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2484086" y="4293572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2484086" y="4436476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2484086" y="4580969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2484086" y="4725461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2484086" y="4869954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2484086" y="5012859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2484086" y="5157351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2484086" y="5301844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2484086" y="5444748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0756" name="Group 37"/>
            <p:cNvGrpSpPr>
              <a:grpSpLocks/>
            </p:cNvGrpSpPr>
            <p:nvPr/>
          </p:nvGrpSpPr>
          <p:grpSpPr bwMode="auto">
            <a:xfrm>
              <a:off x="4788024" y="3789040"/>
              <a:ext cx="144016" cy="1440160"/>
              <a:chOff x="2483768" y="4149080"/>
              <a:chExt cx="144016" cy="1440160"/>
            </a:xfrm>
          </p:grpSpPr>
          <p:sp>
            <p:nvSpPr>
              <p:cNvPr id="200" name="Rectangle 199"/>
              <p:cNvSpPr/>
              <p:nvPr/>
            </p:nvSpPr>
            <p:spPr>
              <a:xfrm>
                <a:off x="2483768" y="4149080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2483768" y="4293572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2483768" y="4436476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2483768" y="4580969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2483768" y="4725461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2483768" y="4869954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2483768" y="5012859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2483768" y="5157351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2483768" y="5301844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2483768" y="5444748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0757" name="Group 37"/>
            <p:cNvGrpSpPr>
              <a:grpSpLocks/>
            </p:cNvGrpSpPr>
            <p:nvPr/>
          </p:nvGrpSpPr>
          <p:grpSpPr bwMode="auto">
            <a:xfrm>
              <a:off x="4644008" y="3789040"/>
              <a:ext cx="144016" cy="1440160"/>
              <a:chOff x="2483768" y="4149080"/>
              <a:chExt cx="144016" cy="1440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483451" y="4149080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2483451" y="4293572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2483451" y="4436476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2483451" y="4580969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2483451" y="4725461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2483451" y="4869954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2483451" y="5012859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2483451" y="5157351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2483451" y="5301844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2483451" y="5444748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0758" name="Group 37"/>
            <p:cNvGrpSpPr>
              <a:grpSpLocks/>
            </p:cNvGrpSpPr>
            <p:nvPr/>
          </p:nvGrpSpPr>
          <p:grpSpPr bwMode="auto">
            <a:xfrm>
              <a:off x="4499992" y="3789040"/>
              <a:ext cx="144016" cy="1440160"/>
              <a:chOff x="2483768" y="4149080"/>
              <a:chExt cx="144016" cy="1440160"/>
            </a:xfrm>
          </p:grpSpPr>
          <p:sp>
            <p:nvSpPr>
              <p:cNvPr id="180" name="Rectangle 179"/>
              <p:cNvSpPr/>
              <p:nvPr/>
            </p:nvSpPr>
            <p:spPr>
              <a:xfrm>
                <a:off x="2483134" y="4149080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2483134" y="4293572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2483134" y="4436476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2483134" y="4580969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483134" y="4725461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2483134" y="4869954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2483134" y="5012859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2483134" y="5157351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2483134" y="5301844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2483134" y="5444748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0759" name="Group 37"/>
            <p:cNvGrpSpPr>
              <a:grpSpLocks/>
            </p:cNvGrpSpPr>
            <p:nvPr/>
          </p:nvGrpSpPr>
          <p:grpSpPr bwMode="auto">
            <a:xfrm>
              <a:off x="4355976" y="3789040"/>
              <a:ext cx="144016" cy="1440160"/>
              <a:chOff x="2483768" y="4149080"/>
              <a:chExt cx="144016" cy="1440160"/>
            </a:xfrm>
          </p:grpSpPr>
          <p:sp>
            <p:nvSpPr>
              <p:cNvPr id="170" name="Rectangle 169"/>
              <p:cNvSpPr/>
              <p:nvPr/>
            </p:nvSpPr>
            <p:spPr>
              <a:xfrm>
                <a:off x="2484402" y="4149080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2484402" y="4293572"/>
                <a:ext cx="142747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2484402" y="4436476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2484402" y="4580969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2484402" y="4725461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2484402" y="4869954"/>
                <a:ext cx="142747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2484402" y="5012859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2484402" y="5157351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2484402" y="5301844"/>
                <a:ext cx="142747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2484402" y="5444748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0760" name="Group 37"/>
            <p:cNvGrpSpPr>
              <a:grpSpLocks/>
            </p:cNvGrpSpPr>
            <p:nvPr/>
          </p:nvGrpSpPr>
          <p:grpSpPr bwMode="auto">
            <a:xfrm>
              <a:off x="4211960" y="3789040"/>
              <a:ext cx="144016" cy="1440160"/>
              <a:chOff x="2483768" y="4149080"/>
              <a:chExt cx="144016" cy="1440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484086" y="4149080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2484086" y="4293572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2484086" y="4436476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2484086" y="4580969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2484086" y="4725461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2484086" y="4869954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2484086" y="5012859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2484086" y="5157351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2484086" y="5301844"/>
                <a:ext cx="144333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2484086" y="5444748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0761" name="Group 37"/>
            <p:cNvGrpSpPr>
              <a:grpSpLocks/>
            </p:cNvGrpSpPr>
            <p:nvPr/>
          </p:nvGrpSpPr>
          <p:grpSpPr bwMode="auto">
            <a:xfrm>
              <a:off x="4067944" y="3789040"/>
              <a:ext cx="144016" cy="1440160"/>
              <a:chOff x="2483768" y="4149080"/>
              <a:chExt cx="144016" cy="1440160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2483768" y="4149080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2483768" y="4293572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483768" y="4436476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2483768" y="4580969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2483768" y="4725461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2483768" y="4869954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2483768" y="5012859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2483768" y="5157351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2483768" y="5301844"/>
                <a:ext cx="144334" cy="1429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483768" y="5444748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</p:grpSp>
      <p:sp>
        <p:nvSpPr>
          <p:cNvPr id="250" name="Rectangle 249"/>
          <p:cNvSpPr/>
          <p:nvPr/>
        </p:nvSpPr>
        <p:spPr>
          <a:xfrm>
            <a:off x="7885113" y="4508500"/>
            <a:ext cx="142875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1" name="Rectangle 250"/>
          <p:cNvSpPr/>
          <p:nvPr/>
        </p:nvSpPr>
        <p:spPr>
          <a:xfrm>
            <a:off x="8101013" y="4508500"/>
            <a:ext cx="142875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2" name="Rectangle 251"/>
          <p:cNvSpPr/>
          <p:nvPr/>
        </p:nvSpPr>
        <p:spPr>
          <a:xfrm>
            <a:off x="7885113" y="3644900"/>
            <a:ext cx="142875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3" name="Rectangle 252"/>
          <p:cNvSpPr/>
          <p:nvPr/>
        </p:nvSpPr>
        <p:spPr>
          <a:xfrm>
            <a:off x="8101013" y="3644900"/>
            <a:ext cx="142875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4" name="Rectangle 253"/>
          <p:cNvSpPr/>
          <p:nvPr/>
        </p:nvSpPr>
        <p:spPr>
          <a:xfrm>
            <a:off x="7885113" y="3933825"/>
            <a:ext cx="142875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5" name="Rectangle 254"/>
          <p:cNvSpPr/>
          <p:nvPr/>
        </p:nvSpPr>
        <p:spPr>
          <a:xfrm>
            <a:off x="8101013" y="3933825"/>
            <a:ext cx="142875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6" name="Rectangle 255"/>
          <p:cNvSpPr>
            <a:spLocks noChangeArrowheads="1"/>
          </p:cNvSpPr>
          <p:nvPr/>
        </p:nvSpPr>
        <p:spPr bwMode="auto">
          <a:xfrm>
            <a:off x="250825" y="1557338"/>
            <a:ext cx="35290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There is 1 Hundred in each bucket</a:t>
            </a:r>
          </a:p>
        </p:txBody>
      </p:sp>
      <p:sp>
        <p:nvSpPr>
          <p:cNvPr id="257" name="TextBox 256"/>
          <p:cNvSpPr txBox="1">
            <a:spLocks noChangeArrowheads="1"/>
          </p:cNvSpPr>
          <p:nvPr/>
        </p:nvSpPr>
        <p:spPr bwMode="auto">
          <a:xfrm>
            <a:off x="4427538" y="2276475"/>
            <a:ext cx="6492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Calibri" pitchFamily="34" charset="0"/>
              </a:rPr>
              <a:t>1</a:t>
            </a:r>
          </a:p>
        </p:txBody>
      </p:sp>
      <p:pic>
        <p:nvPicPr>
          <p:cNvPr id="30975" name="Picture 255" descr="MC90039173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-0.40764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6 L -0.22048 -0.2307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309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309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309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309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9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9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9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" grpId="0"/>
      <p:bldP spid="25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208 ÷ 2 ... Sharing the Tens</a:t>
            </a:r>
          </a:p>
        </p:txBody>
      </p:sp>
      <p:graphicFrame>
        <p:nvGraphicFramePr>
          <p:cNvPr id="32001" name="Group 257"/>
          <p:cNvGraphicFramePr>
            <a:graphicFrameLocks noGrp="1"/>
          </p:cNvGraphicFramePr>
          <p:nvPr/>
        </p:nvGraphicFramePr>
        <p:xfrm>
          <a:off x="3708400" y="1773238"/>
          <a:ext cx="4824413" cy="1674178"/>
        </p:xfrm>
        <a:graphic>
          <a:graphicData uri="http://schemas.openxmlformats.org/drawingml/2006/table">
            <a:tbl>
              <a:tblPr/>
              <a:tblGrid>
                <a:gridCol w="862013"/>
                <a:gridCol w="1204912"/>
                <a:gridCol w="1379538"/>
                <a:gridCol w="1377950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" name="Rectangle 71"/>
          <p:cNvSpPr/>
          <p:nvPr/>
        </p:nvSpPr>
        <p:spPr>
          <a:xfrm>
            <a:off x="7885113" y="42211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8101013" y="42211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250825" y="2781300"/>
            <a:ext cx="1441450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2051050" y="2781300"/>
            <a:ext cx="1512888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765" name="TextBox 86"/>
          <p:cNvSpPr txBox="1">
            <a:spLocks noChangeArrowheads="1"/>
          </p:cNvSpPr>
          <p:nvPr/>
        </p:nvSpPr>
        <p:spPr bwMode="auto">
          <a:xfrm>
            <a:off x="250825" y="6165850"/>
            <a:ext cx="33131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        1                                2                        </a:t>
            </a:r>
          </a:p>
        </p:txBody>
      </p:sp>
      <p:grpSp>
        <p:nvGrpSpPr>
          <p:cNvPr id="31766" name="Group 137"/>
          <p:cNvGrpSpPr>
            <a:grpSpLocks/>
          </p:cNvGrpSpPr>
          <p:nvPr/>
        </p:nvGrpSpPr>
        <p:grpSpPr bwMode="auto">
          <a:xfrm>
            <a:off x="250825" y="3429000"/>
            <a:ext cx="1441450" cy="1439863"/>
            <a:chOff x="4067944" y="3789040"/>
            <a:chExt cx="1440160" cy="1440160"/>
          </a:xfrm>
        </p:grpSpPr>
        <p:grpSp>
          <p:nvGrpSpPr>
            <p:cNvPr id="31889" name="Group 37"/>
            <p:cNvGrpSpPr>
              <a:grpSpLocks/>
            </p:cNvGrpSpPr>
            <p:nvPr/>
          </p:nvGrpSpPr>
          <p:grpSpPr bwMode="auto">
            <a:xfrm>
              <a:off x="5364088" y="3789040"/>
              <a:ext cx="144016" cy="1440160"/>
              <a:chOff x="2483768" y="4149080"/>
              <a:chExt cx="144016" cy="144016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2483451" y="4149080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483451" y="429357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483451" y="4436477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483451" y="4580969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483451" y="4725462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483451" y="4869954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483451" y="5012858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483451" y="5157351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483451" y="530184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483451" y="5444747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1890" name="Group 37"/>
            <p:cNvGrpSpPr>
              <a:grpSpLocks/>
            </p:cNvGrpSpPr>
            <p:nvPr/>
          </p:nvGrpSpPr>
          <p:grpSpPr bwMode="auto">
            <a:xfrm>
              <a:off x="5220072" y="3789040"/>
              <a:ext cx="144016" cy="1440160"/>
              <a:chOff x="2483768" y="4149080"/>
              <a:chExt cx="144016" cy="144016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483134" y="4149080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483134" y="429357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483134" y="4436477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483134" y="4580969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83134" y="4725462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483134" y="4869954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83134" y="5012858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483134" y="5157351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483134" y="530184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483134" y="5444747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1891" name="Group 37"/>
            <p:cNvGrpSpPr>
              <a:grpSpLocks/>
            </p:cNvGrpSpPr>
            <p:nvPr/>
          </p:nvGrpSpPr>
          <p:grpSpPr bwMode="auto">
            <a:xfrm>
              <a:off x="5076056" y="3789040"/>
              <a:ext cx="144016" cy="1440160"/>
              <a:chOff x="2483768" y="4149080"/>
              <a:chExt cx="144016" cy="144016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2484402" y="4149080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484402" y="4293573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484402" y="4436477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484402" y="4580969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484402" y="4725462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484402" y="4869954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484402" y="5012858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484402" y="5157351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484402" y="5301843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484402" y="5444747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1892" name="Group 37"/>
            <p:cNvGrpSpPr>
              <a:grpSpLocks/>
            </p:cNvGrpSpPr>
            <p:nvPr/>
          </p:nvGrpSpPr>
          <p:grpSpPr bwMode="auto">
            <a:xfrm>
              <a:off x="4932040" y="3789040"/>
              <a:ext cx="144016" cy="1440160"/>
              <a:chOff x="2483768" y="4149080"/>
              <a:chExt cx="144016" cy="144016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2484086" y="4149080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484086" y="429357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484086" y="4436477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484086" y="4580969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484086" y="4725462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484086" y="4869954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484086" y="5012858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484086" y="5157351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484086" y="530184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484086" y="5444747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1893" name="Group 37"/>
            <p:cNvGrpSpPr>
              <a:grpSpLocks/>
            </p:cNvGrpSpPr>
            <p:nvPr/>
          </p:nvGrpSpPr>
          <p:grpSpPr bwMode="auto">
            <a:xfrm>
              <a:off x="4788024" y="3789040"/>
              <a:ext cx="144016" cy="1440160"/>
              <a:chOff x="2483768" y="4149080"/>
              <a:chExt cx="144016" cy="144016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2483768" y="4149080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483768" y="429357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483768" y="4436477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483768" y="4580969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483768" y="4725462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2483768" y="4869954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483768" y="5012858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2483768" y="5157351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2483768" y="530184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483768" y="5444747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1894" name="Group 37"/>
            <p:cNvGrpSpPr>
              <a:grpSpLocks/>
            </p:cNvGrpSpPr>
            <p:nvPr/>
          </p:nvGrpSpPr>
          <p:grpSpPr bwMode="auto">
            <a:xfrm>
              <a:off x="4644008" y="3789040"/>
              <a:ext cx="144016" cy="1440160"/>
              <a:chOff x="2483768" y="4149080"/>
              <a:chExt cx="144016" cy="1440160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2483451" y="4149080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483451" y="429357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483451" y="4436477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2483451" y="4580969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2483451" y="4725462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2483451" y="4869954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483451" y="5012858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483451" y="5157351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2483451" y="530184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2483451" y="5444747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1895" name="Group 37"/>
            <p:cNvGrpSpPr>
              <a:grpSpLocks/>
            </p:cNvGrpSpPr>
            <p:nvPr/>
          </p:nvGrpSpPr>
          <p:grpSpPr bwMode="auto">
            <a:xfrm>
              <a:off x="4499992" y="3789040"/>
              <a:ext cx="144016" cy="1440160"/>
              <a:chOff x="2483768" y="4149080"/>
              <a:chExt cx="144016" cy="1440160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2483134" y="4149080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483134" y="429357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2483134" y="4436477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483134" y="4580969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483134" y="4725462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2483134" y="4869954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2483134" y="5012858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2483134" y="5157351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2483134" y="530184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2483134" y="5444747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1896" name="Group 37"/>
            <p:cNvGrpSpPr>
              <a:grpSpLocks/>
            </p:cNvGrpSpPr>
            <p:nvPr/>
          </p:nvGrpSpPr>
          <p:grpSpPr bwMode="auto">
            <a:xfrm>
              <a:off x="4355976" y="3789040"/>
              <a:ext cx="144016" cy="1440160"/>
              <a:chOff x="2483768" y="4149080"/>
              <a:chExt cx="144016" cy="1440160"/>
            </a:xfrm>
          </p:grpSpPr>
          <p:sp>
            <p:nvSpPr>
              <p:cNvPr id="106" name="Rectangle 105"/>
              <p:cNvSpPr/>
              <p:nvPr/>
            </p:nvSpPr>
            <p:spPr>
              <a:xfrm>
                <a:off x="2484402" y="4149080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2484402" y="4293573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2484402" y="4436477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2484402" y="4580969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2484402" y="4725462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2484402" y="4869954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2484402" y="5012858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2484402" y="5157351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2484402" y="5301843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2484402" y="5444747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1897" name="Group 37"/>
            <p:cNvGrpSpPr>
              <a:grpSpLocks/>
            </p:cNvGrpSpPr>
            <p:nvPr/>
          </p:nvGrpSpPr>
          <p:grpSpPr bwMode="auto">
            <a:xfrm>
              <a:off x="4211960" y="3789040"/>
              <a:ext cx="144016" cy="1440160"/>
              <a:chOff x="2483768" y="4149080"/>
              <a:chExt cx="144016" cy="1440160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2484086" y="4149080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2484086" y="429357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484086" y="4436477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2484086" y="4580969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2484086" y="4725462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2484086" y="4869954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2484086" y="5012858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2484086" y="5157351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484086" y="530184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2484086" y="5444747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1898" name="Group 37"/>
            <p:cNvGrpSpPr>
              <a:grpSpLocks/>
            </p:cNvGrpSpPr>
            <p:nvPr/>
          </p:nvGrpSpPr>
          <p:grpSpPr bwMode="auto">
            <a:xfrm>
              <a:off x="4067944" y="3789040"/>
              <a:ext cx="144016" cy="1440160"/>
              <a:chOff x="2483768" y="4149080"/>
              <a:chExt cx="144016" cy="1440160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2483768" y="4149080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2483768" y="429357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2483768" y="4436477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2483768" y="4580969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2483768" y="4725462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2483768" y="4869954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2483768" y="5012858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2483768" y="5157351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2483768" y="530184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2483768" y="5444747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</p:grpSp>
      <p:grpSp>
        <p:nvGrpSpPr>
          <p:cNvPr id="31767" name="Group 138"/>
          <p:cNvGrpSpPr>
            <a:grpSpLocks/>
          </p:cNvGrpSpPr>
          <p:nvPr/>
        </p:nvGrpSpPr>
        <p:grpSpPr bwMode="auto">
          <a:xfrm>
            <a:off x="2051050" y="3429000"/>
            <a:ext cx="1441450" cy="1439863"/>
            <a:chOff x="4067944" y="3789040"/>
            <a:chExt cx="1440160" cy="1440160"/>
          </a:xfrm>
        </p:grpSpPr>
        <p:grpSp>
          <p:nvGrpSpPr>
            <p:cNvPr id="31779" name="Group 37"/>
            <p:cNvGrpSpPr>
              <a:grpSpLocks/>
            </p:cNvGrpSpPr>
            <p:nvPr/>
          </p:nvGrpSpPr>
          <p:grpSpPr bwMode="auto">
            <a:xfrm>
              <a:off x="5364088" y="3789040"/>
              <a:ext cx="144016" cy="1440160"/>
              <a:chOff x="2483768" y="4149080"/>
              <a:chExt cx="144016" cy="1440160"/>
            </a:xfrm>
          </p:grpSpPr>
          <p:sp>
            <p:nvSpPr>
              <p:cNvPr id="240" name="Rectangle 239"/>
              <p:cNvSpPr/>
              <p:nvPr/>
            </p:nvSpPr>
            <p:spPr>
              <a:xfrm>
                <a:off x="2483451" y="4149080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2483451" y="429357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2483451" y="4436477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2483451" y="4580969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2483451" y="4725462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2483451" y="4869954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2483451" y="5012858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2483451" y="5157351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2483451" y="530184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2483451" y="5444747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1780" name="Group 37"/>
            <p:cNvGrpSpPr>
              <a:grpSpLocks/>
            </p:cNvGrpSpPr>
            <p:nvPr/>
          </p:nvGrpSpPr>
          <p:grpSpPr bwMode="auto">
            <a:xfrm>
              <a:off x="5220072" y="3789040"/>
              <a:ext cx="144016" cy="1440160"/>
              <a:chOff x="2483768" y="4149080"/>
              <a:chExt cx="144016" cy="1440160"/>
            </a:xfrm>
          </p:grpSpPr>
          <p:sp>
            <p:nvSpPr>
              <p:cNvPr id="230" name="Rectangle 229"/>
              <p:cNvSpPr/>
              <p:nvPr/>
            </p:nvSpPr>
            <p:spPr>
              <a:xfrm>
                <a:off x="2483134" y="4149080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2483134" y="429357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2483134" y="4436477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2483134" y="4580969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2483134" y="4725462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2483134" y="4869954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2483134" y="5012858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2483134" y="5157351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2483134" y="530184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2483134" y="5444747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1781" name="Group 37"/>
            <p:cNvGrpSpPr>
              <a:grpSpLocks/>
            </p:cNvGrpSpPr>
            <p:nvPr/>
          </p:nvGrpSpPr>
          <p:grpSpPr bwMode="auto">
            <a:xfrm>
              <a:off x="5076056" y="3789040"/>
              <a:ext cx="144016" cy="1440160"/>
              <a:chOff x="2483768" y="4149080"/>
              <a:chExt cx="144016" cy="1440160"/>
            </a:xfrm>
          </p:grpSpPr>
          <p:sp>
            <p:nvSpPr>
              <p:cNvPr id="220" name="Rectangle 219"/>
              <p:cNvSpPr/>
              <p:nvPr/>
            </p:nvSpPr>
            <p:spPr>
              <a:xfrm>
                <a:off x="2484402" y="4149080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2484402" y="4293573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2484402" y="4436477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2484402" y="4580969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2484402" y="4725462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2484402" y="4869954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2484402" y="5012858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2484402" y="5157351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2484402" y="5301843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2484402" y="5444747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1782" name="Group 37"/>
            <p:cNvGrpSpPr>
              <a:grpSpLocks/>
            </p:cNvGrpSpPr>
            <p:nvPr/>
          </p:nvGrpSpPr>
          <p:grpSpPr bwMode="auto">
            <a:xfrm>
              <a:off x="4932040" y="3789040"/>
              <a:ext cx="144016" cy="1440160"/>
              <a:chOff x="2483768" y="4149080"/>
              <a:chExt cx="144016" cy="1440160"/>
            </a:xfrm>
          </p:grpSpPr>
          <p:sp>
            <p:nvSpPr>
              <p:cNvPr id="210" name="Rectangle 209"/>
              <p:cNvSpPr/>
              <p:nvPr/>
            </p:nvSpPr>
            <p:spPr>
              <a:xfrm>
                <a:off x="2484086" y="4149080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2484086" y="429357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2484086" y="4436477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2484086" y="4580969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2484086" y="4725462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2484086" y="4869954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2484086" y="5012858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2484086" y="5157351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2484086" y="530184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2484086" y="5444747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1783" name="Group 37"/>
            <p:cNvGrpSpPr>
              <a:grpSpLocks/>
            </p:cNvGrpSpPr>
            <p:nvPr/>
          </p:nvGrpSpPr>
          <p:grpSpPr bwMode="auto">
            <a:xfrm>
              <a:off x="4788024" y="3789040"/>
              <a:ext cx="144016" cy="1440160"/>
              <a:chOff x="2483768" y="4149080"/>
              <a:chExt cx="144016" cy="1440160"/>
            </a:xfrm>
          </p:grpSpPr>
          <p:sp>
            <p:nvSpPr>
              <p:cNvPr id="200" name="Rectangle 199"/>
              <p:cNvSpPr/>
              <p:nvPr/>
            </p:nvSpPr>
            <p:spPr>
              <a:xfrm>
                <a:off x="2483768" y="4149080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2483768" y="429357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2483768" y="4436477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2483768" y="4580969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2483768" y="4725462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2483768" y="4869954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2483768" y="5012858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2483768" y="5157351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2483768" y="530184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2483768" y="5444747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1784" name="Group 37"/>
            <p:cNvGrpSpPr>
              <a:grpSpLocks/>
            </p:cNvGrpSpPr>
            <p:nvPr/>
          </p:nvGrpSpPr>
          <p:grpSpPr bwMode="auto">
            <a:xfrm>
              <a:off x="4644008" y="3789040"/>
              <a:ext cx="144016" cy="1440160"/>
              <a:chOff x="2483768" y="4149080"/>
              <a:chExt cx="144016" cy="1440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483451" y="4149080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2483451" y="429357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2483451" y="4436477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2483451" y="4580969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2483451" y="4725462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2483451" y="4869954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2483451" y="5012858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2483451" y="5157351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2483451" y="530184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2483451" y="5444747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1785" name="Group 37"/>
            <p:cNvGrpSpPr>
              <a:grpSpLocks/>
            </p:cNvGrpSpPr>
            <p:nvPr/>
          </p:nvGrpSpPr>
          <p:grpSpPr bwMode="auto">
            <a:xfrm>
              <a:off x="4499992" y="3789040"/>
              <a:ext cx="144016" cy="1440160"/>
              <a:chOff x="2483768" y="4149080"/>
              <a:chExt cx="144016" cy="1440160"/>
            </a:xfrm>
          </p:grpSpPr>
          <p:sp>
            <p:nvSpPr>
              <p:cNvPr id="180" name="Rectangle 179"/>
              <p:cNvSpPr/>
              <p:nvPr/>
            </p:nvSpPr>
            <p:spPr>
              <a:xfrm>
                <a:off x="2483134" y="4149080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2483134" y="429357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2483134" y="4436477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2483134" y="4580969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483134" y="4725462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2483134" y="4869954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2483134" y="5012858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2483134" y="5157351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2483134" y="530184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2483134" y="5444747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1786" name="Group 37"/>
            <p:cNvGrpSpPr>
              <a:grpSpLocks/>
            </p:cNvGrpSpPr>
            <p:nvPr/>
          </p:nvGrpSpPr>
          <p:grpSpPr bwMode="auto">
            <a:xfrm>
              <a:off x="4355976" y="3789040"/>
              <a:ext cx="144016" cy="1440160"/>
              <a:chOff x="2483768" y="4149080"/>
              <a:chExt cx="144016" cy="1440160"/>
            </a:xfrm>
          </p:grpSpPr>
          <p:sp>
            <p:nvSpPr>
              <p:cNvPr id="170" name="Rectangle 169"/>
              <p:cNvSpPr/>
              <p:nvPr/>
            </p:nvSpPr>
            <p:spPr>
              <a:xfrm>
                <a:off x="2484402" y="4149080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2484402" y="4293573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2484402" y="4436477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2484402" y="4580969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2484402" y="4725462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2484402" y="4869954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2484402" y="5012858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2484402" y="5157351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2484402" y="5301843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2484402" y="5444747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1787" name="Group 37"/>
            <p:cNvGrpSpPr>
              <a:grpSpLocks/>
            </p:cNvGrpSpPr>
            <p:nvPr/>
          </p:nvGrpSpPr>
          <p:grpSpPr bwMode="auto">
            <a:xfrm>
              <a:off x="4211960" y="3789040"/>
              <a:ext cx="144016" cy="1440160"/>
              <a:chOff x="2483768" y="4149080"/>
              <a:chExt cx="144016" cy="1440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484086" y="4149080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2484086" y="429357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2484086" y="4436477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2484086" y="4580969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2484086" y="4725462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2484086" y="4869954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2484086" y="5012858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2484086" y="5157351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2484086" y="530184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2484086" y="5444747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1788" name="Group 37"/>
            <p:cNvGrpSpPr>
              <a:grpSpLocks/>
            </p:cNvGrpSpPr>
            <p:nvPr/>
          </p:nvGrpSpPr>
          <p:grpSpPr bwMode="auto">
            <a:xfrm>
              <a:off x="4067944" y="3789040"/>
              <a:ext cx="144016" cy="1440160"/>
              <a:chOff x="2483768" y="4149080"/>
              <a:chExt cx="144016" cy="1440160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2483768" y="4149080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2483768" y="429357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483768" y="4436477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2483768" y="4580969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2483768" y="4725462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2483768" y="4869954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2483768" y="5012858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2483768" y="5157351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2483768" y="530184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483768" y="5444747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</p:grpSp>
      <p:sp>
        <p:nvSpPr>
          <p:cNvPr id="250" name="Rectangle 249"/>
          <p:cNvSpPr/>
          <p:nvPr/>
        </p:nvSpPr>
        <p:spPr>
          <a:xfrm>
            <a:off x="7885113" y="4508500"/>
            <a:ext cx="142875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1" name="Rectangle 250"/>
          <p:cNvSpPr/>
          <p:nvPr/>
        </p:nvSpPr>
        <p:spPr>
          <a:xfrm>
            <a:off x="8101013" y="4508500"/>
            <a:ext cx="142875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2" name="Rectangle 251"/>
          <p:cNvSpPr/>
          <p:nvPr/>
        </p:nvSpPr>
        <p:spPr>
          <a:xfrm>
            <a:off x="7885113" y="3644900"/>
            <a:ext cx="142875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3" name="Rectangle 252"/>
          <p:cNvSpPr/>
          <p:nvPr/>
        </p:nvSpPr>
        <p:spPr>
          <a:xfrm>
            <a:off x="8101013" y="3644900"/>
            <a:ext cx="142875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4" name="Rectangle 253"/>
          <p:cNvSpPr/>
          <p:nvPr/>
        </p:nvSpPr>
        <p:spPr>
          <a:xfrm>
            <a:off x="7885113" y="3933825"/>
            <a:ext cx="142875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5" name="Rectangle 254"/>
          <p:cNvSpPr/>
          <p:nvPr/>
        </p:nvSpPr>
        <p:spPr>
          <a:xfrm>
            <a:off x="8101013" y="3933825"/>
            <a:ext cx="142875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6" name="Rectangle 255"/>
          <p:cNvSpPr>
            <a:spLocks noChangeArrowheads="1"/>
          </p:cNvSpPr>
          <p:nvPr/>
        </p:nvSpPr>
        <p:spPr bwMode="auto">
          <a:xfrm>
            <a:off x="250825" y="1557338"/>
            <a:ext cx="35290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There are no Tens to share ...</a:t>
            </a:r>
          </a:p>
        </p:txBody>
      </p:sp>
      <p:sp>
        <p:nvSpPr>
          <p:cNvPr id="31775" name="TextBox 256"/>
          <p:cNvSpPr txBox="1">
            <a:spLocks noChangeArrowheads="1"/>
          </p:cNvSpPr>
          <p:nvPr/>
        </p:nvSpPr>
        <p:spPr bwMode="auto">
          <a:xfrm>
            <a:off x="4427538" y="2276475"/>
            <a:ext cx="6492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Calibri" pitchFamily="34" charset="0"/>
              </a:rPr>
              <a:t>1</a:t>
            </a:r>
          </a:p>
        </p:txBody>
      </p:sp>
      <p:sp>
        <p:nvSpPr>
          <p:cNvPr id="261" name="Rectangle 260"/>
          <p:cNvSpPr>
            <a:spLocks noChangeArrowheads="1"/>
          </p:cNvSpPr>
          <p:nvPr/>
        </p:nvSpPr>
        <p:spPr bwMode="auto">
          <a:xfrm>
            <a:off x="250825" y="1557338"/>
            <a:ext cx="35290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There are 0 Tens in each bucket</a:t>
            </a:r>
          </a:p>
        </p:txBody>
      </p:sp>
      <p:sp>
        <p:nvSpPr>
          <p:cNvPr id="262" name="TextBox 261"/>
          <p:cNvSpPr txBox="1">
            <a:spLocks noChangeArrowheads="1"/>
          </p:cNvSpPr>
          <p:nvPr/>
        </p:nvSpPr>
        <p:spPr bwMode="auto">
          <a:xfrm>
            <a:off x="5651500" y="2276475"/>
            <a:ext cx="6492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Calibri" pitchFamily="34" charset="0"/>
              </a:rPr>
              <a:t>0</a:t>
            </a:r>
          </a:p>
        </p:txBody>
      </p:sp>
      <p:sp>
        <p:nvSpPr>
          <p:cNvPr id="263" name="Rectangle 262"/>
          <p:cNvSpPr>
            <a:spLocks noChangeArrowheads="1"/>
          </p:cNvSpPr>
          <p:nvPr/>
        </p:nvSpPr>
        <p:spPr bwMode="auto">
          <a:xfrm>
            <a:off x="4500563" y="4724400"/>
            <a:ext cx="35274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We need to write in the 0 to hold the Tens’ place</a:t>
            </a:r>
          </a:p>
        </p:txBody>
      </p:sp>
      <p:pic>
        <p:nvPicPr>
          <p:cNvPr id="32002" name="Picture 258" descr="MC90039173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5" dur="100" fill="hold"/>
                                        <p:tgtEl>
                                          <p:spTgt spid="320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" dur="100" fill="hold"/>
                                        <p:tgtEl>
                                          <p:spTgt spid="320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320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320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0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0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0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0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" grpId="0"/>
      <p:bldP spid="256" grpId="1"/>
      <p:bldP spid="261" grpId="2"/>
      <p:bldP spid="262" grpId="0"/>
      <p:bldP spid="2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Understanding Division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>
                <a:solidFill>
                  <a:srgbClr val="898989"/>
                </a:solidFill>
              </a:rPr>
              <a:t>N1/E3.6</a:t>
            </a:r>
          </a:p>
          <a:p>
            <a:pPr eaLnBrk="1" hangingPunct="1"/>
            <a:r>
              <a:rPr lang="en-GB" dirty="0" smtClean="0">
                <a:solidFill>
                  <a:srgbClr val="898989"/>
                </a:solidFill>
              </a:rPr>
              <a:t>N1/L1.3</a:t>
            </a:r>
          </a:p>
          <a:p>
            <a:pPr eaLnBrk="1" hangingPunct="1"/>
            <a:r>
              <a:rPr lang="en-GB" dirty="0" smtClean="0">
                <a:solidFill>
                  <a:srgbClr val="898989"/>
                </a:solidFill>
              </a:rPr>
              <a:t>N1/L2.2</a:t>
            </a:r>
          </a:p>
          <a:p>
            <a:pPr eaLnBrk="1" hangingPunct="1"/>
            <a:endParaRPr lang="en-GB" dirty="0" smtClean="0">
              <a:solidFill>
                <a:srgbClr val="898989"/>
              </a:solidFill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539750" y="5516563"/>
            <a:ext cx="24479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J. Llorente 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Foundation Learning,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Trafford College</a:t>
            </a:r>
            <a:endParaRPr lang="en-US">
              <a:latin typeface="Arial" charset="0"/>
            </a:endParaRPr>
          </a:p>
        </p:txBody>
      </p:sp>
      <p:pic>
        <p:nvPicPr>
          <p:cNvPr id="14341" name="Picture 5" descr="MC90039173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787900" y="115888"/>
            <a:ext cx="316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Click to advance the slide when you see this symbol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3" dur="1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1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208 ÷ 2 ... Sharing the Units</a:t>
            </a:r>
          </a:p>
        </p:txBody>
      </p:sp>
      <p:graphicFrame>
        <p:nvGraphicFramePr>
          <p:cNvPr id="33028" name="Group 260"/>
          <p:cNvGraphicFramePr>
            <a:graphicFrameLocks noGrp="1"/>
          </p:cNvGraphicFramePr>
          <p:nvPr/>
        </p:nvGraphicFramePr>
        <p:xfrm>
          <a:off x="3708400" y="1773238"/>
          <a:ext cx="4824413" cy="1674178"/>
        </p:xfrm>
        <a:graphic>
          <a:graphicData uri="http://schemas.openxmlformats.org/drawingml/2006/table">
            <a:tbl>
              <a:tblPr/>
              <a:tblGrid>
                <a:gridCol w="862013"/>
                <a:gridCol w="1204912"/>
                <a:gridCol w="1379538"/>
                <a:gridCol w="1377950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" name="Rectangle 81"/>
          <p:cNvSpPr/>
          <p:nvPr/>
        </p:nvSpPr>
        <p:spPr>
          <a:xfrm>
            <a:off x="250825" y="2781300"/>
            <a:ext cx="1441450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2051050" y="2781300"/>
            <a:ext cx="1512888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787" name="TextBox 86"/>
          <p:cNvSpPr txBox="1">
            <a:spLocks noChangeArrowheads="1"/>
          </p:cNvSpPr>
          <p:nvPr/>
        </p:nvSpPr>
        <p:spPr bwMode="auto">
          <a:xfrm>
            <a:off x="250825" y="6165850"/>
            <a:ext cx="33131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        1                                2                        </a:t>
            </a:r>
          </a:p>
        </p:txBody>
      </p:sp>
      <p:grpSp>
        <p:nvGrpSpPr>
          <p:cNvPr id="32788" name="Group 137"/>
          <p:cNvGrpSpPr>
            <a:grpSpLocks/>
          </p:cNvGrpSpPr>
          <p:nvPr/>
        </p:nvGrpSpPr>
        <p:grpSpPr bwMode="auto">
          <a:xfrm>
            <a:off x="250825" y="3429000"/>
            <a:ext cx="1441450" cy="1439863"/>
            <a:chOff x="4067944" y="3789040"/>
            <a:chExt cx="1440160" cy="1440160"/>
          </a:xfrm>
        </p:grpSpPr>
        <p:grpSp>
          <p:nvGrpSpPr>
            <p:cNvPr id="32916" name="Group 37"/>
            <p:cNvGrpSpPr>
              <a:grpSpLocks/>
            </p:cNvGrpSpPr>
            <p:nvPr/>
          </p:nvGrpSpPr>
          <p:grpSpPr bwMode="auto">
            <a:xfrm>
              <a:off x="5364088" y="3789040"/>
              <a:ext cx="144016" cy="1440160"/>
              <a:chOff x="2483768" y="4149080"/>
              <a:chExt cx="144016" cy="144016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2483451" y="4149080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483451" y="429357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483451" y="4436477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483451" y="4580969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483451" y="4725462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483451" y="4869954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483451" y="5012858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483451" y="5157351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483451" y="530184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483451" y="5444747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2917" name="Group 37"/>
            <p:cNvGrpSpPr>
              <a:grpSpLocks/>
            </p:cNvGrpSpPr>
            <p:nvPr/>
          </p:nvGrpSpPr>
          <p:grpSpPr bwMode="auto">
            <a:xfrm>
              <a:off x="5220072" y="3789040"/>
              <a:ext cx="144016" cy="1440160"/>
              <a:chOff x="2483768" y="4149080"/>
              <a:chExt cx="144016" cy="144016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483134" y="4149080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483134" y="429357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483134" y="4436477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483134" y="4580969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83134" y="4725462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483134" y="4869954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83134" y="5012858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483134" y="5157351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483134" y="530184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483134" y="5444747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2918" name="Group 37"/>
            <p:cNvGrpSpPr>
              <a:grpSpLocks/>
            </p:cNvGrpSpPr>
            <p:nvPr/>
          </p:nvGrpSpPr>
          <p:grpSpPr bwMode="auto">
            <a:xfrm>
              <a:off x="5076056" y="3789040"/>
              <a:ext cx="144016" cy="1440160"/>
              <a:chOff x="2483768" y="4149080"/>
              <a:chExt cx="144016" cy="144016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2484402" y="4149080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484402" y="4293573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484402" y="4436477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484402" y="4580969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484402" y="4725462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484402" y="4869954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484402" y="5012858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484402" y="5157351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484402" y="5301843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484402" y="5444747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2919" name="Group 37"/>
            <p:cNvGrpSpPr>
              <a:grpSpLocks/>
            </p:cNvGrpSpPr>
            <p:nvPr/>
          </p:nvGrpSpPr>
          <p:grpSpPr bwMode="auto">
            <a:xfrm>
              <a:off x="4932040" y="3789040"/>
              <a:ext cx="144016" cy="1440160"/>
              <a:chOff x="2483768" y="4149080"/>
              <a:chExt cx="144016" cy="144016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2484086" y="4149080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484086" y="429357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484086" y="4436477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484086" y="4580969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484086" y="4725462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484086" y="4869954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484086" y="5012858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484086" y="5157351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484086" y="530184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484086" y="5444747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2920" name="Group 37"/>
            <p:cNvGrpSpPr>
              <a:grpSpLocks/>
            </p:cNvGrpSpPr>
            <p:nvPr/>
          </p:nvGrpSpPr>
          <p:grpSpPr bwMode="auto">
            <a:xfrm>
              <a:off x="4788024" y="3789040"/>
              <a:ext cx="144016" cy="1440160"/>
              <a:chOff x="2483768" y="4149080"/>
              <a:chExt cx="144016" cy="144016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2483768" y="4149080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483768" y="429357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483768" y="4436477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483768" y="4580969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483768" y="4725462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2483768" y="4869954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483768" y="5012858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2483768" y="5157351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2483768" y="530184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483768" y="5444747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2921" name="Group 37"/>
            <p:cNvGrpSpPr>
              <a:grpSpLocks/>
            </p:cNvGrpSpPr>
            <p:nvPr/>
          </p:nvGrpSpPr>
          <p:grpSpPr bwMode="auto">
            <a:xfrm>
              <a:off x="4644008" y="3789040"/>
              <a:ext cx="144016" cy="1440160"/>
              <a:chOff x="2483768" y="4149080"/>
              <a:chExt cx="144016" cy="1440160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2483451" y="4149080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483451" y="429357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483451" y="4436477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2483451" y="4580969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2483451" y="4725462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2483451" y="4869954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483451" y="5012858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483451" y="5157351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2483451" y="530184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2483451" y="5444747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2922" name="Group 37"/>
            <p:cNvGrpSpPr>
              <a:grpSpLocks/>
            </p:cNvGrpSpPr>
            <p:nvPr/>
          </p:nvGrpSpPr>
          <p:grpSpPr bwMode="auto">
            <a:xfrm>
              <a:off x="4499992" y="3789040"/>
              <a:ext cx="144016" cy="1440160"/>
              <a:chOff x="2483768" y="4149080"/>
              <a:chExt cx="144016" cy="1440160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2483134" y="4149080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483134" y="429357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2483134" y="4436477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483134" y="4580969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483134" y="4725462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2483134" y="4869954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2483134" y="5012858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2483134" y="5157351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2483134" y="530184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2483134" y="5444747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2923" name="Group 37"/>
            <p:cNvGrpSpPr>
              <a:grpSpLocks/>
            </p:cNvGrpSpPr>
            <p:nvPr/>
          </p:nvGrpSpPr>
          <p:grpSpPr bwMode="auto">
            <a:xfrm>
              <a:off x="4355976" y="3789040"/>
              <a:ext cx="144016" cy="1440160"/>
              <a:chOff x="2483768" y="4149080"/>
              <a:chExt cx="144016" cy="1440160"/>
            </a:xfrm>
          </p:grpSpPr>
          <p:sp>
            <p:nvSpPr>
              <p:cNvPr id="106" name="Rectangle 105"/>
              <p:cNvSpPr/>
              <p:nvPr/>
            </p:nvSpPr>
            <p:spPr>
              <a:xfrm>
                <a:off x="2484402" y="4149080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2484402" y="4293573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2484402" y="4436477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2484402" y="4580969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2484402" y="4725462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2484402" y="4869954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2484402" y="5012858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2484402" y="5157351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2484402" y="5301843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2484402" y="5444747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2924" name="Group 37"/>
            <p:cNvGrpSpPr>
              <a:grpSpLocks/>
            </p:cNvGrpSpPr>
            <p:nvPr/>
          </p:nvGrpSpPr>
          <p:grpSpPr bwMode="auto">
            <a:xfrm>
              <a:off x="4211960" y="3789040"/>
              <a:ext cx="144016" cy="1440160"/>
              <a:chOff x="2483768" y="4149080"/>
              <a:chExt cx="144016" cy="1440160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2484086" y="4149080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2484086" y="429357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484086" y="4436477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2484086" y="4580969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2484086" y="4725462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2484086" y="4869954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2484086" y="5012858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2484086" y="5157351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484086" y="530184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2484086" y="5444747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2925" name="Group 37"/>
            <p:cNvGrpSpPr>
              <a:grpSpLocks/>
            </p:cNvGrpSpPr>
            <p:nvPr/>
          </p:nvGrpSpPr>
          <p:grpSpPr bwMode="auto">
            <a:xfrm>
              <a:off x="4067944" y="3789040"/>
              <a:ext cx="144016" cy="1440160"/>
              <a:chOff x="2483768" y="4149080"/>
              <a:chExt cx="144016" cy="1440160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2483768" y="4149080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2483768" y="429357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2483768" y="4436477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2483768" y="4580969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2483768" y="4725462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2483768" y="4869954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2483768" y="5012858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2483768" y="5157351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2483768" y="530184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2483768" y="5444747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</p:grpSp>
      <p:grpSp>
        <p:nvGrpSpPr>
          <p:cNvPr id="32789" name="Group 138"/>
          <p:cNvGrpSpPr>
            <a:grpSpLocks/>
          </p:cNvGrpSpPr>
          <p:nvPr/>
        </p:nvGrpSpPr>
        <p:grpSpPr bwMode="auto">
          <a:xfrm>
            <a:off x="2051050" y="3429000"/>
            <a:ext cx="1441450" cy="1439863"/>
            <a:chOff x="4067944" y="3789040"/>
            <a:chExt cx="1440160" cy="1440160"/>
          </a:xfrm>
        </p:grpSpPr>
        <p:grpSp>
          <p:nvGrpSpPr>
            <p:cNvPr id="32806" name="Group 37"/>
            <p:cNvGrpSpPr>
              <a:grpSpLocks/>
            </p:cNvGrpSpPr>
            <p:nvPr/>
          </p:nvGrpSpPr>
          <p:grpSpPr bwMode="auto">
            <a:xfrm>
              <a:off x="5364088" y="3789040"/>
              <a:ext cx="144016" cy="1440160"/>
              <a:chOff x="2483768" y="4149080"/>
              <a:chExt cx="144016" cy="1440160"/>
            </a:xfrm>
          </p:grpSpPr>
          <p:sp>
            <p:nvSpPr>
              <p:cNvPr id="240" name="Rectangle 239"/>
              <p:cNvSpPr/>
              <p:nvPr/>
            </p:nvSpPr>
            <p:spPr>
              <a:xfrm>
                <a:off x="2483451" y="4149080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2483451" y="429357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2483451" y="4436477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2483451" y="4580969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2483451" y="4725462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2483451" y="4869954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2483451" y="5012858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2483451" y="5157351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2483451" y="530184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2483451" y="5444747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2807" name="Group 37"/>
            <p:cNvGrpSpPr>
              <a:grpSpLocks/>
            </p:cNvGrpSpPr>
            <p:nvPr/>
          </p:nvGrpSpPr>
          <p:grpSpPr bwMode="auto">
            <a:xfrm>
              <a:off x="5220072" y="3789040"/>
              <a:ext cx="144016" cy="1440160"/>
              <a:chOff x="2483768" y="4149080"/>
              <a:chExt cx="144016" cy="1440160"/>
            </a:xfrm>
          </p:grpSpPr>
          <p:sp>
            <p:nvSpPr>
              <p:cNvPr id="230" name="Rectangle 229"/>
              <p:cNvSpPr/>
              <p:nvPr/>
            </p:nvSpPr>
            <p:spPr>
              <a:xfrm>
                <a:off x="2483134" y="4149080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2483134" y="429357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2483134" y="4436477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2483134" y="4580969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2483134" y="4725462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2483134" y="4869954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2483134" y="5012858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2483134" y="5157351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2483134" y="530184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2483134" y="5444747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2808" name="Group 37"/>
            <p:cNvGrpSpPr>
              <a:grpSpLocks/>
            </p:cNvGrpSpPr>
            <p:nvPr/>
          </p:nvGrpSpPr>
          <p:grpSpPr bwMode="auto">
            <a:xfrm>
              <a:off x="5076056" y="3789040"/>
              <a:ext cx="144016" cy="1440160"/>
              <a:chOff x="2483768" y="4149080"/>
              <a:chExt cx="144016" cy="1440160"/>
            </a:xfrm>
          </p:grpSpPr>
          <p:sp>
            <p:nvSpPr>
              <p:cNvPr id="220" name="Rectangle 219"/>
              <p:cNvSpPr/>
              <p:nvPr/>
            </p:nvSpPr>
            <p:spPr>
              <a:xfrm>
                <a:off x="2484402" y="4149080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2484402" y="4293573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2484402" y="4436477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2484402" y="4580969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2484402" y="4725462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2484402" y="4869954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2484402" y="5012858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2484402" y="5157351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2484402" y="5301843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2484402" y="5444747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2809" name="Group 37"/>
            <p:cNvGrpSpPr>
              <a:grpSpLocks/>
            </p:cNvGrpSpPr>
            <p:nvPr/>
          </p:nvGrpSpPr>
          <p:grpSpPr bwMode="auto">
            <a:xfrm>
              <a:off x="4932040" y="3789040"/>
              <a:ext cx="144016" cy="1440160"/>
              <a:chOff x="2483768" y="4149080"/>
              <a:chExt cx="144016" cy="1440160"/>
            </a:xfrm>
          </p:grpSpPr>
          <p:sp>
            <p:nvSpPr>
              <p:cNvPr id="210" name="Rectangle 209"/>
              <p:cNvSpPr/>
              <p:nvPr/>
            </p:nvSpPr>
            <p:spPr>
              <a:xfrm>
                <a:off x="2484086" y="4149080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2484086" y="429357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2484086" y="4436477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2484086" y="4580969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2484086" y="4725462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2484086" y="4869954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2484086" y="5012858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2484086" y="5157351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2484086" y="530184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2484086" y="5444747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2810" name="Group 37"/>
            <p:cNvGrpSpPr>
              <a:grpSpLocks/>
            </p:cNvGrpSpPr>
            <p:nvPr/>
          </p:nvGrpSpPr>
          <p:grpSpPr bwMode="auto">
            <a:xfrm>
              <a:off x="4788024" y="3789040"/>
              <a:ext cx="144016" cy="1440160"/>
              <a:chOff x="2483768" y="4149080"/>
              <a:chExt cx="144016" cy="1440160"/>
            </a:xfrm>
          </p:grpSpPr>
          <p:sp>
            <p:nvSpPr>
              <p:cNvPr id="200" name="Rectangle 199"/>
              <p:cNvSpPr/>
              <p:nvPr/>
            </p:nvSpPr>
            <p:spPr>
              <a:xfrm>
                <a:off x="2483768" y="4149080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2483768" y="429357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2483768" y="4436477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2483768" y="4580969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2483768" y="4725462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2483768" y="4869954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2483768" y="5012858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2483768" y="5157351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2483768" y="530184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2483768" y="5444747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2811" name="Group 37"/>
            <p:cNvGrpSpPr>
              <a:grpSpLocks/>
            </p:cNvGrpSpPr>
            <p:nvPr/>
          </p:nvGrpSpPr>
          <p:grpSpPr bwMode="auto">
            <a:xfrm>
              <a:off x="4644008" y="3789040"/>
              <a:ext cx="144016" cy="1440160"/>
              <a:chOff x="2483768" y="4149080"/>
              <a:chExt cx="144016" cy="144016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2483451" y="4149080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2483451" y="429357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2483451" y="4436477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2483451" y="4580969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2483451" y="4725462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2483451" y="4869954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2483451" y="5012858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2483451" y="5157351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2483451" y="530184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2483451" y="5444747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2812" name="Group 37"/>
            <p:cNvGrpSpPr>
              <a:grpSpLocks/>
            </p:cNvGrpSpPr>
            <p:nvPr/>
          </p:nvGrpSpPr>
          <p:grpSpPr bwMode="auto">
            <a:xfrm>
              <a:off x="4499992" y="3789040"/>
              <a:ext cx="144016" cy="1440160"/>
              <a:chOff x="2483768" y="4149080"/>
              <a:chExt cx="144016" cy="1440160"/>
            </a:xfrm>
          </p:grpSpPr>
          <p:sp>
            <p:nvSpPr>
              <p:cNvPr id="180" name="Rectangle 179"/>
              <p:cNvSpPr/>
              <p:nvPr/>
            </p:nvSpPr>
            <p:spPr>
              <a:xfrm>
                <a:off x="2483134" y="4149080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2483134" y="429357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2483134" y="4436477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2483134" y="4580969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483134" y="4725462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2483134" y="4869954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2483134" y="5012858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2483134" y="5157351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2483134" y="530184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2483134" y="5444747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2813" name="Group 37"/>
            <p:cNvGrpSpPr>
              <a:grpSpLocks/>
            </p:cNvGrpSpPr>
            <p:nvPr/>
          </p:nvGrpSpPr>
          <p:grpSpPr bwMode="auto">
            <a:xfrm>
              <a:off x="4355976" y="3789040"/>
              <a:ext cx="144016" cy="1440160"/>
              <a:chOff x="2483768" y="4149080"/>
              <a:chExt cx="144016" cy="1440160"/>
            </a:xfrm>
          </p:grpSpPr>
          <p:sp>
            <p:nvSpPr>
              <p:cNvPr id="170" name="Rectangle 169"/>
              <p:cNvSpPr/>
              <p:nvPr/>
            </p:nvSpPr>
            <p:spPr>
              <a:xfrm>
                <a:off x="2484402" y="4149080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2484402" y="4293573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2484402" y="4436477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2484402" y="4580969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2484402" y="4725462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2484402" y="4869954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2484402" y="5012858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2484402" y="5157351"/>
                <a:ext cx="142747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2484402" y="5301843"/>
                <a:ext cx="142747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2484402" y="5444747"/>
                <a:ext cx="142747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2814" name="Group 37"/>
            <p:cNvGrpSpPr>
              <a:grpSpLocks/>
            </p:cNvGrpSpPr>
            <p:nvPr/>
          </p:nvGrpSpPr>
          <p:grpSpPr bwMode="auto">
            <a:xfrm>
              <a:off x="4211960" y="3789040"/>
              <a:ext cx="144016" cy="1440160"/>
              <a:chOff x="2483768" y="4149080"/>
              <a:chExt cx="144016" cy="144016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2484086" y="4149080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2484086" y="429357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2484086" y="4436477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2484086" y="4580969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2484086" y="4725462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2484086" y="4869954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2484086" y="5012858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2484086" y="5157351"/>
                <a:ext cx="144333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2484086" y="5301843"/>
                <a:ext cx="144333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2484086" y="5444747"/>
                <a:ext cx="144333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32815" name="Group 37"/>
            <p:cNvGrpSpPr>
              <a:grpSpLocks/>
            </p:cNvGrpSpPr>
            <p:nvPr/>
          </p:nvGrpSpPr>
          <p:grpSpPr bwMode="auto">
            <a:xfrm>
              <a:off x="4067944" y="3789040"/>
              <a:ext cx="144016" cy="1440160"/>
              <a:chOff x="2483768" y="4149080"/>
              <a:chExt cx="144016" cy="1440160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2483768" y="4149080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2483768" y="429357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483768" y="4436477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2483768" y="4580969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2483768" y="4725462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2483768" y="4869954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2483768" y="5012858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2483768" y="5157351"/>
                <a:ext cx="144334" cy="1444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2483768" y="5301843"/>
                <a:ext cx="144334" cy="1429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483768" y="5444747"/>
                <a:ext cx="144334" cy="1444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</p:grpSp>
      <p:grpSp>
        <p:nvGrpSpPr>
          <p:cNvPr id="265" name="Group 264"/>
          <p:cNvGrpSpPr>
            <a:grpSpLocks/>
          </p:cNvGrpSpPr>
          <p:nvPr/>
        </p:nvGrpSpPr>
        <p:grpSpPr bwMode="auto">
          <a:xfrm>
            <a:off x="7885113" y="4221163"/>
            <a:ext cx="358775" cy="431800"/>
            <a:chOff x="7884368" y="4221087"/>
            <a:chExt cx="360040" cy="432050"/>
          </a:xfrm>
        </p:grpSpPr>
        <p:sp>
          <p:nvSpPr>
            <p:cNvPr id="72" name="Rectangle 71"/>
            <p:cNvSpPr/>
            <p:nvPr/>
          </p:nvSpPr>
          <p:spPr>
            <a:xfrm>
              <a:off x="7884368" y="4221087"/>
              <a:ext cx="143379" cy="1445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101029" y="4221087"/>
              <a:ext cx="143379" cy="1445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7884368" y="4508590"/>
              <a:ext cx="143379" cy="1445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8101029" y="4508590"/>
              <a:ext cx="143379" cy="1445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264" name="Group 263"/>
          <p:cNvGrpSpPr>
            <a:grpSpLocks/>
          </p:cNvGrpSpPr>
          <p:nvPr/>
        </p:nvGrpSpPr>
        <p:grpSpPr bwMode="auto">
          <a:xfrm>
            <a:off x="7885113" y="3644900"/>
            <a:ext cx="358775" cy="431800"/>
            <a:chOff x="7884368" y="3645024"/>
            <a:chExt cx="360040" cy="432050"/>
          </a:xfrm>
        </p:grpSpPr>
        <p:sp>
          <p:nvSpPr>
            <p:cNvPr id="252" name="Rectangle 251"/>
            <p:cNvSpPr/>
            <p:nvPr/>
          </p:nvSpPr>
          <p:spPr>
            <a:xfrm>
              <a:off x="7884368" y="3645024"/>
              <a:ext cx="143379" cy="1445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8101029" y="3645024"/>
              <a:ext cx="143379" cy="1445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7884368" y="3932528"/>
              <a:ext cx="143379" cy="1445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8101029" y="3932528"/>
              <a:ext cx="143379" cy="1445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56" name="Rectangle 255"/>
          <p:cNvSpPr>
            <a:spLocks noChangeArrowheads="1"/>
          </p:cNvSpPr>
          <p:nvPr/>
        </p:nvSpPr>
        <p:spPr bwMode="auto">
          <a:xfrm>
            <a:off x="250825" y="1557338"/>
            <a:ext cx="35290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There are 4 Units in each bucket</a:t>
            </a:r>
          </a:p>
        </p:txBody>
      </p:sp>
      <p:sp>
        <p:nvSpPr>
          <p:cNvPr id="32793" name="TextBox 256"/>
          <p:cNvSpPr txBox="1">
            <a:spLocks noChangeArrowheads="1"/>
          </p:cNvSpPr>
          <p:nvPr/>
        </p:nvSpPr>
        <p:spPr bwMode="auto">
          <a:xfrm>
            <a:off x="4427538" y="2276475"/>
            <a:ext cx="6492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Calibri" pitchFamily="34" charset="0"/>
              </a:rPr>
              <a:t>1</a:t>
            </a:r>
          </a:p>
        </p:txBody>
      </p:sp>
      <p:sp>
        <p:nvSpPr>
          <p:cNvPr id="32794" name="TextBox 261"/>
          <p:cNvSpPr txBox="1">
            <a:spLocks noChangeArrowheads="1"/>
          </p:cNvSpPr>
          <p:nvPr/>
        </p:nvSpPr>
        <p:spPr bwMode="auto">
          <a:xfrm>
            <a:off x="5651500" y="2276475"/>
            <a:ext cx="6492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Calibri" pitchFamily="34" charset="0"/>
              </a:rPr>
              <a:t>0</a:t>
            </a:r>
          </a:p>
        </p:txBody>
      </p:sp>
      <p:sp>
        <p:nvSpPr>
          <p:cNvPr id="266" name="TextBox 265"/>
          <p:cNvSpPr txBox="1">
            <a:spLocks noChangeArrowheads="1"/>
          </p:cNvSpPr>
          <p:nvPr/>
        </p:nvSpPr>
        <p:spPr bwMode="auto">
          <a:xfrm>
            <a:off x="7019925" y="2276475"/>
            <a:ext cx="6477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Calibri" pitchFamily="34" charset="0"/>
              </a:rPr>
              <a:t>4</a:t>
            </a:r>
          </a:p>
        </p:txBody>
      </p:sp>
      <p:sp>
        <p:nvSpPr>
          <p:cNvPr id="268" name="Rectangle 267"/>
          <p:cNvSpPr>
            <a:spLocks noChangeArrowheads="1"/>
          </p:cNvSpPr>
          <p:nvPr/>
        </p:nvSpPr>
        <p:spPr bwMode="auto">
          <a:xfrm>
            <a:off x="5292725" y="3860800"/>
            <a:ext cx="32115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There is nothing left over</a:t>
            </a:r>
          </a:p>
        </p:txBody>
      </p:sp>
      <p:sp>
        <p:nvSpPr>
          <p:cNvPr id="269" name="TextBox 268"/>
          <p:cNvSpPr txBox="1"/>
          <p:nvPr/>
        </p:nvSpPr>
        <p:spPr>
          <a:xfrm>
            <a:off x="5292725" y="5300663"/>
            <a:ext cx="2879725" cy="6461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/>
              <a:t>208 ÷ 2 = 104</a:t>
            </a:r>
          </a:p>
        </p:txBody>
      </p:sp>
      <p:pic>
        <p:nvPicPr>
          <p:cNvPr id="33029" name="Picture 261" descr="MC90039173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96296E-6 L -0.7835 0.231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200" y="1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-0.57881 0.1469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00" y="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7" dur="100" fill="hold"/>
                                        <p:tgtEl>
                                          <p:spTgt spid="330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100" fill="hold"/>
                                        <p:tgtEl>
                                          <p:spTgt spid="33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33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33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" grpId="0"/>
      <p:bldP spid="266" grpId="0"/>
      <p:bldP spid="268" grpId="0"/>
      <p:bldP spid="26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Checkpoint 1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en-GB" smtClean="0"/>
              <a:t>Try the following divisions: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GB" smtClean="0"/>
              <a:t>24 ÷ 2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GB" smtClean="0"/>
              <a:t>36 divided by 3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GB" smtClean="0"/>
              <a:t>5  85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GB" smtClean="0"/>
              <a:t>How many 4s in 48?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GB" smtClean="0"/>
              <a:t>99 / 9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GB" smtClean="0"/>
              <a:t>52 ÷ 4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GB" smtClean="0"/>
              <a:t>510 divided by 5</a:t>
            </a:r>
            <a:br>
              <a:rPr lang="en-GB" smtClean="0"/>
            </a:br>
            <a:r>
              <a:rPr lang="en-GB" smtClean="0"/>
              <a:t>		    </a:t>
            </a:r>
          </a:p>
        </p:txBody>
      </p:sp>
      <p:grpSp>
        <p:nvGrpSpPr>
          <p:cNvPr id="33795" name="Group 6"/>
          <p:cNvGrpSpPr>
            <a:grpSpLocks/>
          </p:cNvGrpSpPr>
          <p:nvPr/>
        </p:nvGrpSpPr>
        <p:grpSpPr bwMode="auto">
          <a:xfrm>
            <a:off x="1835150" y="3213100"/>
            <a:ext cx="574675" cy="431800"/>
            <a:chOff x="4332" y="1389"/>
            <a:chExt cx="362" cy="272"/>
          </a:xfrm>
        </p:grpSpPr>
        <p:sp>
          <p:nvSpPr>
            <p:cNvPr id="33796" name="Line 4"/>
            <p:cNvSpPr>
              <a:spLocks noChangeShapeType="1"/>
            </p:cNvSpPr>
            <p:nvPr/>
          </p:nvSpPr>
          <p:spPr bwMode="auto">
            <a:xfrm flipV="1">
              <a:off x="4332" y="1389"/>
              <a:ext cx="0" cy="27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7" name="Line 5"/>
            <p:cNvSpPr>
              <a:spLocks noChangeShapeType="1"/>
            </p:cNvSpPr>
            <p:nvPr/>
          </p:nvSpPr>
          <p:spPr bwMode="auto">
            <a:xfrm>
              <a:off x="4332" y="1389"/>
              <a:ext cx="36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3800" name="Picture 8" descr="MC90039173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9" dur="1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1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Division with remainders </a:t>
            </a:r>
          </a:p>
        </p:txBody>
      </p:sp>
      <p:sp>
        <p:nvSpPr>
          <p:cNvPr id="39945" name="Rectangle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All the divisions we have seen so far have no units left over</a:t>
            </a:r>
          </a:p>
          <a:p>
            <a:pPr>
              <a:lnSpc>
                <a:spcPct val="90000"/>
              </a:lnSpc>
            </a:pPr>
            <a:r>
              <a:rPr lang="en-GB" smtClean="0"/>
              <a:t>Sometimes after doing the division there are some units left over</a:t>
            </a:r>
          </a:p>
          <a:p>
            <a:pPr>
              <a:lnSpc>
                <a:spcPct val="90000"/>
              </a:lnSpc>
            </a:pPr>
            <a:r>
              <a:rPr lang="en-GB" smtClean="0"/>
              <a:t>These left over units are called the </a:t>
            </a:r>
            <a:r>
              <a:rPr lang="en-GB" b="1" smtClean="0">
                <a:solidFill>
                  <a:srgbClr val="0000FF"/>
                </a:solidFill>
              </a:rPr>
              <a:t>remainder </a:t>
            </a:r>
            <a:endParaRPr lang="en-GB" smtClean="0"/>
          </a:p>
          <a:p>
            <a:pPr>
              <a:lnSpc>
                <a:spcPct val="90000"/>
              </a:lnSpc>
            </a:pPr>
            <a:r>
              <a:rPr lang="en-GB" smtClean="0"/>
              <a:t>The process is the same but, at the end, we write an “r” (for remainder) followed by the number of units left over</a:t>
            </a:r>
            <a:endParaRPr lang="en-US" b="1" smtClean="0">
              <a:solidFill>
                <a:srgbClr val="0000FF"/>
              </a:solidFill>
            </a:endParaRPr>
          </a:p>
        </p:txBody>
      </p:sp>
      <p:pic>
        <p:nvPicPr>
          <p:cNvPr id="39947" name="Picture 11" descr="MC90039173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 5: 67 ÷ 3 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67 divided by 3?</a:t>
            </a:r>
          </a:p>
          <a:p>
            <a:pPr eaLnBrk="1" hangingPunct="1"/>
            <a:r>
              <a:rPr lang="en-GB" smtClean="0"/>
              <a:t>67 shared between 3?</a:t>
            </a:r>
          </a:p>
          <a:p>
            <a:pPr eaLnBrk="1" hangingPunct="1"/>
            <a:r>
              <a:rPr lang="en-GB" smtClean="0"/>
              <a:t>How many lots of 3 in 67?</a:t>
            </a:r>
          </a:p>
          <a:p>
            <a:pPr eaLnBrk="1" hangingPunct="1"/>
            <a:r>
              <a:rPr lang="en-GB" smtClean="0"/>
              <a:t>CALCULATOR			67 ÷ 3</a:t>
            </a:r>
          </a:p>
          <a:p>
            <a:pPr eaLnBrk="1" hangingPunct="1"/>
            <a:r>
              <a:rPr lang="en-GB" smtClean="0"/>
              <a:t>SPREADSHEET			= 67 / 3 </a:t>
            </a:r>
          </a:p>
          <a:p>
            <a:pPr eaLnBrk="1" hangingPunct="1"/>
            <a:r>
              <a:rPr lang="en-GB" smtClean="0"/>
              <a:t>PEN AND PAPER</a:t>
            </a:r>
          </a:p>
          <a:p>
            <a:pPr eaLnBrk="1" hangingPunct="1"/>
            <a:endParaRPr lang="en-GB" smtClean="0"/>
          </a:p>
        </p:txBody>
      </p:sp>
      <p:graphicFrame>
        <p:nvGraphicFramePr>
          <p:cNvPr id="34828" name="Group 12"/>
          <p:cNvGraphicFramePr>
            <a:graphicFrameLocks noGrp="1"/>
          </p:cNvGraphicFramePr>
          <p:nvPr/>
        </p:nvGraphicFramePr>
        <p:xfrm>
          <a:off x="5148263" y="4508500"/>
          <a:ext cx="1368425" cy="579438"/>
        </p:xfrm>
        <a:graphic>
          <a:graphicData uri="http://schemas.openxmlformats.org/drawingml/2006/table">
            <a:tbl>
              <a:tblPr/>
              <a:tblGrid>
                <a:gridCol w="547687"/>
                <a:gridCol w="820738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827" name="Picture 11" descr="MC90039173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6" dur="1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1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1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dvAuto="50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67 ÷ 3 ... The set up</a:t>
            </a:r>
          </a:p>
        </p:txBody>
      </p:sp>
      <p:graphicFrame>
        <p:nvGraphicFramePr>
          <p:cNvPr id="35940" name="Group 100"/>
          <p:cNvGraphicFramePr>
            <a:graphicFrameLocks noGrp="1"/>
          </p:cNvGraphicFramePr>
          <p:nvPr/>
        </p:nvGraphicFramePr>
        <p:xfrm>
          <a:off x="5148263" y="1773238"/>
          <a:ext cx="3384550" cy="1674178"/>
        </p:xfrm>
        <a:graphic>
          <a:graphicData uri="http://schemas.openxmlformats.org/drawingml/2006/table">
            <a:tbl>
              <a:tblPr/>
              <a:tblGrid>
                <a:gridCol w="846137"/>
                <a:gridCol w="1184275"/>
                <a:gridCol w="1354138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5795963" y="3573463"/>
            <a:ext cx="144462" cy="1439862"/>
            <a:chOff x="2483768" y="4149080"/>
            <a:chExt cx="144016" cy="1440160"/>
          </a:xfrm>
        </p:grpSpPr>
        <p:sp>
          <p:nvSpPr>
            <p:cNvPr id="5" name="Rectangle 4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084888" y="3573463"/>
            <a:ext cx="142875" cy="1439862"/>
            <a:chOff x="2483768" y="4149080"/>
            <a:chExt cx="144016" cy="1440160"/>
          </a:xfrm>
        </p:grpSpPr>
        <p:sp>
          <p:nvSpPr>
            <p:cNvPr id="17" name="Rectangle 16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6372225" y="3573463"/>
            <a:ext cx="144463" cy="1439862"/>
            <a:chOff x="2483768" y="4149080"/>
            <a:chExt cx="144016" cy="1440160"/>
          </a:xfrm>
        </p:grpSpPr>
        <p:sp>
          <p:nvSpPr>
            <p:cNvPr id="28" name="Rectangle 27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6659563" y="3573463"/>
            <a:ext cx="144462" cy="1439862"/>
            <a:chOff x="2483768" y="4149080"/>
            <a:chExt cx="144016" cy="1440160"/>
          </a:xfrm>
        </p:grpSpPr>
        <p:sp>
          <p:nvSpPr>
            <p:cNvPr id="39" name="Rectangle 38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6948488" y="3573463"/>
            <a:ext cx="144462" cy="1439862"/>
            <a:chOff x="2483768" y="4149080"/>
            <a:chExt cx="144016" cy="1440160"/>
          </a:xfrm>
        </p:grpSpPr>
        <p:sp>
          <p:nvSpPr>
            <p:cNvPr id="50" name="Rectangle 49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7235825" y="3573463"/>
            <a:ext cx="144463" cy="1439862"/>
            <a:chOff x="2483768" y="4149080"/>
            <a:chExt cx="144016" cy="1440160"/>
          </a:xfrm>
        </p:grpSpPr>
        <p:sp>
          <p:nvSpPr>
            <p:cNvPr id="61" name="Rectangle 60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72" name="Rectangle 71"/>
          <p:cNvSpPr/>
          <p:nvPr/>
        </p:nvSpPr>
        <p:spPr>
          <a:xfrm>
            <a:off x="7956550" y="3573463"/>
            <a:ext cx="144463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8172450" y="37893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8172450" y="40052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7956550" y="37893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7956550" y="40052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8388350" y="3573463"/>
            <a:ext cx="144463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8172450" y="3573463"/>
            <a:ext cx="144463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35930" name="Group 90"/>
          <p:cNvGrpSpPr>
            <a:grpSpLocks/>
          </p:cNvGrpSpPr>
          <p:nvPr/>
        </p:nvGrpSpPr>
        <p:grpSpPr bwMode="auto">
          <a:xfrm>
            <a:off x="323850" y="2781300"/>
            <a:ext cx="3455988" cy="3168650"/>
            <a:chOff x="204" y="1752"/>
            <a:chExt cx="2177" cy="1996"/>
          </a:xfrm>
        </p:grpSpPr>
        <p:sp>
          <p:nvSpPr>
            <p:cNvPr id="82" name="Rectangle 81"/>
            <p:cNvSpPr/>
            <p:nvPr/>
          </p:nvSpPr>
          <p:spPr>
            <a:xfrm>
              <a:off x="204" y="1752"/>
              <a:ext cx="635" cy="199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975" y="1752"/>
              <a:ext cx="635" cy="199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746" y="1752"/>
              <a:ext cx="635" cy="199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323850" y="6165850"/>
            <a:ext cx="3455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      1                      2                       3</a:t>
            </a:r>
          </a:p>
        </p:txBody>
      </p:sp>
      <p:grpSp>
        <p:nvGrpSpPr>
          <p:cNvPr id="115" name="Group 114"/>
          <p:cNvGrpSpPr>
            <a:grpSpLocks/>
          </p:cNvGrpSpPr>
          <p:nvPr/>
        </p:nvGrpSpPr>
        <p:grpSpPr bwMode="auto">
          <a:xfrm>
            <a:off x="4067175" y="2924175"/>
            <a:ext cx="1584325" cy="3384550"/>
            <a:chOff x="4067944" y="2924944"/>
            <a:chExt cx="1584176" cy="3384376"/>
          </a:xfrm>
        </p:grpSpPr>
        <p:sp>
          <p:nvSpPr>
            <p:cNvPr id="99" name="Oval 98"/>
            <p:cNvSpPr/>
            <p:nvPr/>
          </p:nvSpPr>
          <p:spPr>
            <a:xfrm>
              <a:off x="5075912" y="2924944"/>
              <a:ext cx="576208" cy="50479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35937" name="Group 113"/>
            <p:cNvGrpSpPr>
              <a:grpSpLocks/>
            </p:cNvGrpSpPr>
            <p:nvPr/>
          </p:nvGrpSpPr>
          <p:grpSpPr bwMode="auto">
            <a:xfrm>
              <a:off x="4067944" y="3429000"/>
              <a:ext cx="1296144" cy="2880320"/>
              <a:chOff x="4067944" y="3429000"/>
              <a:chExt cx="1296144" cy="2880320"/>
            </a:xfrm>
          </p:grpSpPr>
          <p:cxnSp>
            <p:nvCxnSpPr>
              <p:cNvPr id="103" name="Straight Connector 102"/>
              <p:cNvCxnSpPr>
                <a:stCxn id="99" idx="4"/>
              </p:cNvCxnSpPr>
              <p:nvPr/>
            </p:nvCxnSpPr>
            <p:spPr>
              <a:xfrm>
                <a:off x="5364810" y="3429743"/>
                <a:ext cx="0" cy="287957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/>
              <p:nvPr/>
            </p:nvCxnSpPr>
            <p:spPr>
              <a:xfrm flipH="1">
                <a:off x="4067944" y="6309320"/>
                <a:ext cx="1296866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5942" name="Picture 102" descr="MC90039173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5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32" presetClass="emph" presetSubtype="0" repeatCount="indefinite" fill="hold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6" dur="100" fill="hold"/>
                                        <p:tgtEl>
                                          <p:spTgt spid="359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" dur="100" fill="hold"/>
                                        <p:tgtEl>
                                          <p:spTgt spid="359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359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359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6" grpId="0" animBg="1"/>
      <p:bldP spid="79" grpId="0" animBg="1"/>
      <p:bldP spid="80" grpId="0" animBg="1"/>
      <p:bldP spid="8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/>
          <p:cNvSpPr/>
          <p:nvPr/>
        </p:nvSpPr>
        <p:spPr>
          <a:xfrm>
            <a:off x="323850" y="2781300"/>
            <a:ext cx="1008063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1547813" y="2781300"/>
            <a:ext cx="1008062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2771775" y="2781300"/>
            <a:ext cx="1008063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86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67 ÷ 3 ... Sharing the Tens</a:t>
            </a:r>
          </a:p>
        </p:txBody>
      </p:sp>
      <p:sp>
        <p:nvSpPr>
          <p:cNvPr id="88" name="Content Placeholder 87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mtClean="0"/>
              <a:t>Each bucket has 2 Tens</a:t>
            </a:r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r>
              <a:rPr lang="en-GB" smtClean="0"/>
              <a:t>                               </a:t>
            </a:r>
            <a:r>
              <a:rPr lang="en-GB" sz="2800" smtClean="0"/>
              <a:t>There are 2 lots of 3 in 6</a:t>
            </a:r>
          </a:p>
          <a:p>
            <a:pPr eaLnBrk="1" hangingPunct="1">
              <a:buFont typeface="Arial" charset="0"/>
              <a:buNone/>
            </a:pPr>
            <a:r>
              <a:rPr lang="en-GB" sz="2800" smtClean="0"/>
              <a:t>                                    3 goes 2 times into 6</a:t>
            </a:r>
          </a:p>
        </p:txBody>
      </p:sp>
      <p:graphicFrame>
        <p:nvGraphicFramePr>
          <p:cNvPr id="36960" name="Group 96"/>
          <p:cNvGraphicFramePr>
            <a:graphicFrameLocks noGrp="1"/>
          </p:cNvGraphicFramePr>
          <p:nvPr/>
        </p:nvGraphicFramePr>
        <p:xfrm>
          <a:off x="5148263" y="1773238"/>
          <a:ext cx="3384550" cy="1674178"/>
        </p:xfrm>
        <a:graphic>
          <a:graphicData uri="http://schemas.openxmlformats.org/drawingml/2006/table">
            <a:tbl>
              <a:tblPr/>
              <a:tblGrid>
                <a:gridCol w="846137"/>
                <a:gridCol w="1184275"/>
                <a:gridCol w="1354138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795963" y="3573463"/>
            <a:ext cx="144462" cy="1439862"/>
            <a:chOff x="2483768" y="4149080"/>
            <a:chExt cx="144016" cy="1440160"/>
          </a:xfrm>
        </p:grpSpPr>
        <p:sp>
          <p:nvSpPr>
            <p:cNvPr id="5" name="Rectangle 4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6084888" y="3573463"/>
            <a:ext cx="142875" cy="1439862"/>
            <a:chOff x="2483768" y="4149080"/>
            <a:chExt cx="144016" cy="1440160"/>
          </a:xfrm>
        </p:grpSpPr>
        <p:sp>
          <p:nvSpPr>
            <p:cNvPr id="17" name="Rectangle 16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16" name="Group 26"/>
          <p:cNvGrpSpPr>
            <a:grpSpLocks/>
          </p:cNvGrpSpPr>
          <p:nvPr/>
        </p:nvGrpSpPr>
        <p:grpSpPr bwMode="auto">
          <a:xfrm>
            <a:off x="6372225" y="3573463"/>
            <a:ext cx="144463" cy="1439862"/>
            <a:chOff x="2483768" y="4149080"/>
            <a:chExt cx="144016" cy="1440160"/>
          </a:xfrm>
        </p:grpSpPr>
        <p:sp>
          <p:nvSpPr>
            <p:cNvPr id="28" name="Rectangle 27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27" name="Group 37"/>
          <p:cNvGrpSpPr>
            <a:grpSpLocks/>
          </p:cNvGrpSpPr>
          <p:nvPr/>
        </p:nvGrpSpPr>
        <p:grpSpPr bwMode="auto">
          <a:xfrm>
            <a:off x="6659563" y="3573463"/>
            <a:ext cx="144462" cy="1439862"/>
            <a:chOff x="2483768" y="4149080"/>
            <a:chExt cx="144016" cy="1440160"/>
          </a:xfrm>
        </p:grpSpPr>
        <p:sp>
          <p:nvSpPr>
            <p:cNvPr id="39" name="Rectangle 38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8" name="Group 48"/>
          <p:cNvGrpSpPr>
            <a:grpSpLocks/>
          </p:cNvGrpSpPr>
          <p:nvPr/>
        </p:nvGrpSpPr>
        <p:grpSpPr bwMode="auto">
          <a:xfrm>
            <a:off x="6948488" y="3573463"/>
            <a:ext cx="144462" cy="1439862"/>
            <a:chOff x="2483768" y="4149080"/>
            <a:chExt cx="144016" cy="1440160"/>
          </a:xfrm>
        </p:grpSpPr>
        <p:sp>
          <p:nvSpPr>
            <p:cNvPr id="50" name="Rectangle 49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49" name="Group 59"/>
          <p:cNvGrpSpPr>
            <a:grpSpLocks/>
          </p:cNvGrpSpPr>
          <p:nvPr/>
        </p:nvGrpSpPr>
        <p:grpSpPr bwMode="auto">
          <a:xfrm>
            <a:off x="7235825" y="3573463"/>
            <a:ext cx="144463" cy="1439862"/>
            <a:chOff x="2483768" y="4149080"/>
            <a:chExt cx="144016" cy="1440160"/>
          </a:xfrm>
        </p:grpSpPr>
        <p:sp>
          <p:nvSpPr>
            <p:cNvPr id="61" name="Rectangle 60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72" name="Rectangle 71"/>
          <p:cNvSpPr/>
          <p:nvPr/>
        </p:nvSpPr>
        <p:spPr>
          <a:xfrm>
            <a:off x="7956550" y="3573463"/>
            <a:ext cx="144463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8172450" y="37893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8172450" y="40052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7956550" y="37893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7956550" y="40052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8388350" y="3573463"/>
            <a:ext cx="144463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8172450" y="3573463"/>
            <a:ext cx="144463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958" name="TextBox 86"/>
          <p:cNvSpPr txBox="1">
            <a:spLocks noChangeArrowheads="1"/>
          </p:cNvSpPr>
          <p:nvPr/>
        </p:nvSpPr>
        <p:spPr bwMode="auto">
          <a:xfrm>
            <a:off x="323850" y="6165850"/>
            <a:ext cx="3455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      1                      2                       3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5867400" y="2276475"/>
            <a:ext cx="6492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Calibri" pitchFamily="34" charset="0"/>
              </a:rPr>
              <a:t>2</a:t>
            </a:r>
          </a:p>
        </p:txBody>
      </p:sp>
      <p:pic>
        <p:nvPicPr>
          <p:cNvPr id="36962" name="Picture 98" descr="MC90039173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-0.58264 -0.063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00" y="-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-0.48819 -0.063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00" y="-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-0.38577 -0.063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00" y="-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9259E-6 L -0.62222 -0.063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00" y="-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-0.5198 -0.06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0" y="-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-0.42534 -0.063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00" y="-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500"/>
                            </p:stCondLst>
                            <p:childTnLst>
                              <p:par>
                                <p:cTn id="38" presetID="32" presetClass="emph" presetSubtype="0" repeatCount="indefinite" fill="hold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9" dur="100" fill="hold"/>
                                        <p:tgtEl>
                                          <p:spTgt spid="369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" fill="hold"/>
                                        <p:tgtEl>
                                          <p:spTgt spid="369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369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369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9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9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9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9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/>
          <p:cNvSpPr/>
          <p:nvPr/>
        </p:nvSpPr>
        <p:spPr>
          <a:xfrm>
            <a:off x="323850" y="2781300"/>
            <a:ext cx="1008063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1547813" y="2781300"/>
            <a:ext cx="1008062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2771775" y="2781300"/>
            <a:ext cx="1008063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89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67 ÷ 3 ... Sharing the Units</a:t>
            </a:r>
          </a:p>
        </p:txBody>
      </p:sp>
      <p:sp>
        <p:nvSpPr>
          <p:cNvPr id="88" name="Content Placeholder 87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mtClean="0"/>
              <a:t>Each bucket has 2 Units</a:t>
            </a:r>
          </a:p>
        </p:txBody>
      </p:sp>
      <p:graphicFrame>
        <p:nvGraphicFramePr>
          <p:cNvPr id="37990" name="Group 102"/>
          <p:cNvGraphicFramePr>
            <a:graphicFrameLocks noGrp="1"/>
          </p:cNvGraphicFramePr>
          <p:nvPr/>
        </p:nvGraphicFramePr>
        <p:xfrm>
          <a:off x="5148263" y="1773238"/>
          <a:ext cx="3384550" cy="1674178"/>
        </p:xfrm>
        <a:graphic>
          <a:graphicData uri="http://schemas.openxmlformats.org/drawingml/2006/table">
            <a:tbl>
              <a:tblPr/>
              <a:tblGrid>
                <a:gridCol w="846137"/>
                <a:gridCol w="1184275"/>
                <a:gridCol w="1354138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7907" name="Group 14"/>
          <p:cNvGrpSpPr>
            <a:grpSpLocks/>
          </p:cNvGrpSpPr>
          <p:nvPr/>
        </p:nvGrpSpPr>
        <p:grpSpPr bwMode="auto">
          <a:xfrm>
            <a:off x="468313" y="3284538"/>
            <a:ext cx="142875" cy="1439862"/>
            <a:chOff x="2483768" y="4149080"/>
            <a:chExt cx="144016" cy="1440160"/>
          </a:xfrm>
        </p:grpSpPr>
        <p:sp>
          <p:nvSpPr>
            <p:cNvPr id="5" name="Rectangle 4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7918" name="Group 15"/>
          <p:cNvGrpSpPr>
            <a:grpSpLocks/>
          </p:cNvGrpSpPr>
          <p:nvPr/>
        </p:nvGrpSpPr>
        <p:grpSpPr bwMode="auto">
          <a:xfrm>
            <a:off x="900113" y="3284538"/>
            <a:ext cx="142875" cy="1439862"/>
            <a:chOff x="2483768" y="4149080"/>
            <a:chExt cx="144016" cy="1440160"/>
          </a:xfrm>
        </p:grpSpPr>
        <p:sp>
          <p:nvSpPr>
            <p:cNvPr id="17" name="Rectangle 16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7929" name="Group 26"/>
          <p:cNvGrpSpPr>
            <a:grpSpLocks/>
          </p:cNvGrpSpPr>
          <p:nvPr/>
        </p:nvGrpSpPr>
        <p:grpSpPr bwMode="auto">
          <a:xfrm>
            <a:off x="1692275" y="3284538"/>
            <a:ext cx="142875" cy="1439862"/>
            <a:chOff x="2483768" y="4149080"/>
            <a:chExt cx="144016" cy="1440160"/>
          </a:xfrm>
        </p:grpSpPr>
        <p:sp>
          <p:nvSpPr>
            <p:cNvPr id="28" name="Rectangle 27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7940" name="Group 37"/>
          <p:cNvGrpSpPr>
            <a:grpSpLocks/>
          </p:cNvGrpSpPr>
          <p:nvPr/>
        </p:nvGrpSpPr>
        <p:grpSpPr bwMode="auto">
          <a:xfrm>
            <a:off x="2124075" y="3284538"/>
            <a:ext cx="144463" cy="1439862"/>
            <a:chOff x="2483768" y="4149080"/>
            <a:chExt cx="144016" cy="1440160"/>
          </a:xfrm>
        </p:grpSpPr>
        <p:sp>
          <p:nvSpPr>
            <p:cNvPr id="39" name="Rectangle 38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7951" name="Group 48"/>
          <p:cNvGrpSpPr>
            <a:grpSpLocks/>
          </p:cNvGrpSpPr>
          <p:nvPr/>
        </p:nvGrpSpPr>
        <p:grpSpPr bwMode="auto">
          <a:xfrm>
            <a:off x="2916238" y="3284538"/>
            <a:ext cx="142875" cy="1439862"/>
            <a:chOff x="2483768" y="4149080"/>
            <a:chExt cx="144016" cy="1440160"/>
          </a:xfrm>
        </p:grpSpPr>
        <p:sp>
          <p:nvSpPr>
            <p:cNvPr id="50" name="Rectangle 49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7962" name="Group 59"/>
          <p:cNvGrpSpPr>
            <a:grpSpLocks/>
          </p:cNvGrpSpPr>
          <p:nvPr/>
        </p:nvGrpSpPr>
        <p:grpSpPr bwMode="auto">
          <a:xfrm>
            <a:off x="3348038" y="3284538"/>
            <a:ext cx="144462" cy="1439862"/>
            <a:chOff x="2483768" y="4149080"/>
            <a:chExt cx="144016" cy="1440160"/>
          </a:xfrm>
        </p:grpSpPr>
        <p:sp>
          <p:nvSpPr>
            <p:cNvPr id="61" name="Rectangle 60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7994" name="Group 106"/>
          <p:cNvGrpSpPr>
            <a:grpSpLocks/>
          </p:cNvGrpSpPr>
          <p:nvPr/>
        </p:nvGrpSpPr>
        <p:grpSpPr bwMode="auto">
          <a:xfrm>
            <a:off x="7956550" y="4005263"/>
            <a:ext cx="360363" cy="144462"/>
            <a:chOff x="5012" y="2523"/>
            <a:chExt cx="227" cy="91"/>
          </a:xfrm>
        </p:grpSpPr>
        <p:sp>
          <p:nvSpPr>
            <p:cNvPr id="74" name="Rectangle 73"/>
            <p:cNvSpPr/>
            <p:nvPr/>
          </p:nvSpPr>
          <p:spPr>
            <a:xfrm>
              <a:off x="5148" y="2523"/>
              <a:ext cx="91" cy="9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012" y="2523"/>
              <a:ext cx="91" cy="9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7993" name="Group 105"/>
          <p:cNvGrpSpPr>
            <a:grpSpLocks/>
          </p:cNvGrpSpPr>
          <p:nvPr/>
        </p:nvGrpSpPr>
        <p:grpSpPr bwMode="auto">
          <a:xfrm>
            <a:off x="7956550" y="3789363"/>
            <a:ext cx="360363" cy="144462"/>
            <a:chOff x="5012" y="2387"/>
            <a:chExt cx="227" cy="91"/>
          </a:xfrm>
        </p:grpSpPr>
        <p:sp>
          <p:nvSpPr>
            <p:cNvPr id="73" name="Rectangle 72"/>
            <p:cNvSpPr/>
            <p:nvPr/>
          </p:nvSpPr>
          <p:spPr>
            <a:xfrm>
              <a:off x="5148" y="2387"/>
              <a:ext cx="91" cy="9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012" y="2387"/>
              <a:ext cx="91" cy="9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79" name="Rectangle 78"/>
          <p:cNvSpPr/>
          <p:nvPr/>
        </p:nvSpPr>
        <p:spPr>
          <a:xfrm>
            <a:off x="8388350" y="3573463"/>
            <a:ext cx="144463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37992" name="Group 104"/>
          <p:cNvGrpSpPr>
            <a:grpSpLocks/>
          </p:cNvGrpSpPr>
          <p:nvPr/>
        </p:nvGrpSpPr>
        <p:grpSpPr bwMode="auto">
          <a:xfrm>
            <a:off x="7956550" y="3573463"/>
            <a:ext cx="360363" cy="142875"/>
            <a:chOff x="5012" y="2251"/>
            <a:chExt cx="227" cy="90"/>
          </a:xfrm>
        </p:grpSpPr>
        <p:sp>
          <p:nvSpPr>
            <p:cNvPr id="72" name="Rectangle 71"/>
            <p:cNvSpPr/>
            <p:nvPr/>
          </p:nvSpPr>
          <p:spPr>
            <a:xfrm>
              <a:off x="5012" y="2251"/>
              <a:ext cx="91" cy="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148" y="2251"/>
              <a:ext cx="91" cy="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37985" name="TextBox 86"/>
          <p:cNvSpPr txBox="1">
            <a:spLocks noChangeArrowheads="1"/>
          </p:cNvSpPr>
          <p:nvPr/>
        </p:nvSpPr>
        <p:spPr bwMode="auto">
          <a:xfrm>
            <a:off x="323850" y="6165850"/>
            <a:ext cx="3455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      1                      2                       3</a:t>
            </a:r>
          </a:p>
        </p:txBody>
      </p:sp>
      <p:sp>
        <p:nvSpPr>
          <p:cNvPr id="37986" name="TextBox 83"/>
          <p:cNvSpPr txBox="1">
            <a:spLocks noChangeArrowheads="1"/>
          </p:cNvSpPr>
          <p:nvPr/>
        </p:nvSpPr>
        <p:spPr bwMode="auto">
          <a:xfrm>
            <a:off x="5867400" y="2276475"/>
            <a:ext cx="6492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Calibri" pitchFamily="34" charset="0"/>
              </a:rPr>
              <a:t>2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7092950" y="2276475"/>
            <a:ext cx="574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Calibri" pitchFamily="34" charset="0"/>
              </a:rPr>
              <a:t>2</a:t>
            </a: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4211638" y="4365625"/>
            <a:ext cx="47164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GB" sz="2800"/>
              <a:t>There is one unit left over</a:t>
            </a:r>
            <a:br>
              <a:rPr lang="en-GB" sz="2800"/>
            </a:br>
            <a:r>
              <a:rPr lang="en-GB" sz="2800"/>
              <a:t>(remainder 1)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651500" y="5589588"/>
            <a:ext cx="3025775" cy="6667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GB" sz="3600" b="1">
                <a:solidFill>
                  <a:srgbClr val="FFFFFF"/>
                </a:solidFill>
              </a:rPr>
              <a:t>67 ÷ 3 = 22 r1</a:t>
            </a:r>
          </a:p>
        </p:txBody>
      </p:sp>
      <p:sp>
        <p:nvSpPr>
          <p:cNvPr id="2" name="TextBox 90"/>
          <p:cNvSpPr txBox="1">
            <a:spLocks noChangeArrowheads="1"/>
          </p:cNvSpPr>
          <p:nvPr/>
        </p:nvSpPr>
        <p:spPr bwMode="auto">
          <a:xfrm>
            <a:off x="7885113" y="2276475"/>
            <a:ext cx="574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solidFill>
                  <a:srgbClr val="0000FF"/>
                </a:solidFill>
                <a:latin typeface="Calibri" pitchFamily="34" charset="0"/>
              </a:rPr>
              <a:t>r1</a:t>
            </a:r>
          </a:p>
        </p:txBody>
      </p:sp>
      <p:sp>
        <p:nvSpPr>
          <p:cNvPr id="37996" name="Oval 108"/>
          <p:cNvSpPr>
            <a:spLocks noChangeArrowheads="1"/>
          </p:cNvSpPr>
          <p:nvPr/>
        </p:nvSpPr>
        <p:spPr bwMode="auto">
          <a:xfrm>
            <a:off x="8243888" y="3429000"/>
            <a:ext cx="431800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7997" name="Picture 109" descr="MC90039173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65325E-6 L -0.81892 0.22045 " pathEditMode="relative" ptsTypes="AA">
                                      <p:cBhvr>
                                        <p:cTn id="6" dur="2000" fill="hold"/>
                                        <p:tgtEl>
                                          <p:spTgt spid="379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28776E-6 L -0.67726 0.18899 " pathEditMode="relative" ptsTypes="AA">
                                      <p:cBhvr>
                                        <p:cTn id="8" dur="2000" fill="hold"/>
                                        <p:tgtEl>
                                          <p:spTgt spid="37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2228E-6 L -0.52761 0.15753 " pathEditMode="relative" ptsTypes="AA">
                                      <p:cBhvr>
                                        <p:cTn id="10" dur="2000" fill="hold"/>
                                        <p:tgtEl>
                                          <p:spTgt spid="37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32" presetClass="emph" presetSubtype="0" repeatCount="indefinite" fill="hold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4" dur="100" fill="hold"/>
                                        <p:tgtEl>
                                          <p:spTgt spid="379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100" fill="hold"/>
                                        <p:tgtEl>
                                          <p:spTgt spid="379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100" fill="hold"/>
                                        <p:tgtEl>
                                          <p:spTgt spid="379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00" fill="hold"/>
                                        <p:tgtEl>
                                          <p:spTgt spid="379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9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9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9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9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build="p"/>
      <p:bldP spid="91" grpId="0"/>
      <p:bldP spid="93" grpId="0"/>
      <p:bldP spid="94" grpId="0" animBg="1"/>
      <p:bldP spid="2" grpId="1"/>
      <p:bldP spid="3799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Checkpoint 2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en-GB" smtClean="0"/>
              <a:t>Try the following divisions: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GB" smtClean="0"/>
              <a:t>25 ÷ 2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GB" smtClean="0"/>
              <a:t>34 divided by 3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GB" smtClean="0"/>
              <a:t>5  87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GB" smtClean="0"/>
              <a:t>How many 4s in 47?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GB" smtClean="0"/>
              <a:t>91 / 9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GB" smtClean="0"/>
              <a:t>54 ÷ 4</a:t>
            </a:r>
          </a:p>
          <a:p>
            <a:pPr marL="990600" lvl="1" indent="-533400" eaLnBrk="1" hangingPunct="1">
              <a:buFont typeface="Arial" charset="0"/>
              <a:buAutoNum type="arabicPeriod"/>
            </a:pPr>
            <a:r>
              <a:rPr lang="en-GB" smtClean="0"/>
              <a:t>512 divided by 5</a:t>
            </a:r>
            <a:br>
              <a:rPr lang="en-GB" smtClean="0"/>
            </a:br>
            <a:r>
              <a:rPr lang="en-GB" smtClean="0"/>
              <a:t>		    </a:t>
            </a:r>
          </a:p>
        </p:txBody>
      </p:sp>
      <p:grpSp>
        <p:nvGrpSpPr>
          <p:cNvPr id="43012" name="Group 6"/>
          <p:cNvGrpSpPr>
            <a:grpSpLocks/>
          </p:cNvGrpSpPr>
          <p:nvPr/>
        </p:nvGrpSpPr>
        <p:grpSpPr bwMode="auto">
          <a:xfrm>
            <a:off x="1835150" y="3213100"/>
            <a:ext cx="574675" cy="431800"/>
            <a:chOff x="4332" y="1389"/>
            <a:chExt cx="362" cy="272"/>
          </a:xfrm>
        </p:grpSpPr>
        <p:sp>
          <p:nvSpPr>
            <p:cNvPr id="43013" name="Line 4"/>
            <p:cNvSpPr>
              <a:spLocks noChangeShapeType="1"/>
            </p:cNvSpPr>
            <p:nvPr/>
          </p:nvSpPr>
          <p:spPr bwMode="auto">
            <a:xfrm flipV="1">
              <a:off x="4332" y="1389"/>
              <a:ext cx="0" cy="27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4" name="Line 5"/>
            <p:cNvSpPr>
              <a:spLocks noChangeShapeType="1"/>
            </p:cNvSpPr>
            <p:nvPr/>
          </p:nvSpPr>
          <p:spPr bwMode="auto">
            <a:xfrm>
              <a:off x="4332" y="1389"/>
              <a:ext cx="36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3015" name="Picture 7" descr="MC90039173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2" presetClass="emph" presetSubtype="0" repeatCount="indefinite" fill="hold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9" dur="1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1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About the remainders 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The meaning and interpretation of the remainder depends on the situation</a:t>
            </a:r>
          </a:p>
          <a:p>
            <a:pPr>
              <a:lnSpc>
                <a:spcPct val="90000"/>
              </a:lnSpc>
            </a:pPr>
            <a:r>
              <a:rPr lang="en-GB" smtClean="0"/>
              <a:t>Sometimes you need to round up to the next whole number to find the correct answer to a division problem</a:t>
            </a:r>
          </a:p>
          <a:p>
            <a:pPr>
              <a:lnSpc>
                <a:spcPct val="90000"/>
              </a:lnSpc>
            </a:pPr>
            <a:r>
              <a:rPr lang="en-GB" smtClean="0"/>
              <a:t>Other times, you need to ignore the remainder to find the correct answer </a:t>
            </a:r>
          </a:p>
          <a:p>
            <a:pPr>
              <a:lnSpc>
                <a:spcPct val="90000"/>
              </a:lnSpc>
            </a:pPr>
            <a:r>
              <a:rPr lang="en-GB" smtClean="0"/>
              <a:t>Whether you do one thing or the other depends on the type of problem</a:t>
            </a:r>
            <a:endParaRPr lang="en-US" smtClean="0"/>
          </a:p>
        </p:txBody>
      </p:sp>
      <p:pic>
        <p:nvPicPr>
          <p:cNvPr id="50202" name="Picture 26" descr="MC90039173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500"/>
                            </p:stCondLst>
                            <p:childTnLst>
                              <p:par>
                                <p:cTn id="24" presetID="32" presetClass="emph" presetSubtype="0" repeatCount="indefinite" fill="hold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5" dur="1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" dur="1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94" name="Picture 70" descr="MC90015756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5300663"/>
            <a:ext cx="1366838" cy="696912"/>
          </a:xfrm>
          <a:prstGeom prst="rect">
            <a:avLst/>
          </a:prstGeom>
          <a:noFill/>
        </p:spPr>
      </p:pic>
      <p:pic>
        <p:nvPicPr>
          <p:cNvPr id="52295" name="Picture 71" descr="MC90015756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5300663"/>
            <a:ext cx="1366838" cy="696912"/>
          </a:xfrm>
          <a:prstGeom prst="rect">
            <a:avLst/>
          </a:prstGeom>
          <a:noFill/>
        </p:spPr>
      </p:pic>
      <p:pic>
        <p:nvPicPr>
          <p:cNvPr id="52296" name="Picture 72" descr="MC90015756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5300663"/>
            <a:ext cx="1366838" cy="696912"/>
          </a:xfrm>
          <a:prstGeom prst="rect">
            <a:avLst/>
          </a:prstGeom>
          <a:noFill/>
        </p:spPr>
      </p:pic>
      <p:pic>
        <p:nvPicPr>
          <p:cNvPr id="52297" name="Picture 73" descr="MC90015756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5300663"/>
            <a:ext cx="1366838" cy="696912"/>
          </a:xfrm>
          <a:prstGeom prst="rect">
            <a:avLst/>
          </a:prstGeom>
          <a:noFill/>
        </p:spPr>
      </p:pic>
      <p:grpSp>
        <p:nvGrpSpPr>
          <p:cNvPr id="52298" name="Group 74"/>
          <p:cNvGrpSpPr>
            <a:grpSpLocks/>
          </p:cNvGrpSpPr>
          <p:nvPr/>
        </p:nvGrpSpPr>
        <p:grpSpPr bwMode="auto">
          <a:xfrm>
            <a:off x="468313" y="3284538"/>
            <a:ext cx="804862" cy="1081087"/>
            <a:chOff x="295" y="2069"/>
            <a:chExt cx="507" cy="681"/>
          </a:xfrm>
        </p:grpSpPr>
        <p:pic>
          <p:nvPicPr>
            <p:cNvPr id="52230" name="Picture 6" descr="Toilet_signs_"/>
            <p:cNvPicPr>
              <a:picLocks noChangeAspect="1" noChangeArrowheads="1"/>
            </p:cNvPicPr>
            <p:nvPr/>
          </p:nvPicPr>
          <p:blipFill>
            <a:blip r:embed="rId3"/>
            <a:srcRect r="52972"/>
            <a:stretch>
              <a:fillRect/>
            </a:stretch>
          </p:blipFill>
          <p:spPr bwMode="auto">
            <a:xfrm>
              <a:off x="612" y="2069"/>
              <a:ext cx="168" cy="273"/>
            </a:xfrm>
            <a:prstGeom prst="rect">
              <a:avLst/>
            </a:prstGeom>
            <a:noFill/>
          </p:spPr>
        </p:pic>
        <p:pic>
          <p:nvPicPr>
            <p:cNvPr id="52240" name="Picture 16" descr="Toilet_signs_"/>
            <p:cNvPicPr>
              <a:picLocks noChangeAspect="1" noChangeArrowheads="1"/>
            </p:cNvPicPr>
            <p:nvPr/>
          </p:nvPicPr>
          <p:blipFill>
            <a:blip r:embed="rId3"/>
            <a:srcRect l="47028"/>
            <a:stretch>
              <a:fillRect/>
            </a:stretch>
          </p:blipFill>
          <p:spPr bwMode="auto">
            <a:xfrm>
              <a:off x="295" y="2069"/>
              <a:ext cx="190" cy="273"/>
            </a:xfrm>
            <a:prstGeom prst="rect">
              <a:avLst/>
            </a:prstGeom>
            <a:noFill/>
          </p:spPr>
        </p:pic>
        <p:pic>
          <p:nvPicPr>
            <p:cNvPr id="52262" name="Picture 38" descr="Toilet_signs_"/>
            <p:cNvPicPr>
              <a:picLocks noChangeAspect="1" noChangeArrowheads="1"/>
            </p:cNvPicPr>
            <p:nvPr/>
          </p:nvPicPr>
          <p:blipFill>
            <a:blip r:embed="rId3"/>
            <a:srcRect l="47028"/>
            <a:stretch>
              <a:fillRect/>
            </a:stretch>
          </p:blipFill>
          <p:spPr bwMode="auto">
            <a:xfrm>
              <a:off x="295" y="2477"/>
              <a:ext cx="190" cy="273"/>
            </a:xfrm>
            <a:prstGeom prst="rect">
              <a:avLst/>
            </a:prstGeom>
            <a:noFill/>
          </p:spPr>
        </p:pic>
        <p:pic>
          <p:nvPicPr>
            <p:cNvPr id="52263" name="Picture 39" descr="Toilet_signs_"/>
            <p:cNvPicPr>
              <a:picLocks noChangeAspect="1" noChangeArrowheads="1"/>
            </p:cNvPicPr>
            <p:nvPr/>
          </p:nvPicPr>
          <p:blipFill>
            <a:blip r:embed="rId3"/>
            <a:srcRect l="47028"/>
            <a:stretch>
              <a:fillRect/>
            </a:stretch>
          </p:blipFill>
          <p:spPr bwMode="auto">
            <a:xfrm>
              <a:off x="612" y="2477"/>
              <a:ext cx="190" cy="273"/>
            </a:xfrm>
            <a:prstGeom prst="rect">
              <a:avLst/>
            </a:prstGeom>
            <a:noFill/>
          </p:spPr>
        </p:pic>
      </p:grpSp>
      <p:grpSp>
        <p:nvGrpSpPr>
          <p:cNvPr id="52300" name="Group 76"/>
          <p:cNvGrpSpPr>
            <a:grpSpLocks/>
          </p:cNvGrpSpPr>
          <p:nvPr/>
        </p:nvGrpSpPr>
        <p:grpSpPr bwMode="auto">
          <a:xfrm>
            <a:off x="2197100" y="3284538"/>
            <a:ext cx="733425" cy="1081087"/>
            <a:chOff x="1384" y="2069"/>
            <a:chExt cx="462" cy="681"/>
          </a:xfrm>
        </p:grpSpPr>
        <p:pic>
          <p:nvPicPr>
            <p:cNvPr id="52257" name="Picture 33" descr="Toilet_signs_"/>
            <p:cNvPicPr>
              <a:picLocks noChangeAspect="1" noChangeArrowheads="1"/>
            </p:cNvPicPr>
            <p:nvPr/>
          </p:nvPicPr>
          <p:blipFill>
            <a:blip r:embed="rId3"/>
            <a:srcRect r="52972"/>
            <a:stretch>
              <a:fillRect/>
            </a:stretch>
          </p:blipFill>
          <p:spPr bwMode="auto">
            <a:xfrm>
              <a:off x="1429" y="2069"/>
              <a:ext cx="168" cy="273"/>
            </a:xfrm>
            <a:prstGeom prst="rect">
              <a:avLst/>
            </a:prstGeom>
            <a:noFill/>
          </p:spPr>
        </p:pic>
        <p:pic>
          <p:nvPicPr>
            <p:cNvPr id="52258" name="Picture 34" descr="Toilet_signs_"/>
            <p:cNvPicPr>
              <a:picLocks noChangeAspect="1" noChangeArrowheads="1"/>
            </p:cNvPicPr>
            <p:nvPr/>
          </p:nvPicPr>
          <p:blipFill>
            <a:blip r:embed="rId3"/>
            <a:srcRect l="47028"/>
            <a:stretch>
              <a:fillRect/>
            </a:stretch>
          </p:blipFill>
          <p:spPr bwMode="auto">
            <a:xfrm>
              <a:off x="1656" y="2069"/>
              <a:ext cx="190" cy="273"/>
            </a:xfrm>
            <a:prstGeom prst="rect">
              <a:avLst/>
            </a:prstGeom>
            <a:noFill/>
          </p:spPr>
        </p:pic>
        <p:pic>
          <p:nvPicPr>
            <p:cNvPr id="52266" name="Picture 42" descr="Toilet_signs_"/>
            <p:cNvPicPr>
              <a:picLocks noChangeAspect="1" noChangeArrowheads="1"/>
            </p:cNvPicPr>
            <p:nvPr/>
          </p:nvPicPr>
          <p:blipFill>
            <a:blip r:embed="rId3"/>
            <a:srcRect l="47028"/>
            <a:stretch>
              <a:fillRect/>
            </a:stretch>
          </p:blipFill>
          <p:spPr bwMode="auto">
            <a:xfrm>
              <a:off x="1384" y="2477"/>
              <a:ext cx="190" cy="273"/>
            </a:xfrm>
            <a:prstGeom prst="rect">
              <a:avLst/>
            </a:prstGeom>
            <a:noFill/>
          </p:spPr>
        </p:pic>
        <p:pic>
          <p:nvPicPr>
            <p:cNvPr id="52268" name="Picture 44" descr="Toilet_signs_"/>
            <p:cNvPicPr>
              <a:picLocks noChangeAspect="1" noChangeArrowheads="1"/>
            </p:cNvPicPr>
            <p:nvPr/>
          </p:nvPicPr>
          <p:blipFill>
            <a:blip r:embed="rId3"/>
            <a:srcRect l="47028"/>
            <a:stretch>
              <a:fillRect/>
            </a:stretch>
          </p:blipFill>
          <p:spPr bwMode="auto">
            <a:xfrm>
              <a:off x="1656" y="2477"/>
              <a:ext cx="190" cy="273"/>
            </a:xfrm>
            <a:prstGeom prst="rect">
              <a:avLst/>
            </a:prstGeom>
            <a:noFill/>
          </p:spPr>
        </p:pic>
      </p:grpSp>
      <p:grpSp>
        <p:nvGrpSpPr>
          <p:cNvPr id="52301" name="Group 77"/>
          <p:cNvGrpSpPr>
            <a:grpSpLocks/>
          </p:cNvGrpSpPr>
          <p:nvPr/>
        </p:nvGrpSpPr>
        <p:grpSpPr bwMode="auto">
          <a:xfrm>
            <a:off x="3060700" y="3284538"/>
            <a:ext cx="698500" cy="1081087"/>
            <a:chOff x="1928" y="2069"/>
            <a:chExt cx="440" cy="681"/>
          </a:xfrm>
        </p:grpSpPr>
        <p:pic>
          <p:nvPicPr>
            <p:cNvPr id="52259" name="Picture 35" descr="Toilet_signs_"/>
            <p:cNvPicPr>
              <a:picLocks noChangeAspect="1" noChangeArrowheads="1"/>
            </p:cNvPicPr>
            <p:nvPr/>
          </p:nvPicPr>
          <p:blipFill>
            <a:blip r:embed="rId3"/>
            <a:srcRect r="52972"/>
            <a:stretch>
              <a:fillRect/>
            </a:stretch>
          </p:blipFill>
          <p:spPr bwMode="auto">
            <a:xfrm>
              <a:off x="2200" y="2069"/>
              <a:ext cx="168" cy="273"/>
            </a:xfrm>
            <a:prstGeom prst="rect">
              <a:avLst/>
            </a:prstGeom>
            <a:noFill/>
          </p:spPr>
        </p:pic>
        <p:pic>
          <p:nvPicPr>
            <p:cNvPr id="52260" name="Picture 36" descr="Toilet_signs_"/>
            <p:cNvPicPr>
              <a:picLocks noChangeAspect="1" noChangeArrowheads="1"/>
            </p:cNvPicPr>
            <p:nvPr/>
          </p:nvPicPr>
          <p:blipFill>
            <a:blip r:embed="rId3"/>
            <a:srcRect l="47028"/>
            <a:stretch>
              <a:fillRect/>
            </a:stretch>
          </p:blipFill>
          <p:spPr bwMode="auto">
            <a:xfrm>
              <a:off x="1928" y="2069"/>
              <a:ext cx="190" cy="273"/>
            </a:xfrm>
            <a:prstGeom prst="rect">
              <a:avLst/>
            </a:prstGeom>
            <a:noFill/>
          </p:spPr>
        </p:pic>
        <p:pic>
          <p:nvPicPr>
            <p:cNvPr id="52267" name="Picture 43" descr="Toilet_signs_"/>
            <p:cNvPicPr>
              <a:picLocks noChangeAspect="1" noChangeArrowheads="1"/>
            </p:cNvPicPr>
            <p:nvPr/>
          </p:nvPicPr>
          <p:blipFill>
            <a:blip r:embed="rId3"/>
            <a:srcRect r="52972"/>
            <a:stretch>
              <a:fillRect/>
            </a:stretch>
          </p:blipFill>
          <p:spPr bwMode="auto">
            <a:xfrm>
              <a:off x="1928" y="2477"/>
              <a:ext cx="168" cy="273"/>
            </a:xfrm>
            <a:prstGeom prst="rect">
              <a:avLst/>
            </a:prstGeom>
            <a:noFill/>
          </p:spPr>
        </p:pic>
        <p:pic>
          <p:nvPicPr>
            <p:cNvPr id="52274" name="Picture 50" descr="Toilet_signs_"/>
            <p:cNvPicPr>
              <a:picLocks noChangeAspect="1" noChangeArrowheads="1"/>
            </p:cNvPicPr>
            <p:nvPr/>
          </p:nvPicPr>
          <p:blipFill>
            <a:blip r:embed="rId3"/>
            <a:srcRect r="52972"/>
            <a:stretch>
              <a:fillRect/>
            </a:stretch>
          </p:blipFill>
          <p:spPr bwMode="auto">
            <a:xfrm>
              <a:off x="2200" y="2477"/>
              <a:ext cx="168" cy="273"/>
            </a:xfrm>
            <a:prstGeom prst="rect">
              <a:avLst/>
            </a:prstGeom>
            <a:noFill/>
          </p:spPr>
        </p:pic>
      </p:grpSp>
      <p:grpSp>
        <p:nvGrpSpPr>
          <p:cNvPr id="52302" name="Group 78"/>
          <p:cNvGrpSpPr>
            <a:grpSpLocks/>
          </p:cNvGrpSpPr>
          <p:nvPr/>
        </p:nvGrpSpPr>
        <p:grpSpPr bwMode="auto">
          <a:xfrm>
            <a:off x="3852863" y="3284538"/>
            <a:ext cx="301625" cy="1081087"/>
            <a:chOff x="2427" y="2069"/>
            <a:chExt cx="190" cy="681"/>
          </a:xfrm>
        </p:grpSpPr>
        <p:pic>
          <p:nvPicPr>
            <p:cNvPr id="52275" name="Picture 51" descr="Toilet_signs_"/>
            <p:cNvPicPr>
              <a:picLocks noChangeAspect="1" noChangeArrowheads="1"/>
            </p:cNvPicPr>
            <p:nvPr/>
          </p:nvPicPr>
          <p:blipFill>
            <a:blip r:embed="rId3"/>
            <a:srcRect l="47028"/>
            <a:stretch>
              <a:fillRect/>
            </a:stretch>
          </p:blipFill>
          <p:spPr bwMode="auto">
            <a:xfrm>
              <a:off x="2427" y="2477"/>
              <a:ext cx="190" cy="273"/>
            </a:xfrm>
            <a:prstGeom prst="rect">
              <a:avLst/>
            </a:prstGeom>
            <a:noFill/>
          </p:spPr>
        </p:pic>
        <p:pic>
          <p:nvPicPr>
            <p:cNvPr id="52276" name="Picture 52" descr="Toilet_signs_"/>
            <p:cNvPicPr>
              <a:picLocks noChangeAspect="1" noChangeArrowheads="1"/>
            </p:cNvPicPr>
            <p:nvPr/>
          </p:nvPicPr>
          <p:blipFill>
            <a:blip r:embed="rId3"/>
            <a:srcRect l="47028"/>
            <a:stretch>
              <a:fillRect/>
            </a:stretch>
          </p:blipFill>
          <p:spPr bwMode="auto">
            <a:xfrm>
              <a:off x="2427" y="2069"/>
              <a:ext cx="190" cy="273"/>
            </a:xfrm>
            <a:prstGeom prst="rect">
              <a:avLst/>
            </a:prstGeom>
            <a:noFill/>
          </p:spPr>
        </p:pic>
      </p:grpSp>
      <p:sp>
        <p:nvSpPr>
          <p:cNvPr id="52249" name="Rectang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Interpreting remainders</a:t>
            </a:r>
            <a:endParaRPr lang="en-US" smtClean="0"/>
          </a:p>
        </p:txBody>
      </p:sp>
      <p:sp>
        <p:nvSpPr>
          <p:cNvPr id="52278" name="Text Box 54"/>
          <p:cNvSpPr txBox="1">
            <a:spLocks noChangeArrowheads="1"/>
          </p:cNvSpPr>
          <p:nvPr/>
        </p:nvSpPr>
        <p:spPr bwMode="auto">
          <a:xfrm>
            <a:off x="323850" y="1341438"/>
            <a:ext cx="345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18 friends are going to a party</a:t>
            </a:r>
            <a:endParaRPr lang="en-US"/>
          </a:p>
        </p:txBody>
      </p:sp>
      <p:sp>
        <p:nvSpPr>
          <p:cNvPr id="52279" name="Text Box 55"/>
          <p:cNvSpPr txBox="1">
            <a:spLocks noChangeArrowheads="1"/>
          </p:cNvSpPr>
          <p:nvPr/>
        </p:nvSpPr>
        <p:spPr bwMode="auto">
          <a:xfrm>
            <a:off x="5292725" y="1341438"/>
            <a:ext cx="3313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 taxi can take only 4 people</a:t>
            </a:r>
            <a:endParaRPr lang="en-US"/>
          </a:p>
        </p:txBody>
      </p:sp>
      <p:sp>
        <p:nvSpPr>
          <p:cNvPr id="52280" name="Text Box 56"/>
          <p:cNvSpPr txBox="1">
            <a:spLocks noChangeArrowheads="1"/>
          </p:cNvSpPr>
          <p:nvPr/>
        </p:nvSpPr>
        <p:spPr bwMode="auto">
          <a:xfrm>
            <a:off x="2700338" y="1916113"/>
            <a:ext cx="424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/>
              <a:t>How many taxis do they need?</a:t>
            </a:r>
            <a:endParaRPr lang="en-US" sz="2000" b="1"/>
          </a:p>
        </p:txBody>
      </p:sp>
      <p:sp>
        <p:nvSpPr>
          <p:cNvPr id="52281" name="Text Box 57"/>
          <p:cNvSpPr txBox="1">
            <a:spLocks noChangeArrowheads="1"/>
          </p:cNvSpPr>
          <p:nvPr/>
        </p:nvSpPr>
        <p:spPr bwMode="auto">
          <a:xfrm>
            <a:off x="3563938" y="2492375"/>
            <a:ext cx="215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/>
              <a:t>18 </a:t>
            </a:r>
            <a:r>
              <a:rPr lang="en-GB" sz="2800" b="1"/>
              <a:t>÷</a:t>
            </a:r>
            <a:r>
              <a:rPr lang="en-GB" sz="2000" b="1"/>
              <a:t> 4 =</a:t>
            </a:r>
            <a:endParaRPr lang="en-GB" sz="2000" b="1">
              <a:solidFill>
                <a:srgbClr val="0000FF"/>
              </a:solidFill>
            </a:endParaRPr>
          </a:p>
        </p:txBody>
      </p:sp>
      <p:sp>
        <p:nvSpPr>
          <p:cNvPr id="52282" name="Rectangle 58"/>
          <p:cNvSpPr>
            <a:spLocks noChangeArrowheads="1"/>
          </p:cNvSpPr>
          <p:nvPr/>
        </p:nvSpPr>
        <p:spPr bwMode="auto">
          <a:xfrm>
            <a:off x="4787900" y="2613025"/>
            <a:ext cx="72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/>
              <a:t>4 </a:t>
            </a:r>
            <a:r>
              <a:rPr lang="en-GB" sz="2000" b="1">
                <a:solidFill>
                  <a:srgbClr val="0000FF"/>
                </a:solidFill>
              </a:rPr>
              <a:t>r2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52283" name="Rectangle 59"/>
          <p:cNvSpPr>
            <a:spLocks noChangeArrowheads="1"/>
          </p:cNvSpPr>
          <p:nvPr/>
        </p:nvSpPr>
        <p:spPr bwMode="auto">
          <a:xfrm>
            <a:off x="4787900" y="2997200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/>
              <a:t>4 full taxis</a:t>
            </a:r>
            <a:endParaRPr lang="en-US" sz="2000" b="1"/>
          </a:p>
        </p:txBody>
      </p:sp>
      <p:sp>
        <p:nvSpPr>
          <p:cNvPr id="52284" name="Rectangle 60"/>
          <p:cNvSpPr>
            <a:spLocks noChangeArrowheads="1"/>
          </p:cNvSpPr>
          <p:nvPr/>
        </p:nvSpPr>
        <p:spPr bwMode="auto">
          <a:xfrm>
            <a:off x="4787900" y="3357563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/>
              <a:t>2 more people waiting… </a:t>
            </a:r>
            <a:endParaRPr lang="en-US" sz="2000" b="1"/>
          </a:p>
        </p:txBody>
      </p:sp>
      <p:sp>
        <p:nvSpPr>
          <p:cNvPr id="52286" name="Rectangle 62"/>
          <p:cNvSpPr>
            <a:spLocks noChangeArrowheads="1"/>
          </p:cNvSpPr>
          <p:nvPr/>
        </p:nvSpPr>
        <p:spPr bwMode="auto">
          <a:xfrm>
            <a:off x="4787900" y="3716338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/>
              <a:t>They need another taxi! </a:t>
            </a:r>
            <a:endParaRPr lang="en-US" sz="2000" b="1"/>
          </a:p>
        </p:txBody>
      </p:sp>
      <p:pic>
        <p:nvPicPr>
          <p:cNvPr id="52293" name="Picture 69" descr="MC90015756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5300663"/>
            <a:ext cx="1366838" cy="696912"/>
          </a:xfrm>
          <a:prstGeom prst="rect">
            <a:avLst/>
          </a:prstGeom>
          <a:noFill/>
        </p:spPr>
      </p:pic>
      <p:sp>
        <p:nvSpPr>
          <p:cNvPr id="52303" name="Rectangle 79"/>
          <p:cNvSpPr>
            <a:spLocks noChangeArrowheads="1"/>
          </p:cNvSpPr>
          <p:nvPr/>
        </p:nvSpPr>
        <p:spPr bwMode="auto">
          <a:xfrm>
            <a:off x="755650" y="6237288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/>
              <a:t>1</a:t>
            </a:r>
            <a:endParaRPr lang="en-US" sz="2000" b="1"/>
          </a:p>
        </p:txBody>
      </p:sp>
      <p:sp>
        <p:nvSpPr>
          <p:cNvPr id="52304" name="Rectangle 80"/>
          <p:cNvSpPr>
            <a:spLocks noChangeArrowheads="1"/>
          </p:cNvSpPr>
          <p:nvPr/>
        </p:nvSpPr>
        <p:spPr bwMode="auto">
          <a:xfrm>
            <a:off x="2339975" y="6237288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/>
              <a:t>2</a:t>
            </a:r>
            <a:endParaRPr lang="en-US" sz="2000" b="1"/>
          </a:p>
        </p:txBody>
      </p:sp>
      <p:sp>
        <p:nvSpPr>
          <p:cNvPr id="52305" name="Rectangle 81"/>
          <p:cNvSpPr>
            <a:spLocks noChangeArrowheads="1"/>
          </p:cNvSpPr>
          <p:nvPr/>
        </p:nvSpPr>
        <p:spPr bwMode="auto">
          <a:xfrm>
            <a:off x="3924300" y="6237288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/>
              <a:t>3</a:t>
            </a:r>
            <a:endParaRPr lang="en-US" sz="2000" b="1"/>
          </a:p>
        </p:txBody>
      </p:sp>
      <p:sp>
        <p:nvSpPr>
          <p:cNvPr id="52306" name="Rectangle 82"/>
          <p:cNvSpPr>
            <a:spLocks noChangeArrowheads="1"/>
          </p:cNvSpPr>
          <p:nvPr/>
        </p:nvSpPr>
        <p:spPr bwMode="auto">
          <a:xfrm>
            <a:off x="5508625" y="6237288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/>
              <a:t>4</a:t>
            </a:r>
            <a:endParaRPr lang="en-US" sz="2000" b="1"/>
          </a:p>
        </p:txBody>
      </p:sp>
      <p:sp>
        <p:nvSpPr>
          <p:cNvPr id="52307" name="Rectangle 83"/>
          <p:cNvSpPr>
            <a:spLocks noChangeArrowheads="1"/>
          </p:cNvSpPr>
          <p:nvPr/>
        </p:nvSpPr>
        <p:spPr bwMode="auto">
          <a:xfrm>
            <a:off x="7092950" y="6237288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/>
              <a:t>5</a:t>
            </a:r>
            <a:endParaRPr lang="en-US" sz="2000" b="1"/>
          </a:p>
        </p:txBody>
      </p:sp>
      <p:grpSp>
        <p:nvGrpSpPr>
          <p:cNvPr id="52299" name="Group 75"/>
          <p:cNvGrpSpPr>
            <a:grpSpLocks/>
          </p:cNvGrpSpPr>
          <p:nvPr/>
        </p:nvGrpSpPr>
        <p:grpSpPr bwMode="auto">
          <a:xfrm>
            <a:off x="1404938" y="3284538"/>
            <a:ext cx="733425" cy="1081087"/>
            <a:chOff x="885" y="2069"/>
            <a:chExt cx="462" cy="681"/>
          </a:xfrm>
        </p:grpSpPr>
        <p:pic>
          <p:nvPicPr>
            <p:cNvPr id="52255" name="Picture 31" descr="Toilet_signs_"/>
            <p:cNvPicPr>
              <a:picLocks noChangeAspect="1" noChangeArrowheads="1"/>
            </p:cNvPicPr>
            <p:nvPr/>
          </p:nvPicPr>
          <p:blipFill>
            <a:blip r:embed="rId3"/>
            <a:srcRect l="47028"/>
            <a:stretch>
              <a:fillRect/>
            </a:stretch>
          </p:blipFill>
          <p:spPr bwMode="auto">
            <a:xfrm>
              <a:off x="885" y="2069"/>
              <a:ext cx="190" cy="273"/>
            </a:xfrm>
            <a:prstGeom prst="rect">
              <a:avLst/>
            </a:prstGeom>
            <a:noFill/>
          </p:spPr>
        </p:pic>
        <p:pic>
          <p:nvPicPr>
            <p:cNvPr id="52256" name="Picture 32" descr="Toilet_signs_"/>
            <p:cNvPicPr>
              <a:picLocks noChangeAspect="1" noChangeArrowheads="1"/>
            </p:cNvPicPr>
            <p:nvPr/>
          </p:nvPicPr>
          <p:blipFill>
            <a:blip r:embed="rId3"/>
            <a:srcRect l="47028"/>
            <a:stretch>
              <a:fillRect/>
            </a:stretch>
          </p:blipFill>
          <p:spPr bwMode="auto">
            <a:xfrm>
              <a:off x="1157" y="2069"/>
              <a:ext cx="190" cy="273"/>
            </a:xfrm>
            <a:prstGeom prst="rect">
              <a:avLst/>
            </a:prstGeom>
            <a:noFill/>
          </p:spPr>
        </p:pic>
        <p:pic>
          <p:nvPicPr>
            <p:cNvPr id="52261" name="Picture 37" descr="Toilet_signs_"/>
            <p:cNvPicPr>
              <a:picLocks noChangeAspect="1" noChangeArrowheads="1"/>
            </p:cNvPicPr>
            <p:nvPr/>
          </p:nvPicPr>
          <p:blipFill>
            <a:blip r:embed="rId3"/>
            <a:srcRect r="52972"/>
            <a:stretch>
              <a:fillRect/>
            </a:stretch>
          </p:blipFill>
          <p:spPr bwMode="auto">
            <a:xfrm>
              <a:off x="885" y="2477"/>
              <a:ext cx="168" cy="273"/>
            </a:xfrm>
            <a:prstGeom prst="rect">
              <a:avLst/>
            </a:prstGeom>
            <a:noFill/>
          </p:spPr>
        </p:pic>
        <p:pic>
          <p:nvPicPr>
            <p:cNvPr id="52265" name="Picture 41" descr="Toilet_signs_"/>
            <p:cNvPicPr>
              <a:picLocks noChangeAspect="1" noChangeArrowheads="1"/>
            </p:cNvPicPr>
            <p:nvPr/>
          </p:nvPicPr>
          <p:blipFill>
            <a:blip r:embed="rId3"/>
            <a:srcRect r="52972"/>
            <a:stretch>
              <a:fillRect/>
            </a:stretch>
          </p:blipFill>
          <p:spPr bwMode="auto">
            <a:xfrm>
              <a:off x="1112" y="2477"/>
              <a:ext cx="168" cy="273"/>
            </a:xfrm>
            <a:prstGeom prst="rect">
              <a:avLst/>
            </a:prstGeom>
            <a:noFill/>
          </p:spPr>
        </p:pic>
      </p:grpSp>
      <p:sp>
        <p:nvSpPr>
          <p:cNvPr id="52308" name="Rectangle 84"/>
          <p:cNvSpPr>
            <a:spLocks noChangeArrowheads="1"/>
          </p:cNvSpPr>
          <p:nvPr/>
        </p:nvSpPr>
        <p:spPr bwMode="auto">
          <a:xfrm>
            <a:off x="5580063" y="2565400"/>
            <a:ext cx="2879725" cy="4572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b="1"/>
              <a:t>ANSWER: 5 taxis</a:t>
            </a:r>
            <a:endParaRPr lang="en-US" sz="2400" b="1"/>
          </a:p>
        </p:txBody>
      </p:sp>
      <p:pic>
        <p:nvPicPr>
          <p:cNvPr id="52309" name="Picture 85" descr="MC90039173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5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5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2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-1.12885E-6 L -0.81892 -1.12885E-6 " pathEditMode="relative" ptsTypes="AA">
                                      <p:cBhvr>
                                        <p:cTn id="25" dur="2000" fill="hold"/>
                                        <p:tgtEl>
                                          <p:spTgt spid="52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38889E-6 -9.41476E-7 L 1.38889E-6 0.14689 " pathEditMode="relative" ptsTypes="AA">
                                      <p:cBhvr>
                                        <p:cTn id="28" dur="2000" fill="hold"/>
                                        <p:tgtEl>
                                          <p:spTgt spid="52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50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-5.66736E-7 L -0.63785 -5.66736E-7 " pathEditMode="relative" ptsTypes="AA">
                                      <p:cBhvr>
                                        <p:cTn id="34" dur="2000" fill="hold"/>
                                        <p:tgtEl>
                                          <p:spTgt spid="52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80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94444E-6 -9.41476E-7 L 0.07882 0.14689 " pathEditMode="relative" ptsTypes="AA">
                                      <p:cBhvr>
                                        <p:cTn id="37" dur="2000" fill="hold"/>
                                        <p:tgtEl>
                                          <p:spTgt spid="52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50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-5.66736E-7 L -0.46458 -5.66736E-7 " pathEditMode="relative" ptsTypes="AA">
                                      <p:cBhvr>
                                        <p:cTn id="43" dur="2000" fill="hold"/>
                                        <p:tgtEl>
                                          <p:spTgt spid="52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3000"/>
                            </p:stCondLst>
                            <p:childTnLst>
                              <p:par>
                                <p:cTn id="45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55556E-6 -9.41476E-7 L 0.16546 0.1573 " pathEditMode="relative" ptsTypes="AA">
                                      <p:cBhvr>
                                        <p:cTn id="46" dur="2000" fill="hold"/>
                                        <p:tgtEl>
                                          <p:spTgt spid="52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500"/>
                            </p:stCondLst>
                            <p:childTnLst>
                              <p:par>
                                <p:cTn id="51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-5.66736E-7 L -0.2993 -5.66736E-7 " pathEditMode="relative" ptsTypes="AA">
                                      <p:cBhvr>
                                        <p:cTn id="52" dur="2000" fill="hold"/>
                                        <p:tgtEl>
                                          <p:spTgt spid="52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8000"/>
                            </p:stCondLst>
                            <p:childTnLst>
                              <p:par>
                                <p:cTn id="54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66667E-6 -9.41476E-7 L 0.22847 0.1573 " pathEditMode="relative" ptsTypes="AA">
                                      <p:cBhvr>
                                        <p:cTn id="55" dur="2000" fill="hold"/>
                                        <p:tgtEl>
                                          <p:spTgt spid="52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500"/>
                            </p:stCondLst>
                            <p:childTnLst>
                              <p:par>
                                <p:cTn id="69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38889E-6 -1.226E-7 L -0.13386 -1.226E-7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2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3000"/>
                            </p:stCondLst>
                            <p:childTnLst>
                              <p:par>
                                <p:cTn id="72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94444E-6 -9.41476E-7 L 0.33073 0.16794 " pathEditMode="relative" ptsTypes="AA">
                                      <p:cBhvr>
                                        <p:cTn id="73" dur="2000" fill="hold"/>
                                        <p:tgtEl>
                                          <p:spTgt spid="52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5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6000"/>
                            </p:stCondLst>
                            <p:childTnLst>
                              <p:par>
                                <p:cTn id="94" presetID="32" presetClass="emph" presetSubtype="0" repeatCount="indefinite" fill="hold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95" dur="100" fill="hold"/>
                                        <p:tgtEl>
                                          <p:spTgt spid="52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6" dur="100" fill="hold"/>
                                        <p:tgtEl>
                                          <p:spTgt spid="52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7" dur="100" fill="hold"/>
                                        <p:tgtEl>
                                          <p:spTgt spid="52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" fill="hold"/>
                                        <p:tgtEl>
                                          <p:spTgt spid="523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78" grpId="0"/>
      <p:bldP spid="52279" grpId="0"/>
      <p:bldP spid="52280" grpId="0"/>
      <p:bldP spid="52281" grpId="0"/>
      <p:bldP spid="52282" grpId="0"/>
      <p:bldP spid="52283" grpId="0"/>
      <p:bldP spid="52284" grpId="0"/>
      <p:bldP spid="52286" grpId="0"/>
      <p:bldP spid="52303" grpId="0"/>
      <p:bldP spid="52304" grpId="0"/>
      <p:bldP spid="52305" grpId="0"/>
      <p:bldP spid="52306" grpId="0"/>
      <p:bldP spid="52307" grpId="0"/>
      <p:bldP spid="523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Division of whole numbers</a:t>
            </a:r>
            <a:endParaRPr lang="en-US" smtClean="0"/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This presentation covers the basic division of whole numbers</a:t>
            </a:r>
          </a:p>
          <a:p>
            <a:pPr>
              <a:lnSpc>
                <a:spcPct val="90000"/>
              </a:lnSpc>
            </a:pPr>
            <a:r>
              <a:rPr lang="en-GB" smtClean="0"/>
              <a:t>A gradual series of steps of increased complexity covers the process, from simple divisions to divisions with remainders</a:t>
            </a:r>
          </a:p>
          <a:p>
            <a:pPr>
              <a:lnSpc>
                <a:spcPct val="90000"/>
              </a:lnSpc>
            </a:pPr>
            <a:r>
              <a:rPr lang="en-GB" smtClean="0"/>
              <a:t>The last few slides use 2 everyday situations as an introduction to interpreting the remainders</a:t>
            </a:r>
            <a:endParaRPr lang="en-US" smtClean="0"/>
          </a:p>
        </p:txBody>
      </p:sp>
      <p:pic>
        <p:nvPicPr>
          <p:cNvPr id="60420" name="Picture 4" descr="MC90039173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2" presetClass="emph" presetSubtype="0" repeatCount="indefinite" fill="hold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9" dur="1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1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421" name="Picture 53" descr="ANd9GcRHNv-8gOHxR-4Y17iAex6YwDirvx1GWmqzTiWeKInK6e-FLRWB1hftqKO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492375"/>
            <a:ext cx="1143000" cy="1552575"/>
          </a:xfrm>
          <a:prstGeom prst="rect">
            <a:avLst/>
          </a:prstGeom>
          <a:noFill/>
        </p:spPr>
      </p:pic>
      <p:sp>
        <p:nvSpPr>
          <p:cNvPr id="58392" name="Rectang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Interpreting remainders</a:t>
            </a:r>
            <a:endParaRPr lang="en-US" smtClean="0"/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323850" y="1341438"/>
            <a:ext cx="345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DVDs cost £7 each</a:t>
            </a:r>
            <a:endParaRPr lang="en-US"/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5292725" y="1341438"/>
            <a:ext cx="3313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You have £19</a:t>
            </a:r>
            <a:endParaRPr lang="en-US"/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2700338" y="1916113"/>
            <a:ext cx="424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/>
              <a:t>How many DVDs can you buy?</a:t>
            </a:r>
            <a:endParaRPr lang="en-US" sz="2000" b="1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563938" y="2492375"/>
            <a:ext cx="215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/>
              <a:t>19 </a:t>
            </a:r>
            <a:r>
              <a:rPr lang="en-GB" sz="2800" b="1"/>
              <a:t>÷</a:t>
            </a:r>
            <a:r>
              <a:rPr lang="en-GB" sz="2000" b="1"/>
              <a:t> 7 =</a:t>
            </a:r>
            <a:endParaRPr lang="en-GB" sz="2000" b="1">
              <a:solidFill>
                <a:srgbClr val="0000FF"/>
              </a:solidFill>
            </a:endParaRPr>
          </a:p>
        </p:txBody>
      </p:sp>
      <p:sp>
        <p:nvSpPr>
          <p:cNvPr id="58397" name="Rectangle 29"/>
          <p:cNvSpPr>
            <a:spLocks noChangeArrowheads="1"/>
          </p:cNvSpPr>
          <p:nvPr/>
        </p:nvSpPr>
        <p:spPr bwMode="auto">
          <a:xfrm>
            <a:off x="4787900" y="2613025"/>
            <a:ext cx="72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/>
              <a:t>2 </a:t>
            </a:r>
            <a:r>
              <a:rPr lang="en-GB" sz="2000" b="1">
                <a:solidFill>
                  <a:srgbClr val="0000FF"/>
                </a:solidFill>
              </a:rPr>
              <a:t>r5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58398" name="Rectangle 30"/>
          <p:cNvSpPr>
            <a:spLocks noChangeArrowheads="1"/>
          </p:cNvSpPr>
          <p:nvPr/>
        </p:nvSpPr>
        <p:spPr bwMode="auto">
          <a:xfrm>
            <a:off x="4787900" y="2997200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/>
              <a:t>2 DVDs</a:t>
            </a:r>
            <a:endParaRPr lang="en-US" sz="2000" b="1"/>
          </a:p>
        </p:txBody>
      </p:sp>
      <p:sp>
        <p:nvSpPr>
          <p:cNvPr id="58399" name="Rectangle 31"/>
          <p:cNvSpPr>
            <a:spLocks noChangeArrowheads="1"/>
          </p:cNvSpPr>
          <p:nvPr/>
        </p:nvSpPr>
        <p:spPr bwMode="auto">
          <a:xfrm>
            <a:off x="4787900" y="3357563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/>
              <a:t>£5 left over… </a:t>
            </a:r>
            <a:endParaRPr lang="en-US" sz="2000" b="1"/>
          </a:p>
        </p:txBody>
      </p:sp>
      <p:sp>
        <p:nvSpPr>
          <p:cNvPr id="58400" name="Rectangle 32"/>
          <p:cNvSpPr>
            <a:spLocks noChangeArrowheads="1"/>
          </p:cNvSpPr>
          <p:nvPr/>
        </p:nvSpPr>
        <p:spPr bwMode="auto">
          <a:xfrm>
            <a:off x="4787900" y="3716338"/>
            <a:ext cx="4105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/>
              <a:t>Not enough for another DVD! </a:t>
            </a:r>
            <a:endParaRPr lang="en-US" sz="2000" b="1"/>
          </a:p>
        </p:txBody>
      </p:sp>
      <p:sp>
        <p:nvSpPr>
          <p:cNvPr id="58412" name="Rectangle 44"/>
          <p:cNvSpPr>
            <a:spLocks noChangeArrowheads="1"/>
          </p:cNvSpPr>
          <p:nvPr/>
        </p:nvSpPr>
        <p:spPr bwMode="auto">
          <a:xfrm>
            <a:off x="5580063" y="2565400"/>
            <a:ext cx="3168650" cy="4572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b="1"/>
              <a:t>ANSWER: 2 DVDs</a:t>
            </a:r>
            <a:endParaRPr lang="en-US" sz="2400" b="1"/>
          </a:p>
        </p:txBody>
      </p:sp>
      <p:pic>
        <p:nvPicPr>
          <p:cNvPr id="58413" name="Picture 45" descr="MC90039173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  <p:pic>
        <p:nvPicPr>
          <p:cNvPr id="58417" name="Picture 49" descr="ANd9GcQXWVFdUa8J1e4Vb9d6prRS5BiG9ztMa-HUctgbPtP0oFwr21c2w6yEgKW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2133600"/>
            <a:ext cx="1143000" cy="1552575"/>
          </a:xfrm>
          <a:prstGeom prst="rect">
            <a:avLst/>
          </a:prstGeom>
          <a:noFill/>
        </p:spPr>
      </p:pic>
      <p:pic>
        <p:nvPicPr>
          <p:cNvPr id="58419" name="Picture 51" descr="ANd9GcQUIIDwN-4DvRvR_4R2TyV6yBnuGxaUzl9kD-MgRIxtFtvv7zqiAQ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6013" y="1916113"/>
            <a:ext cx="1133475" cy="1536700"/>
          </a:xfrm>
          <a:prstGeom prst="rect">
            <a:avLst/>
          </a:prstGeom>
          <a:noFill/>
        </p:spPr>
      </p:pic>
      <p:pic>
        <p:nvPicPr>
          <p:cNvPr id="58423" name="Picture 55" descr="ANd9GcQxZNNKtiqs9qxsFVZraUpmq6SayqXcjDasDqgqAJ1Gfqr8aBKj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4292600"/>
            <a:ext cx="1304925" cy="714375"/>
          </a:xfrm>
          <a:prstGeom prst="rect">
            <a:avLst/>
          </a:prstGeom>
          <a:noFill/>
        </p:spPr>
      </p:pic>
      <p:pic>
        <p:nvPicPr>
          <p:cNvPr id="58424" name="Picture 56" descr="ANd9GcQxZNNKtiqs9qxsFVZraUpmq6SayqXcjDasDqgqAJ1Gfqr8aBKj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77050" y="4508500"/>
            <a:ext cx="1304925" cy="714375"/>
          </a:xfrm>
          <a:prstGeom prst="rect">
            <a:avLst/>
          </a:prstGeom>
          <a:noFill/>
        </p:spPr>
      </p:pic>
      <p:pic>
        <p:nvPicPr>
          <p:cNvPr id="58428" name="Picture 60" descr="ANd9GcS6xwUQvPERNSeMYqQo5iCRsIlnpn9yo6-3-FxuRSm54j6LS6Q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45250" y="5229225"/>
            <a:ext cx="784225" cy="784225"/>
          </a:xfrm>
          <a:prstGeom prst="rect">
            <a:avLst/>
          </a:prstGeom>
          <a:noFill/>
        </p:spPr>
      </p:pic>
      <p:pic>
        <p:nvPicPr>
          <p:cNvPr id="58429" name="Picture 61" descr="ANd9GcS6xwUQvPERNSeMYqQo5iCRsIlnpn9yo6-3-FxuRSm54j6LS6Q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37413" y="5229225"/>
            <a:ext cx="784225" cy="784225"/>
          </a:xfrm>
          <a:prstGeom prst="rect">
            <a:avLst/>
          </a:prstGeom>
          <a:noFill/>
        </p:spPr>
      </p:pic>
      <p:pic>
        <p:nvPicPr>
          <p:cNvPr id="58430" name="Picture 62" descr="ANd9GcS6xwUQvPERNSeMYqQo5iCRsIlnpn9yo6-3-FxuRSm54j6LS6Q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29575" y="5229225"/>
            <a:ext cx="784225" cy="784225"/>
          </a:xfrm>
          <a:prstGeom prst="rect">
            <a:avLst/>
          </a:prstGeom>
          <a:noFill/>
        </p:spPr>
      </p:pic>
      <p:pic>
        <p:nvPicPr>
          <p:cNvPr id="58432" name="Picture 64" descr="ANd9GcQcKqyF4cgJHCUS2NrgRkECborPaAoC9DETKw2sR-rNsbVLHO_p2Q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61150" y="6092825"/>
            <a:ext cx="574675" cy="574675"/>
          </a:xfrm>
          <a:prstGeom prst="rect">
            <a:avLst/>
          </a:prstGeom>
          <a:noFill/>
        </p:spPr>
      </p:pic>
      <p:pic>
        <p:nvPicPr>
          <p:cNvPr id="58433" name="Picture 65" descr="ANd9GcQcKqyF4cgJHCUS2NrgRkECborPaAoC9DETKw2sR-rNsbVLHO_p2Q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08850" y="6021388"/>
            <a:ext cx="574675" cy="574675"/>
          </a:xfrm>
          <a:prstGeom prst="rect">
            <a:avLst/>
          </a:prstGeom>
          <a:noFill/>
        </p:spPr>
      </p:pic>
      <p:pic>
        <p:nvPicPr>
          <p:cNvPr id="58434" name="Picture 66" descr="ANd9GcQcKqyF4cgJHCUS2NrgRkECborPaAoC9DETKw2sR-rNsbVLHO_p2Q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29575" y="6021388"/>
            <a:ext cx="574675" cy="5746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5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500"/>
                            </p:stCondLst>
                            <p:childTnLst>
                              <p:par>
                                <p:cTn id="48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6 -9.36849E-7 L 0.28351 0.30419 " pathEditMode="relative" ptsTypes="AA">
                                      <p:cBhvr>
                                        <p:cTn id="49" dur="2000" fill="hold"/>
                                        <p:tgtEl>
                                          <p:spTgt spid="58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0"/>
                            </p:stCondLst>
                            <p:childTnLst>
                              <p:par>
                                <p:cTn id="51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-0.32291 0.09438 " pathEditMode="relative" ptsTypes="AA">
                                      <p:cBhvr>
                                        <p:cTn id="52" dur="2000" fill="hold"/>
                                        <p:tgtEl>
                                          <p:spTgt spid="58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500"/>
                            </p:stCondLst>
                            <p:childTnLst>
                              <p:par>
                                <p:cTn id="54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-3.02105E-6 L -0.33074 0.09438 " pathEditMode="relative" ptsTypes="AA">
                                      <p:cBhvr>
                                        <p:cTn id="55" dur="2000" fill="hold"/>
                                        <p:tgtEl>
                                          <p:spTgt spid="584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0"/>
                            </p:stCondLst>
                            <p:childTnLst>
                              <p:par>
                                <p:cTn id="57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-1.88758E-6 L 0.08663 0.26232 " pathEditMode="relative" ptsTypes="AA">
                                      <p:cBhvr>
                                        <p:cTn id="58" dur="2000" fill="hold"/>
                                        <p:tgtEl>
                                          <p:spTgt spid="58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50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-0.53559 0.10479 " pathEditMode="relative" ptsTypes="AA">
                                      <p:cBhvr>
                                        <p:cTn id="61" dur="2000" fill="hold"/>
                                        <p:tgtEl>
                                          <p:spTgt spid="58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0"/>
                            </p:stCondLst>
                            <p:childTnLst>
                              <p:par>
                                <p:cTn id="63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-0.53559 0.10479 " pathEditMode="relative" ptsTypes="AA">
                                      <p:cBhvr>
                                        <p:cTn id="64" dur="2000" fill="hold"/>
                                        <p:tgtEl>
                                          <p:spTgt spid="584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7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7500"/>
                            </p:stCondLst>
                            <p:childTnLst>
                              <p:par>
                                <p:cTn id="69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584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584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584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584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0"/>
                            </p:stCondLst>
                            <p:childTnLst>
                              <p:par>
                                <p:cTn id="90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91" dur="100" fill="hold"/>
                                        <p:tgtEl>
                                          <p:spTgt spid="584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100" fill="hold"/>
                                        <p:tgtEl>
                                          <p:spTgt spid="58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100" fill="hold"/>
                                        <p:tgtEl>
                                          <p:spTgt spid="58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58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3" grpId="0"/>
      <p:bldP spid="58394" grpId="0"/>
      <p:bldP spid="58395" grpId="0"/>
      <p:bldP spid="58396" grpId="0"/>
      <p:bldP spid="58397" grpId="0"/>
      <p:bldP spid="58398" grpId="0"/>
      <p:bldP spid="58399" grpId="0"/>
      <p:bldP spid="58400" grpId="0"/>
      <p:bldP spid="584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Interpreting remainders </a:t>
            </a:r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In the first example, we rounded the result to the next whole number to find the answer (5 taxis)</a:t>
            </a:r>
          </a:p>
          <a:p>
            <a:pPr>
              <a:lnSpc>
                <a:spcPct val="90000"/>
              </a:lnSpc>
            </a:pPr>
            <a:r>
              <a:rPr lang="en-GB" smtClean="0"/>
              <a:t>In the second example we ignored the remainder to find the answer (2 DVDs)</a:t>
            </a:r>
          </a:p>
          <a:p>
            <a:pPr>
              <a:lnSpc>
                <a:spcPct val="90000"/>
              </a:lnSpc>
            </a:pPr>
            <a:r>
              <a:rPr lang="en-GB" smtClean="0"/>
              <a:t>To find a few more problems on interpreting remainders try the worksheet “Division – Interpreting Remainders”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 1: 69 ÷ 3 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69 divided by 3?</a:t>
            </a:r>
          </a:p>
          <a:p>
            <a:pPr eaLnBrk="1" hangingPunct="1"/>
            <a:r>
              <a:rPr lang="en-GB" smtClean="0"/>
              <a:t>69 shared between 3?</a:t>
            </a:r>
          </a:p>
          <a:p>
            <a:pPr eaLnBrk="1" hangingPunct="1"/>
            <a:r>
              <a:rPr lang="en-GB" smtClean="0"/>
              <a:t>How many lots of 3 in 69?</a:t>
            </a:r>
          </a:p>
          <a:p>
            <a:pPr eaLnBrk="1" hangingPunct="1"/>
            <a:r>
              <a:rPr lang="en-GB" smtClean="0"/>
              <a:t>CALCULATOR			69 ÷ 3</a:t>
            </a:r>
          </a:p>
          <a:p>
            <a:pPr eaLnBrk="1" hangingPunct="1"/>
            <a:r>
              <a:rPr lang="en-GB" smtClean="0"/>
              <a:t>SPREADSHEET			= 69 / 3 </a:t>
            </a:r>
          </a:p>
          <a:p>
            <a:pPr eaLnBrk="1" hangingPunct="1"/>
            <a:r>
              <a:rPr lang="en-GB" smtClean="0"/>
              <a:t>PEN AND PAPER</a:t>
            </a:r>
          </a:p>
          <a:p>
            <a:pPr eaLnBrk="1" hangingPunct="1"/>
            <a:endParaRPr lang="en-GB" smtClean="0"/>
          </a:p>
        </p:txBody>
      </p:sp>
      <p:graphicFrame>
        <p:nvGraphicFramePr>
          <p:cNvPr id="15371" name="Group 11"/>
          <p:cNvGraphicFramePr>
            <a:graphicFrameLocks noGrp="1"/>
          </p:cNvGraphicFramePr>
          <p:nvPr/>
        </p:nvGraphicFramePr>
        <p:xfrm>
          <a:off x="5148263" y="4508500"/>
          <a:ext cx="1152525" cy="579438"/>
        </p:xfrm>
        <a:graphic>
          <a:graphicData uri="http://schemas.openxmlformats.org/drawingml/2006/table">
            <a:tbl>
              <a:tblPr/>
              <a:tblGrid>
                <a:gridCol w="460375"/>
                <a:gridCol w="69215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72" name="Picture 12" descr="MC90039173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6" dur="1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1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1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uiExpand="1" build="p" advAuto="5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69 ÷ 3 ... The set up</a:t>
            </a:r>
          </a:p>
        </p:txBody>
      </p:sp>
      <p:graphicFrame>
        <p:nvGraphicFramePr>
          <p:cNvPr id="16485" name="Group 101"/>
          <p:cNvGraphicFramePr>
            <a:graphicFrameLocks noGrp="1"/>
          </p:cNvGraphicFramePr>
          <p:nvPr/>
        </p:nvGraphicFramePr>
        <p:xfrm>
          <a:off x="5148263" y="1773238"/>
          <a:ext cx="3384550" cy="1674178"/>
        </p:xfrm>
        <a:graphic>
          <a:graphicData uri="http://schemas.openxmlformats.org/drawingml/2006/table">
            <a:tbl>
              <a:tblPr/>
              <a:tblGrid>
                <a:gridCol w="846137"/>
                <a:gridCol w="1184275"/>
                <a:gridCol w="1354138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5795963" y="3573463"/>
            <a:ext cx="144462" cy="1439862"/>
            <a:chOff x="2483768" y="4149080"/>
            <a:chExt cx="144016" cy="1440160"/>
          </a:xfrm>
        </p:grpSpPr>
        <p:sp>
          <p:nvSpPr>
            <p:cNvPr id="5" name="Rectangle 4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084888" y="3573463"/>
            <a:ext cx="142875" cy="1439862"/>
            <a:chOff x="2483768" y="4149080"/>
            <a:chExt cx="144016" cy="1440160"/>
          </a:xfrm>
        </p:grpSpPr>
        <p:sp>
          <p:nvSpPr>
            <p:cNvPr id="17" name="Rectangle 16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6372225" y="3573463"/>
            <a:ext cx="144463" cy="1439862"/>
            <a:chOff x="2483768" y="4149080"/>
            <a:chExt cx="144016" cy="1440160"/>
          </a:xfrm>
        </p:grpSpPr>
        <p:sp>
          <p:nvSpPr>
            <p:cNvPr id="28" name="Rectangle 27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6659563" y="3573463"/>
            <a:ext cx="144462" cy="1439862"/>
            <a:chOff x="2483768" y="4149080"/>
            <a:chExt cx="144016" cy="1440160"/>
          </a:xfrm>
        </p:grpSpPr>
        <p:sp>
          <p:nvSpPr>
            <p:cNvPr id="39" name="Rectangle 38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6948488" y="3573463"/>
            <a:ext cx="144462" cy="1439862"/>
            <a:chOff x="2483768" y="4149080"/>
            <a:chExt cx="144016" cy="1440160"/>
          </a:xfrm>
        </p:grpSpPr>
        <p:sp>
          <p:nvSpPr>
            <p:cNvPr id="50" name="Rectangle 49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7235825" y="3573463"/>
            <a:ext cx="144463" cy="1439862"/>
            <a:chOff x="2483768" y="4149080"/>
            <a:chExt cx="144016" cy="1440160"/>
          </a:xfrm>
        </p:grpSpPr>
        <p:sp>
          <p:nvSpPr>
            <p:cNvPr id="61" name="Rectangle 60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72" name="Rectangle 71"/>
          <p:cNvSpPr/>
          <p:nvPr/>
        </p:nvSpPr>
        <p:spPr>
          <a:xfrm>
            <a:off x="7956550" y="3573463"/>
            <a:ext cx="144463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8172450" y="37893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8172450" y="40052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7956550" y="37893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7956550" y="40052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8388350" y="40052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8388350" y="37893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8388350" y="3573463"/>
            <a:ext cx="144463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8172450" y="3573463"/>
            <a:ext cx="144463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16483" name="Group 99"/>
          <p:cNvGrpSpPr>
            <a:grpSpLocks/>
          </p:cNvGrpSpPr>
          <p:nvPr/>
        </p:nvGrpSpPr>
        <p:grpSpPr bwMode="auto">
          <a:xfrm>
            <a:off x="323850" y="2781300"/>
            <a:ext cx="3455988" cy="3168650"/>
            <a:chOff x="204" y="1752"/>
            <a:chExt cx="2177" cy="1996"/>
          </a:xfrm>
        </p:grpSpPr>
        <p:sp>
          <p:nvSpPr>
            <p:cNvPr id="82" name="Rectangle 81"/>
            <p:cNvSpPr/>
            <p:nvPr/>
          </p:nvSpPr>
          <p:spPr>
            <a:xfrm>
              <a:off x="204" y="1752"/>
              <a:ext cx="635" cy="199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975" y="1752"/>
              <a:ext cx="635" cy="199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746" y="1752"/>
              <a:ext cx="635" cy="199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323850" y="6165850"/>
            <a:ext cx="3455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      1                      2                       3</a:t>
            </a:r>
          </a:p>
        </p:txBody>
      </p:sp>
      <p:grpSp>
        <p:nvGrpSpPr>
          <p:cNvPr id="115" name="Group 114"/>
          <p:cNvGrpSpPr>
            <a:grpSpLocks/>
          </p:cNvGrpSpPr>
          <p:nvPr/>
        </p:nvGrpSpPr>
        <p:grpSpPr bwMode="auto">
          <a:xfrm>
            <a:off x="4067175" y="2924175"/>
            <a:ext cx="1584325" cy="3384550"/>
            <a:chOff x="4067944" y="2924944"/>
            <a:chExt cx="1584176" cy="3384376"/>
          </a:xfrm>
        </p:grpSpPr>
        <p:sp>
          <p:nvSpPr>
            <p:cNvPr id="99" name="Oval 98"/>
            <p:cNvSpPr/>
            <p:nvPr/>
          </p:nvSpPr>
          <p:spPr>
            <a:xfrm>
              <a:off x="5075912" y="2924944"/>
              <a:ext cx="576208" cy="50479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16419" name="Group 113"/>
            <p:cNvGrpSpPr>
              <a:grpSpLocks/>
            </p:cNvGrpSpPr>
            <p:nvPr/>
          </p:nvGrpSpPr>
          <p:grpSpPr bwMode="auto">
            <a:xfrm>
              <a:off x="4067944" y="3429000"/>
              <a:ext cx="1296144" cy="2880320"/>
              <a:chOff x="4067944" y="3429000"/>
              <a:chExt cx="1296144" cy="2880320"/>
            </a:xfrm>
          </p:grpSpPr>
          <p:cxnSp>
            <p:nvCxnSpPr>
              <p:cNvPr id="103" name="Straight Connector 102"/>
              <p:cNvCxnSpPr>
                <a:stCxn id="99" idx="4"/>
              </p:cNvCxnSpPr>
              <p:nvPr/>
            </p:nvCxnSpPr>
            <p:spPr>
              <a:xfrm>
                <a:off x="5364810" y="3429743"/>
                <a:ext cx="0" cy="287957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/>
              <p:nvPr/>
            </p:nvCxnSpPr>
            <p:spPr>
              <a:xfrm flipH="1">
                <a:off x="4067944" y="6309320"/>
                <a:ext cx="1296866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6486" name="Picture 102" descr="MC90039173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1" dur="100" fill="hold"/>
                                        <p:tgtEl>
                                          <p:spTgt spid="164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2" dur="100" fill="hold"/>
                                        <p:tgtEl>
                                          <p:spTgt spid="16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100" fill="hold"/>
                                        <p:tgtEl>
                                          <p:spTgt spid="16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" fill="hold"/>
                                        <p:tgtEl>
                                          <p:spTgt spid="164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/>
          <p:cNvSpPr/>
          <p:nvPr/>
        </p:nvSpPr>
        <p:spPr>
          <a:xfrm>
            <a:off x="323850" y="2781300"/>
            <a:ext cx="1008063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1547813" y="2781300"/>
            <a:ext cx="1008062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2771775" y="2781300"/>
            <a:ext cx="1008063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mtClean="0"/>
              <a:t>69 ÷ 3 ... Sharing the Tens</a:t>
            </a:r>
          </a:p>
        </p:txBody>
      </p:sp>
      <p:sp>
        <p:nvSpPr>
          <p:cNvPr id="88" name="Content Placeholder 8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mtClean="0"/>
              <a:t>Each bucket has 2 Tens</a:t>
            </a:r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r>
              <a:rPr lang="en-GB" smtClean="0"/>
              <a:t>                          	</a:t>
            </a:r>
            <a:r>
              <a:rPr lang="en-GB" sz="2800" smtClean="0"/>
              <a:t>There are 2 lots of 3 in 6</a:t>
            </a:r>
          </a:p>
          <a:p>
            <a:pPr eaLnBrk="1" hangingPunct="1">
              <a:buFont typeface="Arial" charset="0"/>
              <a:buNone/>
            </a:pPr>
            <a:r>
              <a:rPr lang="en-GB" sz="2800" smtClean="0"/>
              <a:t>                          	3 goes 2 times into 6</a:t>
            </a:r>
          </a:p>
        </p:txBody>
      </p:sp>
      <p:graphicFrame>
        <p:nvGraphicFramePr>
          <p:cNvPr id="17505" name="Group 97"/>
          <p:cNvGraphicFramePr>
            <a:graphicFrameLocks noGrp="1"/>
          </p:cNvGraphicFramePr>
          <p:nvPr/>
        </p:nvGraphicFramePr>
        <p:xfrm>
          <a:off x="5148263" y="1773238"/>
          <a:ext cx="3384550" cy="1674178"/>
        </p:xfrm>
        <a:graphic>
          <a:graphicData uri="http://schemas.openxmlformats.org/drawingml/2006/table">
            <a:tbl>
              <a:tblPr/>
              <a:tblGrid>
                <a:gridCol w="846137"/>
                <a:gridCol w="1184275"/>
                <a:gridCol w="1354138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795963" y="3573463"/>
            <a:ext cx="144462" cy="1439862"/>
            <a:chOff x="2483768" y="4149080"/>
            <a:chExt cx="144016" cy="1440160"/>
          </a:xfrm>
        </p:grpSpPr>
        <p:sp>
          <p:nvSpPr>
            <p:cNvPr id="5" name="Rectangle 4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6084888" y="3573463"/>
            <a:ext cx="142875" cy="1439862"/>
            <a:chOff x="2483768" y="4149080"/>
            <a:chExt cx="144016" cy="1440160"/>
          </a:xfrm>
        </p:grpSpPr>
        <p:sp>
          <p:nvSpPr>
            <p:cNvPr id="17" name="Rectangle 16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16" name="Group 26"/>
          <p:cNvGrpSpPr>
            <a:grpSpLocks/>
          </p:cNvGrpSpPr>
          <p:nvPr/>
        </p:nvGrpSpPr>
        <p:grpSpPr bwMode="auto">
          <a:xfrm>
            <a:off x="6372225" y="3573463"/>
            <a:ext cx="144463" cy="1439862"/>
            <a:chOff x="2483768" y="4149080"/>
            <a:chExt cx="144016" cy="1440160"/>
          </a:xfrm>
        </p:grpSpPr>
        <p:sp>
          <p:nvSpPr>
            <p:cNvPr id="28" name="Rectangle 27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27" name="Group 37"/>
          <p:cNvGrpSpPr>
            <a:grpSpLocks/>
          </p:cNvGrpSpPr>
          <p:nvPr/>
        </p:nvGrpSpPr>
        <p:grpSpPr bwMode="auto">
          <a:xfrm>
            <a:off x="6659563" y="3573463"/>
            <a:ext cx="144462" cy="1439862"/>
            <a:chOff x="2483768" y="4149080"/>
            <a:chExt cx="144016" cy="1440160"/>
          </a:xfrm>
        </p:grpSpPr>
        <p:sp>
          <p:nvSpPr>
            <p:cNvPr id="39" name="Rectangle 38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8" name="Group 48"/>
          <p:cNvGrpSpPr>
            <a:grpSpLocks/>
          </p:cNvGrpSpPr>
          <p:nvPr/>
        </p:nvGrpSpPr>
        <p:grpSpPr bwMode="auto">
          <a:xfrm>
            <a:off x="6948488" y="3573463"/>
            <a:ext cx="144462" cy="1439862"/>
            <a:chOff x="2483768" y="4149080"/>
            <a:chExt cx="144016" cy="1440160"/>
          </a:xfrm>
        </p:grpSpPr>
        <p:sp>
          <p:nvSpPr>
            <p:cNvPr id="50" name="Rectangle 49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49" name="Group 59"/>
          <p:cNvGrpSpPr>
            <a:grpSpLocks/>
          </p:cNvGrpSpPr>
          <p:nvPr/>
        </p:nvGrpSpPr>
        <p:grpSpPr bwMode="auto">
          <a:xfrm>
            <a:off x="7235825" y="3573463"/>
            <a:ext cx="144463" cy="1439862"/>
            <a:chOff x="2483768" y="4149080"/>
            <a:chExt cx="144016" cy="1440160"/>
          </a:xfrm>
        </p:grpSpPr>
        <p:sp>
          <p:nvSpPr>
            <p:cNvPr id="61" name="Rectangle 60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72" name="Rectangle 71"/>
          <p:cNvSpPr/>
          <p:nvPr/>
        </p:nvSpPr>
        <p:spPr>
          <a:xfrm>
            <a:off x="7956550" y="3573463"/>
            <a:ext cx="144463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8172450" y="37893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8172450" y="40052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7956550" y="37893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7956550" y="40052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8388350" y="40052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8388350" y="3789363"/>
            <a:ext cx="144463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8388350" y="3573463"/>
            <a:ext cx="144463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8172450" y="3573463"/>
            <a:ext cx="144463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441" name="TextBox 86"/>
          <p:cNvSpPr txBox="1">
            <a:spLocks noChangeArrowheads="1"/>
          </p:cNvSpPr>
          <p:nvPr/>
        </p:nvSpPr>
        <p:spPr bwMode="auto">
          <a:xfrm>
            <a:off x="323850" y="6165850"/>
            <a:ext cx="3455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      1                      2                       3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5867400" y="2276475"/>
            <a:ext cx="6492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Calibri" pitchFamily="34" charset="0"/>
              </a:rPr>
              <a:t>2</a:t>
            </a:r>
          </a:p>
        </p:txBody>
      </p:sp>
      <p:pic>
        <p:nvPicPr>
          <p:cNvPr id="17506" name="Picture 98" descr="MC90039173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-0.58264 -0.063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00" y="-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-0.48819 -0.063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00" y="-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-0.38577 -0.063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00" y="-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9259E-6 L -0.62222 -0.063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00" y="-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-0.5198 -0.06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0" y="-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-0.42534 -0.063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00" y="-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500"/>
                            </p:stCondLst>
                            <p:childTnLst>
                              <p:par>
                                <p:cTn id="38" presetID="32" presetClass="emph" presetSubtype="0" repeatCount="indefinite" fill="hold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9" dur="100" fill="hold"/>
                                        <p:tgtEl>
                                          <p:spTgt spid="17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" fill="hold"/>
                                        <p:tgtEl>
                                          <p:spTgt spid="17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17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175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/>
          <p:cNvSpPr/>
          <p:nvPr/>
        </p:nvSpPr>
        <p:spPr>
          <a:xfrm>
            <a:off x="323850" y="2781300"/>
            <a:ext cx="1008063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1547813" y="2781300"/>
            <a:ext cx="1008062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2771775" y="2781300"/>
            <a:ext cx="1008063" cy="3168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4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mtClean="0"/>
              <a:t>69 ÷ 3 ... Sharing the Units</a:t>
            </a:r>
          </a:p>
        </p:txBody>
      </p:sp>
      <p:sp>
        <p:nvSpPr>
          <p:cNvPr id="88" name="Content Placeholder 8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mtClean="0"/>
              <a:t>Each bucket has 3 Units</a:t>
            </a:r>
          </a:p>
        </p:txBody>
      </p:sp>
      <p:graphicFrame>
        <p:nvGraphicFramePr>
          <p:cNvPr id="18535" name="Group 103"/>
          <p:cNvGraphicFramePr>
            <a:graphicFrameLocks noGrp="1"/>
          </p:cNvGraphicFramePr>
          <p:nvPr/>
        </p:nvGraphicFramePr>
        <p:xfrm>
          <a:off x="5148263" y="1773238"/>
          <a:ext cx="3384550" cy="1674178"/>
        </p:xfrm>
        <a:graphic>
          <a:graphicData uri="http://schemas.openxmlformats.org/drawingml/2006/table">
            <a:tbl>
              <a:tblPr/>
              <a:tblGrid>
                <a:gridCol w="846137"/>
                <a:gridCol w="1184275"/>
                <a:gridCol w="1354138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8450" name="Group 14"/>
          <p:cNvGrpSpPr>
            <a:grpSpLocks/>
          </p:cNvGrpSpPr>
          <p:nvPr/>
        </p:nvGrpSpPr>
        <p:grpSpPr bwMode="auto">
          <a:xfrm>
            <a:off x="468313" y="3284538"/>
            <a:ext cx="142875" cy="1439862"/>
            <a:chOff x="2483768" y="4149080"/>
            <a:chExt cx="144016" cy="1440160"/>
          </a:xfrm>
        </p:grpSpPr>
        <p:sp>
          <p:nvSpPr>
            <p:cNvPr id="5" name="Rectangle 4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18451" name="Group 15"/>
          <p:cNvGrpSpPr>
            <a:grpSpLocks/>
          </p:cNvGrpSpPr>
          <p:nvPr/>
        </p:nvGrpSpPr>
        <p:grpSpPr bwMode="auto">
          <a:xfrm>
            <a:off x="900113" y="3284538"/>
            <a:ext cx="142875" cy="1439862"/>
            <a:chOff x="2483768" y="4149080"/>
            <a:chExt cx="144016" cy="1440160"/>
          </a:xfrm>
        </p:grpSpPr>
        <p:sp>
          <p:nvSpPr>
            <p:cNvPr id="17" name="Rectangle 16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18452" name="Group 26"/>
          <p:cNvGrpSpPr>
            <a:grpSpLocks/>
          </p:cNvGrpSpPr>
          <p:nvPr/>
        </p:nvGrpSpPr>
        <p:grpSpPr bwMode="auto">
          <a:xfrm>
            <a:off x="1692275" y="3284538"/>
            <a:ext cx="142875" cy="1439862"/>
            <a:chOff x="2483768" y="4149080"/>
            <a:chExt cx="144016" cy="1440160"/>
          </a:xfrm>
        </p:grpSpPr>
        <p:sp>
          <p:nvSpPr>
            <p:cNvPr id="28" name="Rectangle 27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18453" name="Group 37"/>
          <p:cNvGrpSpPr>
            <a:grpSpLocks/>
          </p:cNvGrpSpPr>
          <p:nvPr/>
        </p:nvGrpSpPr>
        <p:grpSpPr bwMode="auto">
          <a:xfrm>
            <a:off x="2124075" y="3284538"/>
            <a:ext cx="144463" cy="1439862"/>
            <a:chOff x="2483768" y="4149080"/>
            <a:chExt cx="144016" cy="1440160"/>
          </a:xfrm>
        </p:grpSpPr>
        <p:sp>
          <p:nvSpPr>
            <p:cNvPr id="39" name="Rectangle 38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18454" name="Group 48"/>
          <p:cNvGrpSpPr>
            <a:grpSpLocks/>
          </p:cNvGrpSpPr>
          <p:nvPr/>
        </p:nvGrpSpPr>
        <p:grpSpPr bwMode="auto">
          <a:xfrm>
            <a:off x="2916238" y="3284538"/>
            <a:ext cx="142875" cy="1439862"/>
            <a:chOff x="2483768" y="4149080"/>
            <a:chExt cx="144016" cy="1440160"/>
          </a:xfrm>
        </p:grpSpPr>
        <p:sp>
          <p:nvSpPr>
            <p:cNvPr id="50" name="Rectangle 49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18455" name="Group 59"/>
          <p:cNvGrpSpPr>
            <a:grpSpLocks/>
          </p:cNvGrpSpPr>
          <p:nvPr/>
        </p:nvGrpSpPr>
        <p:grpSpPr bwMode="auto">
          <a:xfrm>
            <a:off x="3348038" y="3284538"/>
            <a:ext cx="144462" cy="1439862"/>
            <a:chOff x="2483768" y="4149080"/>
            <a:chExt cx="144016" cy="1440160"/>
          </a:xfrm>
        </p:grpSpPr>
        <p:sp>
          <p:nvSpPr>
            <p:cNvPr id="61" name="Rectangle 60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85" name="Group 84"/>
          <p:cNvGrpSpPr>
            <a:grpSpLocks/>
          </p:cNvGrpSpPr>
          <p:nvPr/>
        </p:nvGrpSpPr>
        <p:grpSpPr bwMode="auto">
          <a:xfrm>
            <a:off x="7956550" y="4005263"/>
            <a:ext cx="576263" cy="144462"/>
            <a:chOff x="7956376" y="4005064"/>
            <a:chExt cx="576064" cy="144016"/>
          </a:xfrm>
        </p:grpSpPr>
        <p:sp>
          <p:nvSpPr>
            <p:cNvPr id="74" name="Rectangle 73"/>
            <p:cNvSpPr/>
            <p:nvPr/>
          </p:nvSpPr>
          <p:spPr>
            <a:xfrm>
              <a:off x="8172201" y="4005064"/>
              <a:ext cx="144413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956376" y="4005064"/>
              <a:ext cx="144413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388027" y="4005064"/>
              <a:ext cx="144413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89" name="Group 88"/>
          <p:cNvGrpSpPr>
            <a:grpSpLocks/>
          </p:cNvGrpSpPr>
          <p:nvPr/>
        </p:nvGrpSpPr>
        <p:grpSpPr bwMode="auto">
          <a:xfrm>
            <a:off x="7956550" y="3789363"/>
            <a:ext cx="576263" cy="144462"/>
            <a:chOff x="7956376" y="3789040"/>
            <a:chExt cx="576064" cy="144016"/>
          </a:xfrm>
        </p:grpSpPr>
        <p:sp>
          <p:nvSpPr>
            <p:cNvPr id="73" name="Rectangle 72"/>
            <p:cNvSpPr/>
            <p:nvPr/>
          </p:nvSpPr>
          <p:spPr>
            <a:xfrm>
              <a:off x="8172201" y="3789040"/>
              <a:ext cx="144413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956376" y="3789040"/>
              <a:ext cx="144413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8388027" y="3789040"/>
              <a:ext cx="144413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7956550" y="3573463"/>
            <a:ext cx="576263" cy="142875"/>
            <a:chOff x="7956376" y="3573015"/>
            <a:chExt cx="576064" cy="144017"/>
          </a:xfrm>
        </p:grpSpPr>
        <p:sp>
          <p:nvSpPr>
            <p:cNvPr id="72" name="Rectangle 71"/>
            <p:cNvSpPr/>
            <p:nvPr/>
          </p:nvSpPr>
          <p:spPr>
            <a:xfrm>
              <a:off x="7956376" y="3573015"/>
              <a:ext cx="144413" cy="1440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388027" y="3573015"/>
              <a:ext cx="144413" cy="1440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172201" y="3573015"/>
              <a:ext cx="144413" cy="1440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18459" name="TextBox 86"/>
          <p:cNvSpPr txBox="1">
            <a:spLocks noChangeArrowheads="1"/>
          </p:cNvSpPr>
          <p:nvPr/>
        </p:nvSpPr>
        <p:spPr bwMode="auto">
          <a:xfrm>
            <a:off x="323850" y="6165850"/>
            <a:ext cx="3455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      1                      2                       3</a:t>
            </a:r>
          </a:p>
        </p:txBody>
      </p:sp>
      <p:sp>
        <p:nvSpPr>
          <p:cNvPr id="18460" name="TextBox 83"/>
          <p:cNvSpPr txBox="1">
            <a:spLocks noChangeArrowheads="1"/>
          </p:cNvSpPr>
          <p:nvPr/>
        </p:nvSpPr>
        <p:spPr bwMode="auto">
          <a:xfrm>
            <a:off x="5867400" y="2276475"/>
            <a:ext cx="6492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Calibri" pitchFamily="34" charset="0"/>
              </a:rPr>
              <a:t>2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7092950" y="2276475"/>
            <a:ext cx="5746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Calibri" pitchFamily="34" charset="0"/>
              </a:rPr>
              <a:t>3</a:t>
            </a: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4211638" y="4365625"/>
            <a:ext cx="4716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GB" sz="2800"/>
              <a:t>There is nothing left over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867400" y="5300663"/>
            <a:ext cx="2305050" cy="6461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/>
              <a:t>69 ÷ 3 = 23</a:t>
            </a:r>
          </a:p>
        </p:txBody>
      </p:sp>
      <p:pic>
        <p:nvPicPr>
          <p:cNvPr id="18536" name="Picture 104" descr="MC90039173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0.81111 0.241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00" y="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-0.68507 0.2099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00" y="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-0.54323 0.1784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00" y="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0" dur="100" fill="hold"/>
                                        <p:tgtEl>
                                          <p:spTgt spid="185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100" fill="hold"/>
                                        <p:tgtEl>
                                          <p:spTgt spid="185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185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185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build="p"/>
      <p:bldP spid="91" grpId="0"/>
      <p:bldP spid="93" grpId="0"/>
      <p:bldP spid="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 2: 75 ÷ 3 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75 divided by 3?</a:t>
            </a:r>
          </a:p>
          <a:p>
            <a:pPr eaLnBrk="1" hangingPunct="1"/>
            <a:r>
              <a:rPr lang="en-GB" smtClean="0"/>
              <a:t>75 shared between 3?</a:t>
            </a:r>
          </a:p>
          <a:p>
            <a:pPr eaLnBrk="1" hangingPunct="1"/>
            <a:r>
              <a:rPr lang="en-GB" smtClean="0"/>
              <a:t>How many lots of 3 in 75?</a:t>
            </a:r>
          </a:p>
          <a:p>
            <a:pPr eaLnBrk="1" hangingPunct="1"/>
            <a:r>
              <a:rPr lang="en-GB" smtClean="0"/>
              <a:t>CALCULATOR			75 ÷ 3</a:t>
            </a:r>
          </a:p>
          <a:p>
            <a:pPr eaLnBrk="1" hangingPunct="1"/>
            <a:r>
              <a:rPr lang="en-GB" smtClean="0"/>
              <a:t>PEN AND PAPER</a:t>
            </a:r>
          </a:p>
          <a:p>
            <a:pPr eaLnBrk="1" hangingPunct="1"/>
            <a:r>
              <a:rPr lang="en-GB" smtClean="0"/>
              <a:t>SPREADSHEET			=75 / 3	</a:t>
            </a:r>
          </a:p>
        </p:txBody>
      </p:sp>
      <p:graphicFrame>
        <p:nvGraphicFramePr>
          <p:cNvPr id="20491" name="Group 11"/>
          <p:cNvGraphicFramePr>
            <a:graphicFrameLocks noGrp="1"/>
          </p:cNvGraphicFramePr>
          <p:nvPr/>
        </p:nvGraphicFramePr>
        <p:xfrm>
          <a:off x="5076825" y="4005263"/>
          <a:ext cx="1295400" cy="579120"/>
        </p:xfrm>
        <a:graphic>
          <a:graphicData uri="http://schemas.openxmlformats.org/drawingml/2006/table">
            <a:tbl>
              <a:tblPr/>
              <a:tblGrid>
                <a:gridCol w="517525"/>
                <a:gridCol w="7778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492" name="Picture 12" descr="MC90039173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75 ÷ 3 ... The set up</a:t>
            </a:r>
          </a:p>
        </p:txBody>
      </p:sp>
      <p:graphicFrame>
        <p:nvGraphicFramePr>
          <p:cNvPr id="21612" name="Group 108"/>
          <p:cNvGraphicFramePr>
            <a:graphicFrameLocks noGrp="1"/>
          </p:cNvGraphicFramePr>
          <p:nvPr/>
        </p:nvGraphicFramePr>
        <p:xfrm>
          <a:off x="5148263" y="1773238"/>
          <a:ext cx="3384550" cy="1674178"/>
        </p:xfrm>
        <a:graphic>
          <a:graphicData uri="http://schemas.openxmlformats.org/drawingml/2006/table">
            <a:tbl>
              <a:tblPr/>
              <a:tblGrid>
                <a:gridCol w="846137"/>
                <a:gridCol w="1184275"/>
                <a:gridCol w="1354138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" name="Rectangle 71"/>
          <p:cNvSpPr/>
          <p:nvPr/>
        </p:nvSpPr>
        <p:spPr>
          <a:xfrm>
            <a:off x="7885113" y="42211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8101013" y="44370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7885113" y="44370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7885113" y="46529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8101013" y="4221163"/>
            <a:ext cx="142875" cy="14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21610" name="Group 106"/>
          <p:cNvGrpSpPr>
            <a:grpSpLocks/>
          </p:cNvGrpSpPr>
          <p:nvPr/>
        </p:nvGrpSpPr>
        <p:grpSpPr bwMode="auto">
          <a:xfrm>
            <a:off x="323850" y="2781300"/>
            <a:ext cx="3455988" cy="3168650"/>
            <a:chOff x="204" y="1752"/>
            <a:chExt cx="2177" cy="1996"/>
          </a:xfrm>
        </p:grpSpPr>
        <p:sp>
          <p:nvSpPr>
            <p:cNvPr id="82" name="Rectangle 81"/>
            <p:cNvSpPr/>
            <p:nvPr/>
          </p:nvSpPr>
          <p:spPr>
            <a:xfrm>
              <a:off x="204" y="1752"/>
              <a:ext cx="635" cy="199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975" y="1752"/>
              <a:ext cx="635" cy="199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746" y="1752"/>
              <a:ext cx="635" cy="199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323850" y="6165850"/>
            <a:ext cx="3455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      1                      2                       3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435600" y="3789363"/>
            <a:ext cx="144463" cy="1439862"/>
            <a:chOff x="2483768" y="4149080"/>
            <a:chExt cx="144016" cy="1440160"/>
          </a:xfrm>
        </p:grpSpPr>
        <p:sp>
          <p:nvSpPr>
            <p:cNvPr id="5" name="Rectangle 4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5724525" y="3789363"/>
            <a:ext cx="142875" cy="1439862"/>
            <a:chOff x="2483768" y="4149080"/>
            <a:chExt cx="144016" cy="1440160"/>
          </a:xfrm>
        </p:grpSpPr>
        <p:sp>
          <p:nvSpPr>
            <p:cNvPr id="17" name="Rectangle 16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16" name="Group 26"/>
          <p:cNvGrpSpPr>
            <a:grpSpLocks/>
          </p:cNvGrpSpPr>
          <p:nvPr/>
        </p:nvGrpSpPr>
        <p:grpSpPr bwMode="auto">
          <a:xfrm>
            <a:off x="6011863" y="3789363"/>
            <a:ext cx="144462" cy="1439862"/>
            <a:chOff x="2483768" y="4149080"/>
            <a:chExt cx="144016" cy="1440160"/>
          </a:xfrm>
        </p:grpSpPr>
        <p:sp>
          <p:nvSpPr>
            <p:cNvPr id="28" name="Rectangle 27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27" name="Group 37"/>
          <p:cNvGrpSpPr>
            <a:grpSpLocks/>
          </p:cNvGrpSpPr>
          <p:nvPr/>
        </p:nvGrpSpPr>
        <p:grpSpPr bwMode="auto">
          <a:xfrm>
            <a:off x="6300788" y="3789363"/>
            <a:ext cx="142875" cy="1439862"/>
            <a:chOff x="2483768" y="4149080"/>
            <a:chExt cx="144016" cy="1440160"/>
          </a:xfrm>
        </p:grpSpPr>
        <p:sp>
          <p:nvSpPr>
            <p:cNvPr id="39" name="Rectangle 38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8" name="Group 48"/>
          <p:cNvGrpSpPr>
            <a:grpSpLocks/>
          </p:cNvGrpSpPr>
          <p:nvPr/>
        </p:nvGrpSpPr>
        <p:grpSpPr bwMode="auto">
          <a:xfrm>
            <a:off x="6588125" y="3789363"/>
            <a:ext cx="144463" cy="1439862"/>
            <a:chOff x="2483768" y="4149080"/>
            <a:chExt cx="144016" cy="1440160"/>
          </a:xfrm>
        </p:grpSpPr>
        <p:sp>
          <p:nvSpPr>
            <p:cNvPr id="50" name="Rectangle 49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49" name="Group 59"/>
          <p:cNvGrpSpPr>
            <a:grpSpLocks/>
          </p:cNvGrpSpPr>
          <p:nvPr/>
        </p:nvGrpSpPr>
        <p:grpSpPr bwMode="auto">
          <a:xfrm>
            <a:off x="6875463" y="3789363"/>
            <a:ext cx="144462" cy="1439862"/>
            <a:chOff x="2483768" y="4149080"/>
            <a:chExt cx="144016" cy="1440160"/>
          </a:xfrm>
        </p:grpSpPr>
        <p:sp>
          <p:nvSpPr>
            <p:cNvPr id="61" name="Rectangle 60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84" name="Group 59"/>
          <p:cNvGrpSpPr>
            <a:grpSpLocks/>
          </p:cNvGrpSpPr>
          <p:nvPr/>
        </p:nvGrpSpPr>
        <p:grpSpPr bwMode="auto">
          <a:xfrm>
            <a:off x="7164388" y="3789363"/>
            <a:ext cx="144462" cy="1439862"/>
            <a:chOff x="2483768" y="4149080"/>
            <a:chExt cx="144016" cy="1440160"/>
          </a:xfrm>
        </p:grpSpPr>
        <p:sp>
          <p:nvSpPr>
            <p:cNvPr id="85" name="Rectangle 84"/>
            <p:cNvSpPr/>
            <p:nvPr/>
          </p:nvSpPr>
          <p:spPr>
            <a:xfrm>
              <a:off x="2483768" y="4149080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483768" y="4293572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483768" y="4436476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483768" y="458096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483768" y="472546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483768" y="486995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483768" y="5012859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2483768" y="5157351"/>
              <a:ext cx="144016" cy="1444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483768" y="5301844"/>
              <a:ext cx="144016" cy="142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483768" y="5444748"/>
              <a:ext cx="144016" cy="1444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4067175" y="2924175"/>
            <a:ext cx="1584325" cy="3384550"/>
            <a:chOff x="4067944" y="2924944"/>
            <a:chExt cx="1584176" cy="3384376"/>
          </a:xfrm>
        </p:grpSpPr>
        <p:sp>
          <p:nvSpPr>
            <p:cNvPr id="100" name="Oval 99"/>
            <p:cNvSpPr/>
            <p:nvPr/>
          </p:nvSpPr>
          <p:spPr>
            <a:xfrm>
              <a:off x="5075912" y="2924944"/>
              <a:ext cx="576208" cy="50479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21536" name="Group 113"/>
            <p:cNvGrpSpPr>
              <a:grpSpLocks/>
            </p:cNvGrpSpPr>
            <p:nvPr/>
          </p:nvGrpSpPr>
          <p:grpSpPr bwMode="auto">
            <a:xfrm>
              <a:off x="4067944" y="3429000"/>
              <a:ext cx="1296144" cy="2880320"/>
              <a:chOff x="4067944" y="3429000"/>
              <a:chExt cx="1296144" cy="2880320"/>
            </a:xfrm>
          </p:grpSpPr>
          <p:cxnSp>
            <p:nvCxnSpPr>
              <p:cNvPr id="102" name="Straight Connector 101"/>
              <p:cNvCxnSpPr>
                <a:stCxn id="100" idx="4"/>
              </p:cNvCxnSpPr>
              <p:nvPr/>
            </p:nvCxnSpPr>
            <p:spPr>
              <a:xfrm>
                <a:off x="5364810" y="3429743"/>
                <a:ext cx="0" cy="287957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/>
              <p:nvPr/>
            </p:nvCxnSpPr>
            <p:spPr>
              <a:xfrm flipH="1">
                <a:off x="4067944" y="6309320"/>
                <a:ext cx="1296866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1613" name="Picture 109" descr="MC90039173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115888"/>
            <a:ext cx="693737" cy="692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9" dur="100" fill="hold"/>
                                        <p:tgtEl>
                                          <p:spTgt spid="216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100" fill="hold"/>
                                        <p:tgtEl>
                                          <p:spTgt spid="216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100" fill="hold"/>
                                        <p:tgtEl>
                                          <p:spTgt spid="216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" fill="hold"/>
                                        <p:tgtEl>
                                          <p:spTgt spid="216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6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6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6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6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5" grpId="0" animBg="1"/>
      <p:bldP spid="76" grpId="0" animBg="1"/>
      <p:bldP spid="80" grpId="0" animBg="1"/>
      <p:bldP spid="8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1270</Words>
  <Application>Microsoft Office PowerPoint</Application>
  <PresentationFormat>On-screen Show (4:3)</PresentationFormat>
  <Paragraphs>332</Paragraphs>
  <Slides>31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Division of whole numbers</vt:lpstr>
      <vt:lpstr>Understanding Division</vt:lpstr>
      <vt:lpstr>Division of whole numbers</vt:lpstr>
      <vt:lpstr>Example 1: 69 ÷ 3 </vt:lpstr>
      <vt:lpstr>69 ÷ 3 ... The set up</vt:lpstr>
      <vt:lpstr>69 ÷ 3 ... Sharing the Tens</vt:lpstr>
      <vt:lpstr>69 ÷ 3 ... Sharing the Units</vt:lpstr>
      <vt:lpstr>Example 2: 75 ÷ 3 </vt:lpstr>
      <vt:lpstr>75 ÷ 3 ... The set up</vt:lpstr>
      <vt:lpstr>75 ÷ 3 ... Sharing the Tens</vt:lpstr>
      <vt:lpstr>75 ÷ 3 ... Sharing the Units</vt:lpstr>
      <vt:lpstr>Example 3: 12 ÷ 4 </vt:lpstr>
      <vt:lpstr>12 ÷ 4 ... The set up</vt:lpstr>
      <vt:lpstr>12 ÷ 4 ... Sharing the Tens</vt:lpstr>
      <vt:lpstr>12 ÷ 4 ... Sharing the Units</vt:lpstr>
      <vt:lpstr>Example 4: 208 ÷ 2 </vt:lpstr>
      <vt:lpstr>208 ÷ 2 ... The set up</vt:lpstr>
      <vt:lpstr>208 ÷ 2 ... Sharing the Hundreds</vt:lpstr>
      <vt:lpstr>208 ÷ 2 ... Sharing the Tens</vt:lpstr>
      <vt:lpstr>208 ÷ 2 ... Sharing the Units</vt:lpstr>
      <vt:lpstr>Checkpoint 1</vt:lpstr>
      <vt:lpstr>Division with remainders </vt:lpstr>
      <vt:lpstr>Example 5: 67 ÷ 3 </vt:lpstr>
      <vt:lpstr>67 ÷ 3 ... The set up</vt:lpstr>
      <vt:lpstr>67 ÷ 3 ... Sharing the Tens</vt:lpstr>
      <vt:lpstr>67 ÷ 3 ... Sharing the Units</vt:lpstr>
      <vt:lpstr>Checkpoint 2</vt:lpstr>
      <vt:lpstr>About the remainders </vt:lpstr>
      <vt:lpstr>Interpreting remainders</vt:lpstr>
      <vt:lpstr>Interpreting remainders</vt:lpstr>
      <vt:lpstr>Interpreting remainders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of whole numbers</dc:title>
  <dc:subject>E3-L2 Adult numeracy and Functional Maths</dc:subject>
  <dc:creator>Joaquin Lorente</dc:creator>
  <cp:lastModifiedBy>Maggie Harnew</cp:lastModifiedBy>
  <cp:revision>119</cp:revision>
  <dcterms:created xsi:type="dcterms:W3CDTF">2011-11-07T19:22:36Z</dcterms:created>
  <dcterms:modified xsi:type="dcterms:W3CDTF">2012-09-06T14:33:57Z</dcterms:modified>
</cp:coreProperties>
</file>