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8" d="100"/>
          <a:sy n="128" d="100"/>
        </p:scale>
        <p:origin x="-1050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62262-EF4E-406B-9F84-15108DD17609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B013E-245B-4A5C-B0CA-DE1A0198A0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405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omic Sans MS" pitchFamily="66" charset="0"/>
              </a:rPr>
              <a:t>May 2016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omic Sans MS" pitchFamily="66" charset="0"/>
              </a:rPr>
              <a:t>Kindly contributed to 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www.skillsworkshop.org </a:t>
            </a:r>
            <a:r>
              <a:rPr lang="en-US" dirty="0" smtClean="0"/>
              <a:t>by Julie</a:t>
            </a:r>
            <a:r>
              <a:rPr lang="en-US" baseline="0" dirty="0" smtClean="0"/>
              <a:t> Hobson</a:t>
            </a:r>
            <a:endParaRPr lang="en-GB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omic Sans MS" pitchFamily="66" charset="0"/>
              </a:rPr>
              <a:t>May 2016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omic Sans MS" pitchFamily="66" charset="0"/>
              </a:rPr>
              <a:t>Kindly contributed to 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www.skillsworkshop.org </a:t>
            </a:r>
            <a:r>
              <a:rPr lang="en-US" dirty="0" smtClean="0"/>
              <a:t>by Julie</a:t>
            </a:r>
            <a:r>
              <a:rPr lang="en-US" baseline="0" dirty="0" smtClean="0"/>
              <a:t> Hobson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B013E-245B-4A5C-B0CA-DE1A0198A0B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64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omic Sans MS" pitchFamily="66" charset="0"/>
              </a:rPr>
              <a:t>May 2016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omic Sans MS" pitchFamily="66" charset="0"/>
              </a:rPr>
              <a:t>Kindly contributed to 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www.skillsworkshop.org </a:t>
            </a:r>
            <a:r>
              <a:rPr lang="en-US" dirty="0" smtClean="0"/>
              <a:t>by Julie</a:t>
            </a:r>
            <a:r>
              <a:rPr lang="en-US" baseline="0" dirty="0" smtClean="0"/>
              <a:t> Hobson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B013E-245B-4A5C-B0CA-DE1A0198A0B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098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omic Sans MS" pitchFamily="66" charset="0"/>
              </a:rPr>
              <a:t>May 2016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omic Sans MS" pitchFamily="66" charset="0"/>
              </a:rPr>
              <a:t>Kindly contributed to 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www.skillsworkshop.org </a:t>
            </a:r>
            <a:r>
              <a:rPr lang="en-US" dirty="0" smtClean="0"/>
              <a:t>by Julie</a:t>
            </a:r>
            <a:r>
              <a:rPr lang="en-US" baseline="0" dirty="0" smtClean="0"/>
              <a:t> Hobson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B013E-245B-4A5C-B0CA-DE1A0198A0B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969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omic Sans MS" pitchFamily="66" charset="0"/>
              </a:rPr>
              <a:t>May 2016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omic Sans MS" pitchFamily="66" charset="0"/>
              </a:rPr>
              <a:t>Kindly contributed to 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www.skillsworkshop.org </a:t>
            </a:r>
            <a:r>
              <a:rPr lang="en-US" dirty="0" smtClean="0"/>
              <a:t>by Julie</a:t>
            </a:r>
            <a:r>
              <a:rPr lang="en-US" baseline="0" dirty="0" smtClean="0"/>
              <a:t> Hobson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B013E-245B-4A5C-B0CA-DE1A0198A0B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673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omic Sans MS" pitchFamily="66" charset="0"/>
              </a:rPr>
              <a:t>May 2016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omic Sans MS" pitchFamily="66" charset="0"/>
              </a:rPr>
              <a:t>Kindly contributed to 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www.skillsworkshop.org </a:t>
            </a:r>
            <a:r>
              <a:rPr lang="en-US" dirty="0" smtClean="0"/>
              <a:t>by Julie</a:t>
            </a:r>
            <a:r>
              <a:rPr lang="en-US" baseline="0" dirty="0" smtClean="0"/>
              <a:t> Hobson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B013E-245B-4A5C-B0CA-DE1A0198A0B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690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omic Sans MS" pitchFamily="66" charset="0"/>
              </a:rPr>
              <a:t>May 2016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omic Sans MS" pitchFamily="66" charset="0"/>
              </a:rPr>
              <a:t>Kindly contributed to 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www.skillsworkshop.org </a:t>
            </a:r>
            <a:r>
              <a:rPr lang="en-US" dirty="0" smtClean="0"/>
              <a:t>by Julie</a:t>
            </a:r>
            <a:r>
              <a:rPr lang="en-US" baseline="0" dirty="0" smtClean="0"/>
              <a:t> Hobson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B013E-245B-4A5C-B0CA-DE1A0198A0B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448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omic Sans MS" pitchFamily="66" charset="0"/>
              </a:rPr>
              <a:t>May 2016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omic Sans MS" pitchFamily="66" charset="0"/>
              </a:rPr>
              <a:t>Kindly contributed to 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www.skillsworkshop.org </a:t>
            </a:r>
            <a:r>
              <a:rPr lang="en-US" dirty="0" smtClean="0"/>
              <a:t>by Julie</a:t>
            </a:r>
            <a:r>
              <a:rPr lang="en-US" baseline="0" dirty="0" smtClean="0"/>
              <a:t> Hobson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B013E-245B-4A5C-B0CA-DE1A0198A0B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4717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omic Sans MS" pitchFamily="66" charset="0"/>
              </a:rPr>
              <a:t>May 2016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omic Sans MS" pitchFamily="66" charset="0"/>
              </a:rPr>
              <a:t>Kindly contributed to 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www.skillsworkshop.org </a:t>
            </a:r>
            <a:r>
              <a:rPr lang="en-US" dirty="0" smtClean="0"/>
              <a:t>by Julie</a:t>
            </a:r>
            <a:r>
              <a:rPr lang="en-US" baseline="0" dirty="0" smtClean="0"/>
              <a:t> Hobson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B013E-245B-4A5C-B0CA-DE1A0198A0B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9166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omic Sans MS" pitchFamily="66" charset="0"/>
              </a:rPr>
              <a:t>May 2016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omic Sans MS" pitchFamily="66" charset="0"/>
              </a:rPr>
              <a:t>Kindly contributed to 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www.skillsworkshop.org </a:t>
            </a:r>
            <a:r>
              <a:rPr lang="en-US" dirty="0" smtClean="0"/>
              <a:t>by Julie</a:t>
            </a:r>
            <a:r>
              <a:rPr lang="en-US" baseline="0" dirty="0" smtClean="0"/>
              <a:t> Hobson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B013E-245B-4A5C-B0CA-DE1A0198A0B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35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omic Sans MS" pitchFamily="66" charset="0"/>
              </a:rPr>
              <a:t>May 2016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omic Sans MS" pitchFamily="66" charset="0"/>
              </a:rPr>
              <a:t>Kindly contributed to 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www.skillsworkshop.org </a:t>
            </a:r>
            <a:r>
              <a:rPr lang="en-US" dirty="0" smtClean="0"/>
              <a:t>by Julie</a:t>
            </a:r>
            <a:r>
              <a:rPr lang="en-US" baseline="0" dirty="0" smtClean="0"/>
              <a:t> Hobson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B013E-245B-4A5C-B0CA-DE1A0198A0B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87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omic Sans MS" pitchFamily="66" charset="0"/>
              </a:rPr>
              <a:t>May 2016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omic Sans MS" pitchFamily="66" charset="0"/>
              </a:rPr>
              <a:t>Kindly contributed to 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www.skillsworkshop.org </a:t>
            </a:r>
            <a:r>
              <a:rPr lang="en-US" dirty="0" smtClean="0"/>
              <a:t>by Julie</a:t>
            </a:r>
            <a:r>
              <a:rPr lang="en-US" baseline="0" dirty="0" smtClean="0"/>
              <a:t> Hobson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B013E-245B-4A5C-B0CA-DE1A0198A0B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56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omic Sans MS" pitchFamily="66" charset="0"/>
              </a:rPr>
              <a:t>May 2016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omic Sans MS" pitchFamily="66" charset="0"/>
              </a:rPr>
              <a:t>Kindly contributed to 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www.skillsworkshop.org </a:t>
            </a:r>
            <a:r>
              <a:rPr lang="en-US" dirty="0" smtClean="0"/>
              <a:t>by Julie</a:t>
            </a:r>
            <a:r>
              <a:rPr lang="en-US" baseline="0" dirty="0" smtClean="0"/>
              <a:t> Hobson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B013E-245B-4A5C-B0CA-DE1A0198A0B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787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omic Sans MS" pitchFamily="66" charset="0"/>
              </a:rPr>
              <a:t>May 2016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omic Sans MS" pitchFamily="66" charset="0"/>
              </a:rPr>
              <a:t>Kindly contributed to 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www.skillsworkshop.org </a:t>
            </a:r>
            <a:r>
              <a:rPr lang="en-US" dirty="0" smtClean="0"/>
              <a:t>by Julie</a:t>
            </a:r>
            <a:r>
              <a:rPr lang="en-US" baseline="0" dirty="0" smtClean="0"/>
              <a:t> Hobson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B013E-245B-4A5C-B0CA-DE1A0198A0B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349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omic Sans MS" pitchFamily="66" charset="0"/>
              </a:rPr>
              <a:t>May 2016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omic Sans MS" pitchFamily="66" charset="0"/>
              </a:rPr>
              <a:t>Kindly contributed to 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www.skillsworkshop.org </a:t>
            </a:r>
            <a:r>
              <a:rPr lang="en-US" dirty="0" smtClean="0"/>
              <a:t>by Julie</a:t>
            </a:r>
            <a:r>
              <a:rPr lang="en-US" baseline="0" dirty="0" smtClean="0"/>
              <a:t> Hobson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B013E-245B-4A5C-B0CA-DE1A0198A0B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494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omic Sans MS" pitchFamily="66" charset="0"/>
              </a:rPr>
              <a:t>May 2016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omic Sans MS" pitchFamily="66" charset="0"/>
              </a:rPr>
              <a:t>Kindly contributed to 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www.skillsworkshop.org </a:t>
            </a:r>
            <a:r>
              <a:rPr lang="en-US" dirty="0" smtClean="0"/>
              <a:t>by Julie</a:t>
            </a:r>
            <a:r>
              <a:rPr lang="en-US" baseline="0" dirty="0" smtClean="0"/>
              <a:t> Hobson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B013E-245B-4A5C-B0CA-DE1A0198A0B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173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omic Sans MS" pitchFamily="66" charset="0"/>
              </a:rPr>
              <a:t>May 2016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omic Sans MS" pitchFamily="66" charset="0"/>
              </a:rPr>
              <a:t>Kindly contributed to 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www.skillsworkshop.org </a:t>
            </a:r>
            <a:r>
              <a:rPr lang="en-US" dirty="0" smtClean="0"/>
              <a:t>by Julie</a:t>
            </a:r>
            <a:r>
              <a:rPr lang="en-US" baseline="0" dirty="0" smtClean="0"/>
              <a:t> Hobson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B013E-245B-4A5C-B0CA-DE1A0198A0B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569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omic Sans MS" pitchFamily="66" charset="0"/>
              </a:rPr>
              <a:t>May 2016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>
                <a:latin typeface="Comic Sans MS" pitchFamily="66" charset="0"/>
              </a:rPr>
              <a:t>Kindly contributed to 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www.skillsworkshop.org </a:t>
            </a:r>
            <a:r>
              <a:rPr lang="en-US" dirty="0" smtClean="0"/>
              <a:t>by Julie</a:t>
            </a:r>
            <a:r>
              <a:rPr lang="en-US" baseline="0" dirty="0" smtClean="0"/>
              <a:t> Hobson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B013E-245B-4A5C-B0CA-DE1A0198A0B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364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361C-E271-4A8D-B95B-F0FEEABF10B0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53AA-E94D-424A-8E7F-490F9FE27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638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361C-E271-4A8D-B95B-F0FEEABF10B0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53AA-E94D-424A-8E7F-490F9FE27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634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361C-E271-4A8D-B95B-F0FEEABF10B0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53AA-E94D-424A-8E7F-490F9FE27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63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361C-E271-4A8D-B95B-F0FEEABF10B0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53AA-E94D-424A-8E7F-490F9FE27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394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361C-E271-4A8D-B95B-F0FEEABF10B0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53AA-E94D-424A-8E7F-490F9FE27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014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361C-E271-4A8D-B95B-F0FEEABF10B0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53AA-E94D-424A-8E7F-490F9FE27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65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361C-E271-4A8D-B95B-F0FEEABF10B0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53AA-E94D-424A-8E7F-490F9FE27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58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361C-E271-4A8D-B95B-F0FEEABF10B0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53AA-E94D-424A-8E7F-490F9FE27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330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361C-E271-4A8D-B95B-F0FEEABF10B0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53AA-E94D-424A-8E7F-490F9FE27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311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361C-E271-4A8D-B95B-F0FEEABF10B0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53AA-E94D-424A-8E7F-490F9FE27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973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361C-E271-4A8D-B95B-F0FEEABF10B0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A53AA-E94D-424A-8E7F-490F9FE27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61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6361C-E271-4A8D-B95B-F0FEEABF10B0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A53AA-E94D-424A-8E7F-490F9FE27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81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killsworkshop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killsworkshop.org/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136904" cy="128002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GB" sz="6000" b="1" dirty="0" smtClean="0"/>
              <a:t>Apostrophes and Commas</a:t>
            </a:r>
          </a:p>
        </p:txBody>
      </p:sp>
      <p:pic>
        <p:nvPicPr>
          <p:cNvPr id="15363" name="Picture 1" descr="Description: sw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767" y="219617"/>
            <a:ext cx="137001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16"/>
          <p:cNvSpPr>
            <a:spLocks noChangeArrowheads="1"/>
          </p:cNvSpPr>
          <p:nvPr/>
        </p:nvSpPr>
        <p:spPr bwMode="auto">
          <a:xfrm>
            <a:off x="806534" y="5517232"/>
            <a:ext cx="7725906" cy="79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1600" b="1" dirty="0">
                <a:solidFill>
                  <a:srgbClr val="000000"/>
                </a:solidFill>
                <a:latin typeface="Calibri" pitchFamily="34" charset="0"/>
              </a:rPr>
              <a:t>Curriculum links</a:t>
            </a:r>
          </a:p>
          <a:p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</a:rPr>
              <a:t>Underpins several aspects of </a:t>
            </a:r>
            <a:r>
              <a:rPr lang="en-GB" sz="1400" dirty="0">
                <a:solidFill>
                  <a:srgbClr val="000000"/>
                </a:solidFill>
                <a:latin typeface="Calibri" pitchFamily="34" charset="0"/>
              </a:rPr>
              <a:t>Functional</a:t>
            </a:r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</a:rPr>
              <a:t>  English / Adult literacy (writing)  at Entry 3, Level 1, Level 2.</a:t>
            </a:r>
          </a:p>
          <a:p>
            <a:endParaRPr lang="en-GB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06534" y="3284984"/>
            <a:ext cx="7345189" cy="1656184"/>
          </a:xfrm>
          <a:prstGeom prst="roundRect">
            <a:avLst/>
          </a:prstGeom>
          <a:gradFill flip="none" rotWithShape="1">
            <a:gsLst>
              <a:gs pos="82900">
                <a:schemeClr val="accent2">
                  <a:lumMod val="20000"/>
                  <a:lumOff val="8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solidFill>
                  <a:prstClr val="black"/>
                </a:solidFill>
              </a:rPr>
              <a:t>May 2016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endParaRPr lang="en-GB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</a:rPr>
              <a:t>Kindly contributed by </a:t>
            </a:r>
            <a:r>
              <a:rPr lang="en-GB" dirty="0" smtClean="0">
                <a:solidFill>
                  <a:prstClr val="black"/>
                </a:solidFill>
              </a:rPr>
              <a:t>Julie Hobson, TEAM Wearside.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prstClr val="black"/>
                </a:solidFill>
              </a:rPr>
              <a:t>Search </a:t>
            </a:r>
            <a:r>
              <a:rPr lang="en-GB" dirty="0">
                <a:solidFill>
                  <a:prstClr val="black"/>
                </a:solidFill>
              </a:rPr>
              <a:t>for </a:t>
            </a:r>
            <a:r>
              <a:rPr lang="en-GB" dirty="0" smtClean="0">
                <a:solidFill>
                  <a:prstClr val="black"/>
                </a:solidFill>
              </a:rPr>
              <a:t>Julie </a:t>
            </a:r>
            <a:r>
              <a:rPr lang="en-GB" dirty="0">
                <a:solidFill>
                  <a:prstClr val="black"/>
                </a:solidFill>
              </a:rPr>
              <a:t>on </a:t>
            </a:r>
            <a:r>
              <a:rPr lang="en-GB" dirty="0">
                <a:solidFill>
                  <a:prstClr val="black"/>
                </a:solidFill>
                <a:hlinkClick r:id="rId5"/>
              </a:rPr>
              <a:t>www.skillsworkshop.org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and </a:t>
            </a:r>
            <a:r>
              <a:rPr lang="en-GB" dirty="0">
                <a:solidFill>
                  <a:prstClr val="black"/>
                </a:solidFill>
              </a:rPr>
              <a:t>visit the download page for this resource to find </a:t>
            </a:r>
            <a:r>
              <a:rPr lang="en-GB" dirty="0" smtClean="0">
                <a:solidFill>
                  <a:prstClr val="black"/>
                </a:solidFill>
              </a:rPr>
              <a:t>a related Word document, and further links.</a:t>
            </a:r>
          </a:p>
        </p:txBody>
      </p:sp>
    </p:spTree>
    <p:extLst>
      <p:ext uri="{BB962C8B-B14F-4D97-AF65-F5344CB8AC3E}">
        <p14:creationId xmlns:p14="http://schemas.microsoft.com/office/powerpoint/2010/main" val="253031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apostrophe.org.uk/wpimages/6ea0a975e58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5688632" cy="52565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9877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apostrophe.org.uk/wpimages/f785b2aefa7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6912768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0530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apostrophe.org.uk/wpimages/36a684ca82e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6120680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6736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apostrophe.org.uk/wpimages/6767546ace4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7904" y="1772816"/>
            <a:ext cx="2520280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079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Commas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Why are they important?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282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4704"/>
            <a:ext cx="691276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854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1365363"/>
            <a:ext cx="403244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443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95313"/>
            <a:ext cx="6264695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359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691276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58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Apostrophes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Omissive</a:t>
            </a:r>
            <a:r>
              <a:rPr lang="en-GB" dirty="0" smtClean="0"/>
              <a:t> – could’ve</a:t>
            </a:r>
          </a:p>
          <a:p>
            <a:r>
              <a:rPr lang="en-GB" dirty="0" smtClean="0"/>
              <a:t>Possessive – Julie’s pen</a:t>
            </a:r>
          </a:p>
          <a:p>
            <a:r>
              <a:rPr lang="en-GB" dirty="0" smtClean="0"/>
              <a:t>Its versus it’s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3285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apostrophe.org.uk/wpimages/b0c832969c3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9792" y="2060848"/>
            <a:ext cx="3816424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6475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apostrophe.org.uk/wpimages/fc0e4f9343ff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692696"/>
            <a:ext cx="5688631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001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apostrophe.org.uk/wpimages/a7119a7092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5832648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3194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apostrophe.org.uk/wpimages/ae545ee41a9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6264696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4039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apostrophe.org.uk/wpimages/642dbbcd57d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880" y="908720"/>
            <a:ext cx="2808311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2791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apostrophe.org.uk/wpimages/2303f98d59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5976664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1825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apostrophe.org.uk/wpimages/61c4a81667d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6696744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01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258</Words>
  <Application>Microsoft Office PowerPoint</Application>
  <PresentationFormat>On-screen Show (4:3)</PresentationFormat>
  <Paragraphs>65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Apostrophes and Commas</vt:lpstr>
      <vt:lpstr>Apostrophes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Commas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Apostrophes</dc:title>
  <dc:subject>E3-L2 Functional English writing</dc:subject>
  <dc:creator>Julie Hobson</dc:creator>
  <cp:lastModifiedBy>Maggie Harnew</cp:lastModifiedBy>
  <cp:revision>4</cp:revision>
  <dcterms:created xsi:type="dcterms:W3CDTF">2016-03-11T10:12:42Z</dcterms:created>
  <dcterms:modified xsi:type="dcterms:W3CDTF">2016-05-09T14:53:13Z</dcterms:modified>
</cp:coreProperties>
</file>