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6"/>
  </p:notesMasterIdLst>
  <p:sldIdLst>
    <p:sldId id="298" r:id="rId3"/>
    <p:sldId id="282" r:id="rId4"/>
    <p:sldId id="283" r:id="rId5"/>
    <p:sldId id="256" r:id="rId6"/>
    <p:sldId id="28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1" r:id="rId18"/>
    <p:sldId id="272" r:id="rId19"/>
    <p:sldId id="267" r:id="rId20"/>
    <p:sldId id="268" r:id="rId21"/>
    <p:sldId id="269" r:id="rId22"/>
    <p:sldId id="270" r:id="rId23"/>
    <p:sldId id="281" r:id="rId24"/>
    <p:sldId id="276" r:id="rId25"/>
    <p:sldId id="284" r:id="rId26"/>
    <p:sldId id="278" r:id="rId27"/>
    <p:sldId id="288" r:id="rId28"/>
    <p:sldId id="287" r:id="rId29"/>
    <p:sldId id="293" r:id="rId30"/>
    <p:sldId id="292" r:id="rId31"/>
    <p:sldId id="286" r:id="rId32"/>
    <p:sldId id="290" r:id="rId33"/>
    <p:sldId id="289" r:id="rId34"/>
    <p:sldId id="279" r:id="rId35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99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4" autoAdjust="0"/>
    <p:restoredTop sz="95319" autoAdjust="0"/>
  </p:normalViewPr>
  <p:slideViewPr>
    <p:cSldViewPr>
      <p:cViewPr varScale="1">
        <p:scale>
          <a:sx n="120" d="100"/>
          <a:sy n="120" d="100"/>
        </p:scale>
        <p:origin x="1164" y="10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0AF92-1AB1-4684-B322-531F1695D921}" type="datetimeFigureOut">
              <a:rPr lang="en-GB" smtClean="0"/>
              <a:t>25/07/2021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BA35B-C4C5-41AE-88D8-267F22CD53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81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41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00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98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38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377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01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63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952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89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0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0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72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0208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2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9A595C-0ABF-4A91-ADEE-7682F57A940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687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85C489-5403-4862-89F1-E8B75A852BCD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079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9A595C-0ABF-4A91-ADEE-7682F57A940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53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429340-E657-432A-8348-29988BC7D0E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007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649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5416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091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36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9263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7417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2922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4412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BA35B-C4C5-41AE-88D8-267F22CD53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5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0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1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012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8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34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Comic Sans MS" panose="030F0702030302020204" pitchFamily="66" charset="0"/>
              </a:rPr>
              <a:t>July 2021. Kindly contributed to </a:t>
            </a:r>
            <a:r>
              <a:rPr lang="en-US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www.skillsworkshop.org </a:t>
            </a:r>
            <a:r>
              <a:rPr lang="en-US" altLang="en-US" dirty="0"/>
              <a:t>by Nicola Smith, Gloucestershire College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BA35B-C4C5-41AE-88D8-267F22CD53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A8D70-CCC0-42D3-8D14-12CE2A3B4E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7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1388-6836-4CA9-B1F8-66062F30AC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808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808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12441-B750-4B0C-A1A9-79905CBB52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9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573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6288" y="15573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6288" y="38957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2A759D-E433-4DA8-BEC3-050C842772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62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F7F8A2-EF25-479A-A3B9-D4F17579654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76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F1E383-1C64-4035-9E88-E99428C6C26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12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6CBDEB-06BB-4E16-92F5-02E81FFA067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3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1286EB-8804-471C-A53E-D37682F5697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7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631B12-579C-44E4-B123-E7363160FF5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0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01DFE6-FAAB-44CB-9EAB-8E111706777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1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185931-4725-4FC5-9D37-C70B26C207F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7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9A7B4-759F-4392-88C4-93AE15CF84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402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F52762-E606-4B19-A5D5-D9E2D4BE0D5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36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6841B1-C84A-4487-96DD-2E9237FFCDC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65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C49B9-FD48-4650-9C3F-3A3FA404985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418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418650-300C-4CC4-9417-E8BE6DB0C7C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9B8DB-0BCD-40ED-86C3-0D7F50B630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9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D00DF-CC51-4CF5-836C-41CFE7BB66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1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151B-CC2C-441D-8334-B98451DF18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8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D9CF3-49FE-4253-94A2-EB8C327A2E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9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9230-495D-4F42-8ACC-587C9CCFCE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9F51C-532B-4834-9A46-3F48CB259F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1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58270-6D5E-48BE-9DA4-3795AC2BAB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5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2010 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0A2CD-F82A-4DBD-B61E-A31F9D6F276D}" type="slidenum">
              <a:rPr lang="en-GB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2010 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58476B-927B-411F-BC7C-8F0DE173053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6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7" Type="http://schemas.openxmlformats.org/officeDocument/2006/relationships/hyperlink" Target="https://www.skillsworkshop.org/resources/properties_of_shap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killsworkshop.org/resources/2d_and_3d_shapes_including_nets" TargetMode="Externa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a3kP2FE4g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6GXbHBA6k4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escription: swlogo">
            <a:hlinkClick r:id="rId3"/>
            <a:extLst>
              <a:ext uri="{FF2B5EF4-FFF2-40B4-BE49-F238E27FC236}">
                <a16:creationId xmlns:a16="http://schemas.microsoft.com/office/drawing/2014/main" id="{84525872-48AB-4495-8014-263709DEE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6671"/>
            <a:ext cx="1923978" cy="125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6">
            <a:extLst>
              <a:ext uri="{FF2B5EF4-FFF2-40B4-BE49-F238E27FC236}">
                <a16:creationId xmlns:a16="http://schemas.microsoft.com/office/drawing/2014/main" id="{631D3EBB-BC5B-4D40-9CFC-C20872FF6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915706"/>
            <a:ext cx="8280920" cy="160984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marL="0" marR="0" lvl="0" indent="0" algn="l" defTabSz="685805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Reformed Functional Maths curriculum links include:</a:t>
            </a:r>
          </a:p>
          <a:p>
            <a:pPr marL="0" marR="0" lvl="0" indent="0" algn="l" defTabSz="685805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E2.19 Recognise and name 2-D and 3-D shapes including pentagons, hexagons, cylinders, cuboids, pyramids, spheres</a:t>
            </a:r>
          </a:p>
          <a:p>
            <a:pPr marL="0" marR="0" lvl="0" indent="0" algn="l" defTabSz="685805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E2.20 Describe properties of common 2-D &amp; 3-D shapes including nos. of sides, corners, edges, faces, angles &amp; base</a:t>
            </a:r>
          </a:p>
          <a:p>
            <a:pPr marL="0" marR="0" lvl="0" indent="0" algn="l" defTabSz="685805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E3.19 Sort 2-D and 3-D shapes using properties including lines of symmetry, length, right angles, angles including in rectangles and triangles</a:t>
            </a:r>
          </a:p>
          <a:p>
            <a:pPr marL="0" marR="0" lvl="0" indent="0" algn="l" defTabSz="685805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L1.24 Draw 2D Shapes and demonstrate an understanding of line symmetry and knowledge of the relative size of angles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l" defTabSz="685805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L1.25 Interpret plans, elevations and nets of simple 3-D shapes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D057BAC3-4838-4D20-A38A-3CD069FFBF8F}"/>
              </a:ext>
            </a:extLst>
          </p:cNvPr>
          <p:cNvSpPr/>
          <p:nvPr/>
        </p:nvSpPr>
        <p:spPr>
          <a:xfrm>
            <a:off x="395536" y="1942294"/>
            <a:ext cx="8280920" cy="2650855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rgbClr val="333399">
                  <a:lumMod val="60000"/>
                  <a:lumOff val="40000"/>
                </a:srgbClr>
              </a:gs>
              <a:gs pos="31000">
                <a:srgbClr val="BBE0E3">
                  <a:lumMod val="40000"/>
                  <a:lumOff val="60000"/>
                </a:srgbClr>
              </a:gs>
              <a:gs pos="73000">
                <a:srgbClr val="BBE0E3">
                  <a:lumMod val="60000"/>
                  <a:lumOff val="40000"/>
                </a:srgbClr>
              </a:gs>
              <a:gs pos="100000">
                <a:srgbClr val="000000">
                  <a:lumMod val="20000"/>
                  <a:lumOff val="80000"/>
                </a:srgb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lIns="148812" tIns="148812" rIns="148812" bIns="148812" spcCol="1270" anchor="ctr"/>
          <a:lstStyle/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July 2021. Kindly contributed by Nicola Smith, Gloucestershire College.</a:t>
            </a: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Search for Nicola on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5"/>
              </a:rPr>
              <a:t>www.skillsworkshop.org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Please refer to the download page for this resource on skillsworkshop for detailed curriculum links and related resources.</a:t>
            </a: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6"/>
              </a:rPr>
              <a:t>https://www.skillsworkshop.org/resources/2d_and_3d_shapes_including_nets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Adapted from a PPT by Fiona </a:t>
            </a:r>
            <a:r>
              <a:rPr kumimoji="0" lang="en-GB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Plackett</a:t>
            </a: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2011: </a:t>
            </a:r>
            <a:r>
              <a:rPr kumimoji="0" lang="en-GB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7"/>
              </a:rPr>
              <a:t>https://www.skillsworkshop.org/resources/properties_of_shapes</a:t>
            </a:r>
            <a:r>
              <a:rPr kumimoji="0" lang="en-GB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6858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This PPT includes video links &amp; other features and should be run full screen.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0FD4A6-9A93-4FC8-A565-7EF71DBCD47E}"/>
              </a:ext>
            </a:extLst>
          </p:cNvPr>
          <p:cNvSpPr txBox="1"/>
          <p:nvPr/>
        </p:nvSpPr>
        <p:spPr>
          <a:xfrm>
            <a:off x="634866" y="176671"/>
            <a:ext cx="4443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2D &amp; 3D shapes: </a:t>
            </a:r>
          </a:p>
          <a:p>
            <a:pPr algn="l"/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Quiz: properties of shapes</a:t>
            </a:r>
          </a:p>
          <a:p>
            <a:pPr algn="l"/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Nets of cubes and cuboids </a:t>
            </a:r>
            <a:endParaRPr lang="en-GB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8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4 sides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4 right angles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2 long sides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2 short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Created by Nicola Smith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rectangle</a:t>
            </a:r>
          </a:p>
          <a:p>
            <a:endParaRPr lang="en-GB" dirty="0"/>
          </a:p>
          <a:p>
            <a:pPr>
              <a:buFontTx/>
              <a:buNone/>
            </a:pPr>
            <a:r>
              <a:rPr lang="en-GB" dirty="0"/>
              <a:t>  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55875" y="3141663"/>
            <a:ext cx="2808288" cy="10080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63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5 sides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my sides are the same length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my angles are the same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5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pentagon</a:t>
            </a:r>
          </a:p>
          <a:p>
            <a:endParaRPr lang="en-GB" dirty="0"/>
          </a:p>
          <a:p>
            <a:endParaRPr lang="en-GB" dirty="0"/>
          </a:p>
          <a:p>
            <a:pPr>
              <a:buFontTx/>
              <a:buNone/>
            </a:pPr>
            <a:r>
              <a:rPr lang="en-GB" dirty="0"/>
              <a:t> 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492500" y="3068638"/>
            <a:ext cx="1655763" cy="1584325"/>
          </a:xfrm>
          <a:prstGeom prst="pentagon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184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8 sides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8 vertices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sound like octopus</a:t>
            </a:r>
          </a:p>
          <a:p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an octagon </a:t>
            </a:r>
          </a:p>
          <a:p>
            <a:endParaRPr lang="en-GB" sz="2800" dirty="0"/>
          </a:p>
          <a:p>
            <a:pPr>
              <a:buFontTx/>
              <a:buNone/>
            </a:pPr>
            <a:endParaRPr lang="en-GB" sz="2800" dirty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636168" y="3636168"/>
            <a:ext cx="1871663" cy="1871663"/>
          </a:xfrm>
          <a:prstGeom prst="octagon">
            <a:avLst>
              <a:gd name="adj" fmla="val 2928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497" name="Picture 17" descr="j0354426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4" y="1493692"/>
            <a:ext cx="720303" cy="7653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204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What am I?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2807766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1 curved side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not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an oval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987675" y="2276475"/>
            <a:ext cx="2016125" cy="34575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four straight sides.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opposite sides are parallel.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4 vertices</a:t>
            </a:r>
          </a:p>
          <a:p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 am a parallelogram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268538" y="3284538"/>
            <a:ext cx="3743325" cy="1296987"/>
          </a:xfrm>
          <a:prstGeom prst="parallelogram">
            <a:avLst>
              <a:gd name="adj" fmla="val 72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05309"/>
            <a:ext cx="619268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2 and 3 D Shapes</a:t>
            </a:r>
          </a:p>
          <a:p>
            <a:pPr algn="ctr"/>
            <a:endParaRPr lang="en-GB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2800" b="1" dirty="0">
                <a:solidFill>
                  <a:schemeClr val="bg1">
                    <a:lumMod val="50000"/>
                  </a:schemeClr>
                </a:solidFill>
              </a:rPr>
              <a:t>Net drawings of cubes and cuboids</a:t>
            </a:r>
          </a:p>
          <a:p>
            <a:pPr algn="ctr"/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848" t="1419" r="3531" b="2571"/>
          <a:stretch/>
        </p:blipFill>
        <p:spPr>
          <a:xfrm>
            <a:off x="1331640" y="3962317"/>
            <a:ext cx="1656184" cy="24910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543" y="548680"/>
            <a:ext cx="1003169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4958" y="995324"/>
            <a:ext cx="1215393" cy="1529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5828" y="4365104"/>
            <a:ext cx="2991169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Created by Nicola Smith</a:t>
            </a:r>
          </a:p>
        </p:txBody>
      </p:sp>
    </p:spTree>
    <p:extLst>
      <p:ext uri="{BB962C8B-B14F-4D97-AF65-F5344CB8AC3E}">
        <p14:creationId xmlns:p14="http://schemas.microsoft.com/office/powerpoint/2010/main" val="2151348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1 curved side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circle</a:t>
            </a:r>
          </a:p>
          <a:p>
            <a:endParaRPr lang="en-GB" dirty="0"/>
          </a:p>
          <a:p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059113" y="2492375"/>
            <a:ext cx="2736850" cy="2663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30028E-6 C 0.00799 -0.01066 0.03663 -0.02132 0.04636 -0.02132 C 0.10955 -0.02132 0.17431 0.1455 0.17431 0.31232 C 0.17431 0.22822 0.20677 0.1455 0.2375 0.1455 C 0.26997 0.1455 0.30052 0.22961 0.30052 0.31232 C 0.30052 0.27085 0.31684 0.22822 0.33299 0.22822 C 0.34913 0.22822 0.36545 0.26969 0.36545 0.31232 C 0.36545 0.29101 0.37344 0.27085 0.3816 0.27085 C 0.38976 0.27085 0.39774 0.29216 0.39774 0.31232 C 0.39774 0.30166 0.40208 0.29101 0.4059 0.29101 C 0.40799 0.29101 0.41406 0.30166 0.41406 0.31232 C 0.41406 0.30699 0.41615 0.30166 0.41823 0.30166 C 0.41823 0.30305 0.42257 0.30699 0.42257 0.31232 C 0.42257 0.30954 0.42257 0.30699 0.42465 0.30699 C 0.42465 0.30838 0.42674 0.30977 0.42674 0.31232 C 0.42674 0.31093 0.42674 0.30954 0.42674 0.30838 C 0.42882 0.30838 0.42882 0.30977 0.42882 0.31116 C 0.4309 0.31116 0.4309 0.30977 0.4309 0.30838 C 0.43316 0.30838 0.43316 0.30977 0.43316 0.31116 " pathEditMode="fixed" rAng="0" ptsTypes="fffffffffffffffffff">
                                      <p:cBhvr>
                                        <p:cTn id="15" dur="5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14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9" grpId="0" animBg="1"/>
      <p:bldP spid="2662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0608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I have four sides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One pair of sides are parallel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4 vertices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All my side lengths and angles are not equal.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46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Trapezium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 rot="10800000">
            <a:off x="1979712" y="2345596"/>
            <a:ext cx="4968875" cy="3024188"/>
          </a:xfrm>
          <a:custGeom>
            <a:avLst/>
            <a:gdLst>
              <a:gd name="T0" fmla="*/ 4333733 w 21600"/>
              <a:gd name="T1" fmla="*/ 1512094 h 21600"/>
              <a:gd name="T2" fmla="*/ 2484438 w 21600"/>
              <a:gd name="T3" fmla="*/ 3024188 h 21600"/>
              <a:gd name="T4" fmla="*/ 635142 w 21600"/>
              <a:gd name="T5" fmla="*/ 1512094 h 21600"/>
              <a:gd name="T6" fmla="*/ 248443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61 w 21600"/>
              <a:gd name="T13" fmla="*/ 4561 h 21600"/>
              <a:gd name="T14" fmla="*/ 17039 w 21600"/>
              <a:gd name="T15" fmla="*/ 1703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521" y="21600"/>
                </a:lnTo>
                <a:lnTo>
                  <a:pt x="1607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050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What am I?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0608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 have 6 straight sides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 have 6 vertices</a:t>
            </a:r>
          </a:p>
        </p:txBody>
      </p:sp>
    </p:spTree>
    <p:extLst>
      <p:ext uri="{BB962C8B-B14F-4D97-AF65-F5344CB8AC3E}">
        <p14:creationId xmlns:p14="http://schemas.microsoft.com/office/powerpoint/2010/main" val="172589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What shape am I?</a:t>
            </a:r>
            <a:endParaRPr lang="en-US" alt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567543" y="1746723"/>
            <a:ext cx="3796545" cy="3554485"/>
          </a:xfrm>
          <a:prstGeom prst="hexagon">
            <a:avLst>
              <a:gd name="adj" fmla="val 28012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8184" y="2492896"/>
            <a:ext cx="2113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Hexagon</a:t>
            </a:r>
          </a:p>
        </p:txBody>
      </p:sp>
    </p:spTree>
    <p:extLst>
      <p:ext uri="{BB962C8B-B14F-4D97-AF65-F5344CB8AC3E}">
        <p14:creationId xmlns:p14="http://schemas.microsoft.com/office/powerpoint/2010/main" val="24376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 SHAPES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</p:spTree>
    <p:extLst>
      <p:ext uri="{BB962C8B-B14F-4D97-AF65-F5344CB8AC3E}">
        <p14:creationId xmlns:p14="http://schemas.microsoft.com/office/powerpoint/2010/main" val="387134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4839"/>
            <a:ext cx="10260632" cy="1483051"/>
          </a:xfrm>
        </p:spPr>
        <p:txBody>
          <a:bodyPr/>
          <a:lstStyle/>
          <a:p>
            <a:pPr algn="l"/>
            <a:r>
              <a:rPr lang="en-GB" sz="3200" b="1" u="sng" dirty="0">
                <a:solidFill>
                  <a:schemeClr val="bg1">
                    <a:lumMod val="60000"/>
                    <a:lumOff val="40000"/>
                  </a:schemeClr>
                </a:solidFill>
              </a:rPr>
              <a:t>Can</a:t>
            </a:r>
            <a:r>
              <a:rPr lang="en-GB" sz="3200" b="1" u="sng" dirty="0"/>
              <a:t> </a:t>
            </a:r>
            <a:r>
              <a:rPr lang="en-GB" sz="3200" b="1" u="sng" dirty="0">
                <a:solidFill>
                  <a:schemeClr val="bg1">
                    <a:lumMod val="60000"/>
                    <a:lumOff val="40000"/>
                  </a:schemeClr>
                </a:solidFill>
              </a:rPr>
              <a:t>you identify the following 3 D shapes?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-302791"/>
            <a:ext cx="5328592" cy="229646"/>
          </a:xfrm>
        </p:spPr>
        <p:txBody>
          <a:bodyPr>
            <a:normAutofit fontScale="32500" lnSpcReduction="20000"/>
          </a:bodyPr>
          <a:lstStyle/>
          <a:p>
            <a:pPr algn="l"/>
            <a:endParaRPr lang="en-GB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4" name="Cube 3"/>
          <p:cNvSpPr/>
          <p:nvPr/>
        </p:nvSpPr>
        <p:spPr>
          <a:xfrm>
            <a:off x="467544" y="2212848"/>
            <a:ext cx="1216152" cy="1216152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be 4"/>
          <p:cNvSpPr/>
          <p:nvPr/>
        </p:nvSpPr>
        <p:spPr>
          <a:xfrm rot="16200000">
            <a:off x="6421960" y="4809057"/>
            <a:ext cx="1872208" cy="100012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n 5"/>
          <p:cNvSpPr/>
          <p:nvPr/>
        </p:nvSpPr>
        <p:spPr>
          <a:xfrm>
            <a:off x="4932040" y="2060848"/>
            <a:ext cx="914400" cy="1648200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upload.wikimedia.org/wikipedia/commons/1/10/Blender-mesh-cone.png"/>
          <p:cNvPicPr>
            <a:picLocks noChangeAspect="1" noChangeArrowheads="1"/>
          </p:cNvPicPr>
          <p:nvPr/>
        </p:nvPicPr>
        <p:blipFill>
          <a:blip r:embed="rId3" cstate="print"/>
          <a:srcRect l="28054" t="22148" r="26173" b="20267"/>
          <a:stretch>
            <a:fillRect/>
          </a:stretch>
        </p:blipFill>
        <p:spPr bwMode="auto">
          <a:xfrm>
            <a:off x="6804248" y="1772816"/>
            <a:ext cx="1602640" cy="2016224"/>
          </a:xfrm>
          <a:prstGeom prst="rect">
            <a:avLst/>
          </a:prstGeom>
          <a:noFill/>
        </p:spPr>
      </p:pic>
      <p:pic>
        <p:nvPicPr>
          <p:cNvPr id="1030" name="Picture 6" descr="http://www.staff.hum.ku.dk/dbwagner/pyramid/PyramidFigs/pyramid.fig.fangzhui.gif"/>
          <p:cNvPicPr>
            <a:picLocks noChangeAspect="1" noChangeArrowheads="1"/>
          </p:cNvPicPr>
          <p:nvPr/>
        </p:nvPicPr>
        <p:blipFill>
          <a:blip r:embed="rId4" cstate="print"/>
          <a:srcRect r="-1092" b="15532"/>
          <a:stretch>
            <a:fillRect/>
          </a:stretch>
        </p:blipFill>
        <p:spPr bwMode="auto">
          <a:xfrm>
            <a:off x="251520" y="4077072"/>
            <a:ext cx="2153039" cy="1872208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ANd9GcQ8iwSDgb_HgrCkdr8y1XAu-WNM3wVCHoJ4An3S6oailhKoXQGw7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16832"/>
            <a:ext cx="1783085" cy="1783085"/>
          </a:xfrm>
          <a:prstGeom prst="rect">
            <a:avLst/>
          </a:prstGeom>
          <a:noFill/>
        </p:spPr>
      </p:pic>
      <p:pic>
        <p:nvPicPr>
          <p:cNvPr id="1036" name="Picture 12" descr="http://mathforum.org/dr.math/faq/formulas/images/prism.gif"/>
          <p:cNvPicPr>
            <a:picLocks noChangeAspect="1" noChangeArrowheads="1"/>
          </p:cNvPicPr>
          <p:nvPr/>
        </p:nvPicPr>
        <p:blipFill>
          <a:blip r:embed="rId6" cstate="print"/>
          <a:srcRect r="66209" b="48999"/>
          <a:stretch>
            <a:fillRect/>
          </a:stretch>
        </p:blipFill>
        <p:spPr bwMode="auto">
          <a:xfrm>
            <a:off x="3177805" y="4271802"/>
            <a:ext cx="2232248" cy="173046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2060848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A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2060848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B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132856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C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19168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D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414908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E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1840" y="418883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F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48672" y="4293095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H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58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4839"/>
            <a:ext cx="10260632" cy="1483051"/>
          </a:xfrm>
        </p:spPr>
        <p:txBody>
          <a:bodyPr/>
          <a:lstStyle/>
          <a:p>
            <a:pPr algn="l"/>
            <a:r>
              <a:rPr lang="en-GB" sz="3200" b="1" u="sng" dirty="0">
                <a:solidFill>
                  <a:schemeClr val="bg1">
                    <a:lumMod val="60000"/>
                    <a:lumOff val="40000"/>
                  </a:schemeClr>
                </a:solidFill>
              </a:rPr>
              <a:t>Can</a:t>
            </a:r>
            <a:r>
              <a:rPr lang="en-GB" sz="3200" b="1" u="sng" dirty="0"/>
              <a:t> </a:t>
            </a:r>
            <a:r>
              <a:rPr lang="en-GB" sz="3200" b="1" u="sng" dirty="0">
                <a:solidFill>
                  <a:schemeClr val="bg1">
                    <a:lumMod val="60000"/>
                    <a:lumOff val="40000"/>
                  </a:schemeClr>
                </a:solidFill>
              </a:rPr>
              <a:t>you identify the following 3 D shapes?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-302791"/>
            <a:ext cx="5328592" cy="229646"/>
          </a:xfrm>
        </p:spPr>
        <p:txBody>
          <a:bodyPr>
            <a:normAutofit fontScale="32500" lnSpcReduction="20000"/>
          </a:bodyPr>
          <a:lstStyle/>
          <a:p>
            <a:pPr algn="l"/>
            <a:endParaRPr lang="en-GB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  <p:sp>
        <p:nvSpPr>
          <p:cNvPr id="4" name="Cube 3"/>
          <p:cNvSpPr/>
          <p:nvPr/>
        </p:nvSpPr>
        <p:spPr>
          <a:xfrm>
            <a:off x="467544" y="2212848"/>
            <a:ext cx="1216152" cy="1216152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be 4"/>
          <p:cNvSpPr/>
          <p:nvPr/>
        </p:nvSpPr>
        <p:spPr>
          <a:xfrm rot="16200000">
            <a:off x="6421960" y="4809057"/>
            <a:ext cx="1872208" cy="100012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n 5"/>
          <p:cNvSpPr/>
          <p:nvPr/>
        </p:nvSpPr>
        <p:spPr>
          <a:xfrm>
            <a:off x="5021288" y="2117462"/>
            <a:ext cx="914400" cy="1648200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upload.wikimedia.org/wikipedia/commons/1/10/Blender-mesh-cone.png"/>
          <p:cNvPicPr>
            <a:picLocks noChangeAspect="1" noChangeArrowheads="1"/>
          </p:cNvPicPr>
          <p:nvPr/>
        </p:nvPicPr>
        <p:blipFill>
          <a:blip r:embed="rId3" cstate="print"/>
          <a:srcRect l="28054" t="22148" r="26173" b="20267"/>
          <a:stretch>
            <a:fillRect/>
          </a:stretch>
        </p:blipFill>
        <p:spPr bwMode="auto">
          <a:xfrm>
            <a:off x="7068240" y="1772816"/>
            <a:ext cx="1602640" cy="2016224"/>
          </a:xfrm>
          <a:prstGeom prst="rect">
            <a:avLst/>
          </a:prstGeom>
          <a:noFill/>
        </p:spPr>
      </p:pic>
      <p:pic>
        <p:nvPicPr>
          <p:cNvPr id="1030" name="Picture 6" descr="http://www.staff.hum.ku.dk/dbwagner/pyramid/PyramidFigs/pyramid.fig.fangzhui.gif"/>
          <p:cNvPicPr>
            <a:picLocks noChangeAspect="1" noChangeArrowheads="1"/>
          </p:cNvPicPr>
          <p:nvPr/>
        </p:nvPicPr>
        <p:blipFill>
          <a:blip r:embed="rId4" cstate="print"/>
          <a:srcRect r="-1092" b="15532"/>
          <a:stretch>
            <a:fillRect/>
          </a:stretch>
        </p:blipFill>
        <p:spPr bwMode="auto">
          <a:xfrm>
            <a:off x="653339" y="4242279"/>
            <a:ext cx="2153039" cy="1872208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ANd9GcQ8iwSDgb_HgrCkdr8y1XAu-WNM3wVCHoJ4An3S6oailhKoXQGw7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5758" y="1956047"/>
            <a:ext cx="1783085" cy="1783085"/>
          </a:xfrm>
          <a:prstGeom prst="rect">
            <a:avLst/>
          </a:prstGeom>
          <a:noFill/>
        </p:spPr>
      </p:pic>
      <p:pic>
        <p:nvPicPr>
          <p:cNvPr id="1036" name="Picture 12" descr="http://mathforum.org/dr.math/faq/formulas/images/prism.gif"/>
          <p:cNvPicPr>
            <a:picLocks noChangeAspect="1" noChangeArrowheads="1"/>
          </p:cNvPicPr>
          <p:nvPr/>
        </p:nvPicPr>
        <p:blipFill>
          <a:blip r:embed="rId6" cstate="print"/>
          <a:srcRect r="66209" b="48999"/>
          <a:stretch>
            <a:fillRect/>
          </a:stretch>
        </p:blipFill>
        <p:spPr bwMode="auto">
          <a:xfrm>
            <a:off x="3177805" y="4271802"/>
            <a:ext cx="2232248" cy="173046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2060848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A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2060848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B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132856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C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19168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D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414908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E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1840" y="418883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F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48672" y="4293095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H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47755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10000"/>
                  </a:schemeClr>
                </a:solidFill>
              </a:rPr>
              <a:t>CUBE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89542" y="3773169"/>
            <a:ext cx="143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10000"/>
                  </a:schemeClr>
                </a:solidFill>
              </a:rPr>
              <a:t>SPHERE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9891" y="3779748"/>
            <a:ext cx="1373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10000"/>
                  </a:schemeClr>
                </a:solidFill>
              </a:rPr>
              <a:t>CYLINDER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4810" y="3846891"/>
            <a:ext cx="92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10000"/>
                  </a:schemeClr>
                </a:solidFill>
              </a:rPr>
              <a:t>CONE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3339" y="6245225"/>
            <a:ext cx="240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10000"/>
                  </a:schemeClr>
                </a:solidFill>
              </a:rPr>
              <a:t>PYRAMID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4908" y="5657190"/>
            <a:ext cx="226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10000"/>
                  </a:schemeClr>
                </a:solidFill>
              </a:rPr>
              <a:t>PRISM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84810" y="6352143"/>
            <a:ext cx="147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10000"/>
                  </a:schemeClr>
                </a:solidFill>
              </a:rPr>
              <a:t>CUBOID</a:t>
            </a:r>
          </a:p>
        </p:txBody>
      </p:sp>
    </p:spTree>
    <p:extLst>
      <p:ext uri="{BB962C8B-B14F-4D97-AF65-F5344CB8AC3E}">
        <p14:creationId xmlns:p14="http://schemas.microsoft.com/office/powerpoint/2010/main" val="200288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36512" y="1600200"/>
            <a:ext cx="9073008" cy="45259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 definitions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Faces</a:t>
            </a:r>
            <a:r>
              <a:rPr lang="en-GB" sz="3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surfaces of a 3D shape</a:t>
            </a:r>
            <a:endParaRPr lang="en-GB" sz="3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Vertex/vertices</a:t>
            </a:r>
            <a:r>
              <a:rPr lang="en-GB" sz="3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corners </a:t>
            </a:r>
          </a:p>
          <a:p>
            <a:r>
              <a:rPr lang="en-GB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Edges</a:t>
            </a:r>
            <a:r>
              <a:rPr lang="en-GB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an edge joins one corner with another</a:t>
            </a:r>
            <a:endParaRPr lang="en-GB" sz="3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1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4016"/>
            <a:ext cx="8496944" cy="6885384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GB" sz="36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Learning Objectives:</a:t>
            </a:r>
          </a:p>
          <a:p>
            <a:pPr lvl="1">
              <a:lnSpc>
                <a:spcPct val="150000"/>
              </a:lnSpc>
              <a:buNone/>
            </a:pPr>
            <a:r>
              <a:rPr lang="en-GB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be able to identify properties of 2D    and 3D shapes </a:t>
            </a:r>
          </a:p>
          <a:p>
            <a:pPr lvl="1">
              <a:lnSpc>
                <a:spcPct val="150000"/>
              </a:lnSpc>
              <a:buNone/>
            </a:pPr>
            <a:r>
              <a:rPr lang="en-GB" sz="36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Be able to draw accurate nets for cubes </a:t>
            </a:r>
          </a:p>
          <a:p>
            <a:pPr lvl="1">
              <a:lnSpc>
                <a:spcPct val="150000"/>
              </a:lnSpc>
              <a:buNone/>
            </a:pPr>
            <a:r>
              <a:rPr lang="en-GB" sz="360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Be able to draw accurate nets of other 3D shapes.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Created by Nicola Smith</a:t>
            </a:r>
          </a:p>
        </p:txBody>
      </p:sp>
    </p:spTree>
    <p:extLst>
      <p:ext uri="{BB962C8B-B14F-4D97-AF65-F5344CB8AC3E}">
        <p14:creationId xmlns:p14="http://schemas.microsoft.com/office/powerpoint/2010/main" val="1795917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</a:rPr>
              <a:t>What is a </a:t>
            </a:r>
            <a:r>
              <a:rPr lang="en-GB" sz="4400" b="1" dirty="0">
                <a:solidFill>
                  <a:schemeClr val="bg1">
                    <a:lumMod val="50000"/>
                  </a:schemeClr>
                </a:solidFill>
              </a:rPr>
              <a:t>net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</a:rPr>
              <a:t> of a shape?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</p:spTree>
    <p:extLst>
      <p:ext uri="{BB962C8B-B14F-4D97-AF65-F5344CB8AC3E}">
        <p14:creationId xmlns:p14="http://schemas.microsoft.com/office/powerpoint/2010/main" val="800325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Nets</a:t>
            </a:r>
            <a:r>
              <a:rPr lang="en-GB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      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Created by Nicola Smith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232248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net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is a pattern that you can cut and fold to make a model of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3D shape.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loud 4"/>
          <p:cNvSpPr/>
          <p:nvPr/>
        </p:nvSpPr>
        <p:spPr>
          <a:xfrm rot="550902">
            <a:off x="-21336" y="1714875"/>
            <a:ext cx="5580112" cy="4248472"/>
          </a:xfrm>
          <a:prstGeom prst="clou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7540" y="499793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If you</a:t>
            </a:r>
            <a:r>
              <a:rPr kumimoji="0" lang="en-GB" sz="2400" i="0" u="none" strike="noStrike" kern="1200" normalizeH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cut the shape out and folded it along the lines, what 3D shape would you make?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692" y="564532"/>
            <a:ext cx="3493328" cy="1928364"/>
          </a:xfrm>
          <a:prstGeom prst="rect">
            <a:avLst/>
          </a:prstGeom>
        </p:spPr>
      </p:pic>
      <p:sp>
        <p:nvSpPr>
          <p:cNvPr id="9" name="Explosion 2 8"/>
          <p:cNvSpPr/>
          <p:nvPr/>
        </p:nvSpPr>
        <p:spPr>
          <a:xfrm>
            <a:off x="565841" y="1919556"/>
            <a:ext cx="45719" cy="4571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08720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2">
                    <a:lumMod val="60000"/>
                    <a:lumOff val="40000"/>
                  </a:schemeClr>
                </a:solidFill>
                <a:hlinkClick r:id="rId3"/>
              </a:rPr>
              <a:t>https://www.youtube.com/watch?v=vQa3kP2FE4g</a:t>
            </a:r>
            <a:endParaRPr lang="en-GB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GB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GB" dirty="0"/>
              <a:t>Nets of cubes</a:t>
            </a:r>
          </a:p>
          <a:p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105835"/>
            <a:ext cx="6174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https://www.youtube.com/watch?v=46GXbHBA6k4</a:t>
            </a:r>
            <a:endParaRPr lang="en-GB" dirty="0"/>
          </a:p>
          <a:p>
            <a:endParaRPr lang="en-GB" dirty="0"/>
          </a:p>
          <a:p>
            <a:pPr algn="r"/>
            <a:r>
              <a:rPr lang="en-GB" dirty="0"/>
              <a:t>How to draw the net of a cuboid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</a:p>
        </p:txBody>
      </p:sp>
    </p:spTree>
    <p:extLst>
      <p:ext uri="{BB962C8B-B14F-4D97-AF65-F5344CB8AC3E}">
        <p14:creationId xmlns:p14="http://schemas.microsoft.com/office/powerpoint/2010/main" val="3163632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Created by Nicola Smith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How did you do?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Think of some more shapes</a:t>
            </a:r>
          </a:p>
          <a:p>
            <a:pPr>
              <a:buFontTx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describe them?</a:t>
            </a:r>
          </a:p>
          <a:p>
            <a:pPr>
              <a:buFontTx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Good bye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796136" y="3140968"/>
            <a:ext cx="2303463" cy="22320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0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3300"/>
                </a:solidFill>
              </a:rPr>
              <a:t>Properties of Shapes</a:t>
            </a:r>
          </a:p>
        </p:txBody>
      </p:sp>
      <p:pic>
        <p:nvPicPr>
          <p:cNvPr id="2052" name="Picture 4" descr="ed0027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972" y="3717032"/>
            <a:ext cx="3436828" cy="153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  Shapes quiz</a:t>
            </a:r>
          </a:p>
          <a:p>
            <a:pPr algn="ctr"/>
            <a:endParaRPr lang="en-GB" sz="4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it down – do not shout out the answer.</a:t>
            </a:r>
          </a:p>
        </p:txBody>
      </p:sp>
    </p:spTree>
    <p:extLst>
      <p:ext uri="{BB962C8B-B14F-4D97-AF65-F5344CB8AC3E}">
        <p14:creationId xmlns:p14="http://schemas.microsoft.com/office/powerpoint/2010/main" val="333245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4 sides</a:t>
            </a:r>
          </a:p>
          <a:p>
            <a:pPr>
              <a:buFontTx/>
              <a:buNone/>
            </a:pPr>
            <a:endParaRPr lang="en-GB" sz="4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4 right angles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my sides are the same length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4 vertices /corners</a:t>
            </a:r>
          </a:p>
          <a:p>
            <a:pPr>
              <a:buFontTx/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Created by Nicola Smith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quadrilateral.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</a:p>
          <a:p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08400" y="3644900"/>
            <a:ext cx="1584325" cy="15113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122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Created by Nicola Smith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3 sides</a:t>
            </a:r>
          </a:p>
          <a:p>
            <a:pPr>
              <a:buFontTx/>
              <a:buNone/>
            </a:pPr>
            <a:endParaRPr lang="en-GB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angles add up to 180 degrees</a:t>
            </a:r>
          </a:p>
          <a:p>
            <a:endParaRPr lang="en-GB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3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am I?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triangle</a:t>
            </a:r>
          </a:p>
          <a:p>
            <a:endParaRPr lang="en-GB" dirty="0"/>
          </a:p>
          <a:p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419872" y="2740025"/>
            <a:ext cx="2736304" cy="1553071"/>
          </a:xfrm>
          <a:prstGeom prst="triangle">
            <a:avLst>
              <a:gd name="adj" fmla="val 8306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0076B2"/>
      </a:hlink>
      <a:folHlink>
        <a:srgbClr val="0077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810</TotalTime>
  <Words>1378</Words>
  <Application>Microsoft Office PowerPoint</Application>
  <PresentationFormat>On-screen Show (4:3)</PresentationFormat>
  <Paragraphs>249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Century Gothic</vt:lpstr>
      <vt:lpstr>Comic Sans MS</vt:lpstr>
      <vt:lpstr>Default Design</vt:lpstr>
      <vt:lpstr>1_Default Design</vt:lpstr>
      <vt:lpstr>PowerPoint Presentation</vt:lpstr>
      <vt:lpstr>PowerPoint Presentation</vt:lpstr>
      <vt:lpstr>PowerPoint Presentation</vt:lpstr>
      <vt:lpstr>Properties of Shapes</vt:lpstr>
      <vt:lpstr>STARTER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Trapezium</vt:lpstr>
      <vt:lpstr>What am I?</vt:lpstr>
      <vt:lpstr>What shape am I?</vt:lpstr>
      <vt:lpstr>3 D SHAPES</vt:lpstr>
      <vt:lpstr>Can you identify the following 3 D shapes?</vt:lpstr>
      <vt:lpstr>Can you identify the following 3 D shapes?</vt:lpstr>
      <vt:lpstr>PowerPoint Presentation</vt:lpstr>
      <vt:lpstr>PowerPoint Presentation</vt:lpstr>
      <vt:lpstr>Nets        </vt:lpstr>
      <vt:lpstr>PowerPoint Presentation</vt:lpstr>
      <vt:lpstr>How did you do?</vt:lpstr>
    </vt:vector>
  </TitlesOfParts>
  <Company>Contributed to www.skillsworkshop.org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Shapes</dc:title>
  <dc:subject>Functional Maths</dc:subject>
  <dc:creator>Nicola Smith - July 2021</dc:creator>
  <dc:description>Whole class or small group activity designed to encourage discussion about the properties of shapes</dc:description>
  <cp:lastModifiedBy>Maggie Harnew</cp:lastModifiedBy>
  <cp:revision>51</cp:revision>
  <dcterms:created xsi:type="dcterms:W3CDTF">2005-11-19T21:29:06Z</dcterms:created>
  <dcterms:modified xsi:type="dcterms:W3CDTF">2021-07-25T14:16:51Z</dcterms:modified>
</cp:coreProperties>
</file>