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98" autoAdjust="0"/>
  </p:normalViewPr>
  <p:slideViewPr>
    <p:cSldViewPr snapToGrid="0">
      <p:cViewPr varScale="1">
        <p:scale>
          <a:sx n="155" d="100"/>
          <a:sy n="155" d="100"/>
        </p:scale>
        <p:origin x="35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fe1f69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76fe1f69d1_1_0:notes"/>
          <p:cNvSpPr txBox="1">
            <a:spLocks noGrp="1"/>
          </p:cNvSpPr>
          <p:nvPr>
            <p:ph type="body" idx="1"/>
          </p:nvPr>
        </p:nvSpPr>
        <p:spPr>
          <a:xfrm>
            <a:off x="685800" y="434398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  <a:endParaRPr dirty="0"/>
          </a:p>
        </p:txBody>
      </p:sp>
      <p:sp>
        <p:nvSpPr>
          <p:cNvPr id="58" name="Google Shape;58;g76fe1f69d1_1_0:notes"/>
          <p:cNvSpPr txBox="1"/>
          <p:nvPr/>
        </p:nvSpPr>
        <p:spPr>
          <a:xfrm>
            <a:off x="3884064" y="868504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854361b66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854361b668_0_55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g1854361b668_0_55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854361b6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854361b668_0_0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Highlight we will be using the last two in the discussions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g1854361b668_0_0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854361b66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854361b668_0_11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76;g1854361b668_0_11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854361b66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854361b668_0_18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g1854361b668_0_18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854361b66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854361b668_0_27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1854361b668_0_27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854361b66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854361b668_0_34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g1854361b668_0_34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854361b66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854361b668_0_41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November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 Morgan.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g1854361b668_0_41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854361b66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854361b668_0_48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1854361b668_0_48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875" tIns="39950" rIns="79875" bIns="3995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875" tIns="39950" rIns="79875" bIns="3995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875" tIns="39950" rIns="79875" bIns="399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875" tIns="39950" rIns="79875" bIns="399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875" tIns="39950" rIns="79875" bIns="3995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gov.uk/government/publications/functional-skills-subject-content-english" TargetMode="External"/><Relationship Id="rId5" Type="http://schemas.openxmlformats.org/officeDocument/2006/relationships/hyperlink" Target="https://www.skillsworkshop.org/resources/remembrance_day_poppies_and_british_values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legion.org.uk/stories/two-minute-sile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tjCGCxT_P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30737" y="292796"/>
            <a:ext cx="7927427" cy="83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>
              <a:buClr>
                <a:schemeClr val="dk2"/>
              </a:buClr>
              <a:buSzPts val="3000"/>
            </a:pPr>
            <a:r>
              <a:rPr lang="en-GB" sz="3000" dirty="0">
                <a:latin typeface="Century Gothic"/>
                <a:ea typeface="Century Gothic"/>
                <a:cs typeface="Century Gothic"/>
                <a:sym typeface="Century Gothic"/>
              </a:rPr>
              <a:t>Embedded Functional Skills English</a:t>
            </a:r>
            <a:br>
              <a:rPr lang="en-GB" sz="30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7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Remembrance Day poppies: </a:t>
            </a:r>
            <a:r>
              <a:rPr lang="en-GB" sz="15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speaking, listening &amp; discussion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2" name="Google Shape;62;p14" descr="Description: swlogo">
            <a:hlinkClick r:id="rId3"/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5712" y="52744"/>
            <a:ext cx="1217551" cy="79570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766680" y="1247701"/>
            <a:ext cx="7610637" cy="1420531"/>
          </a:xfrm>
          <a:custGeom>
            <a:avLst/>
            <a:gdLst/>
            <a:ahLst/>
            <a:cxnLst/>
            <a:rect l="l" t="t" r="r" b="b"/>
            <a:pathLst>
              <a:path w="8434289" h="1254825" extrusionOk="0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>
            <a:gsLst>
              <a:gs pos="0">
                <a:srgbClr val="7373D1"/>
              </a:gs>
              <a:gs pos="31000">
                <a:srgbClr val="E3F2F3"/>
              </a:gs>
              <a:gs pos="73000">
                <a:srgbClr val="D5ECED"/>
              </a:gs>
              <a:gs pos="100000">
                <a:srgbClr val="CCCCCC"/>
              </a:gs>
            </a:gsLst>
            <a:lin ang="2700006" scaled="0"/>
          </a:gradFill>
          <a:ln>
            <a:noFill/>
          </a:ln>
        </p:spPr>
        <p:txBody>
          <a:bodyPr spcFirstLastPara="1" wrap="square" lIns="148800" tIns="148800" rIns="148800" bIns="148800" anchor="ctr" anchorCtr="0">
            <a:noAutofit/>
          </a:bodyPr>
          <a:lstStyle/>
          <a:p>
            <a:pPr defTabSz="914378">
              <a:buSzPts val="1200"/>
            </a:pP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</a:rPr>
              <a:t>Nov 2022. Kindly contributed by Alex Morgan, Birmingham Adult Education Service.</a:t>
            </a:r>
            <a:endParaRPr lang="en-GB" sz="1500" dirty="0"/>
          </a:p>
          <a:p>
            <a:pPr defTabSz="914378">
              <a:buSzPts val="1200"/>
            </a:pP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</a:rPr>
              <a:t>Search for Alex on </a:t>
            </a:r>
            <a:r>
              <a:rPr lang="en-GB" sz="1050" u="sng" dirty="0">
                <a:solidFill>
                  <a:srgbClr val="DB4437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www.skillsworkshop.org</a:t>
            </a: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defTabSz="914378">
              <a:buSzPts val="1200"/>
            </a:pPr>
            <a:endParaRPr lang="en-GB" sz="105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914378">
              <a:buSzPts val="1200"/>
            </a:pP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</a:rPr>
              <a:t>Please refer to the download page for this resource on skillsworkshop for detailed curriculum links and related resources </a:t>
            </a: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https://www.skillsworkshop.org/resources/remembrance_day_poppies_and_british_values</a:t>
            </a:r>
            <a:r>
              <a:rPr lang="en-GB" sz="1050" dirty="0">
                <a:latin typeface="Century Gothic"/>
                <a:ea typeface="Century Gothic"/>
                <a:cs typeface="Century Gothic"/>
                <a:sym typeface="Century Gothic"/>
              </a:rPr>
              <a:t>     </a:t>
            </a:r>
          </a:p>
          <a:p>
            <a:pPr defTabSz="914378">
              <a:buSzPts val="1200"/>
            </a:pPr>
            <a:endParaRPr lang="en-GB" sz="1050"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914378">
              <a:buSzPts val="1200"/>
            </a:pPr>
            <a:r>
              <a:rPr lang="en-GB" sz="1050" b="1" dirty="0">
                <a:latin typeface="Century Gothic"/>
                <a:ea typeface="Century Gothic"/>
                <a:cs typeface="Century Gothic"/>
                <a:sym typeface="Century Gothic"/>
              </a:rPr>
              <a:t>For full use of hyperlinks and other features, this presentation should be run in full screen mode.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26C5D44-B1EF-4EEE-87B3-40B2EB94A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36432"/>
              </p:ext>
            </p:extLst>
          </p:nvPr>
        </p:nvGraphicFramePr>
        <p:xfrm>
          <a:off x="230737" y="3169932"/>
          <a:ext cx="8813511" cy="1478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7837">
                  <a:extLst>
                    <a:ext uri="{9D8B030D-6E8A-4147-A177-3AD203B41FA5}">
                      <a16:colId xmlns:a16="http://schemas.microsoft.com/office/drawing/2014/main" val="2511946906"/>
                    </a:ext>
                  </a:extLst>
                </a:gridCol>
                <a:gridCol w="2937837">
                  <a:extLst>
                    <a:ext uri="{9D8B030D-6E8A-4147-A177-3AD203B41FA5}">
                      <a16:colId xmlns:a16="http://schemas.microsoft.com/office/drawing/2014/main" val="2496599719"/>
                    </a:ext>
                  </a:extLst>
                </a:gridCol>
                <a:gridCol w="2937837">
                  <a:extLst>
                    <a:ext uri="{9D8B030D-6E8A-4147-A177-3AD203B41FA5}">
                      <a16:colId xmlns:a16="http://schemas.microsoft.com/office/drawing/2014/main" val="784385186"/>
                    </a:ext>
                  </a:extLst>
                </a:gridCol>
              </a:tblGrid>
              <a:tr h="1420531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Speaking, listening and communication: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E2.1 Identify and extract the main information and detail from short explanations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E2.4 Follow the gist of discussions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E2.5 Clearly express straightforward information and communicate feelings and opinions on a range of straightforward topics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E2.6 Make appropriate contributions to simple group discussions with others about a straightforward topic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E3.1 Identify and extract relevant information and detail in straightforward explanations</a:t>
                      </a:r>
                    </a:p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E3.3 Communicate information and opinions clearly on a range of topics</a:t>
                      </a:r>
                    </a:p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E3.5 Follow and understand the main points of discussions</a:t>
                      </a:r>
                    </a:p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E3.6 Make relevant contributions to group discussions about straightforward topics</a:t>
                      </a:r>
                    </a:p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E3.7 Listen to and respond appropriately to other points of view, respecting conventions of turn-taking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L1.1 Identify relevant information and lines of argument in explanations or presentations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L1.4 Communicate information, ideas and opinions clearly and accurately on a range of topics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L1.5 Express opinions and arguments and support them with evidence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9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L1.6 Follow and understand discussions and make contributions relevant to the situation and the subject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50059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3148DB-4863-4BE2-A187-DD0E34715FAA}"/>
              </a:ext>
            </a:extLst>
          </p:cNvPr>
          <p:cNvSpPr txBox="1"/>
          <p:nvPr/>
        </p:nvSpPr>
        <p:spPr>
          <a:xfrm>
            <a:off x="93574" y="2787525"/>
            <a:ext cx="75257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/>
              <a:t>Covers many Reformed Functional Skills English content descriptors, including: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6B32C-DBC0-61A7-047B-AC721C163761}"/>
              </a:ext>
            </a:extLst>
          </p:cNvPr>
          <p:cNvSpPr txBox="1"/>
          <p:nvPr/>
        </p:nvSpPr>
        <p:spPr>
          <a:xfrm>
            <a:off x="154459" y="4754255"/>
            <a:ext cx="86620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Source: Subject content functional skills: English. DfE (Feb 2018), </a:t>
            </a:r>
            <a:r>
              <a:rPr lang="en-GB" sz="1000" dirty="0">
                <a:hlinkClick r:id="rId6"/>
              </a:rPr>
              <a:t>https://www.gov.uk/government/publications/functional-skills-subject-content-english</a:t>
            </a:r>
            <a:r>
              <a:rPr lang="en-GB" sz="1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Should people wear a poppy?</a:t>
            </a:r>
            <a:endParaRPr b="1" dirty="0"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2600" dirty="0">
                <a:solidFill>
                  <a:schemeClr val="tx1"/>
                </a:solidFill>
              </a:rPr>
              <a:t>This is a topic that people can have very strong feelings about.  We will use the values of mutual respect and tolerance for different views, and individual liberty.</a:t>
            </a:r>
            <a:endParaRPr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Remembrance Day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243023" y="178650"/>
            <a:ext cx="8483100" cy="7092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 lnSpcReduction="10000"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2900" b="1">
                <a:solidFill>
                  <a:schemeClr val="dk1"/>
                </a:solidFill>
              </a:rPr>
              <a:t>What are the four British Values?</a:t>
            </a:r>
            <a:endParaRPr sz="2900">
              <a:solidFill>
                <a:schemeClr val="dk1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42546" y="887869"/>
            <a:ext cx="3487500" cy="5919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3900">
                <a:solidFill>
                  <a:schemeClr val="dk1"/>
                </a:solidFill>
              </a:rPr>
              <a:t>Democracy</a:t>
            </a:r>
            <a:endParaRPr sz="3900">
              <a:solidFill>
                <a:schemeClr val="dk1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4534269" y="2759531"/>
            <a:ext cx="4191900" cy="9348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3900">
                <a:solidFill>
                  <a:schemeClr val="dk1"/>
                </a:solidFill>
              </a:rPr>
              <a:t>Individual Liberty</a:t>
            </a:r>
            <a:endParaRPr sz="3900"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142546" y="2825906"/>
            <a:ext cx="4251000" cy="8022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3900">
                <a:solidFill>
                  <a:schemeClr val="dk1"/>
                </a:solidFill>
              </a:rPr>
              <a:t>Mutual Respect and Tolerance</a:t>
            </a:r>
            <a:endParaRPr sz="39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534269" y="938888"/>
            <a:ext cx="3487500" cy="5919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GB" sz="3900">
                <a:solidFill>
                  <a:schemeClr val="dk1"/>
                </a:solidFill>
              </a:rPr>
              <a:t>Rule of Law</a:t>
            </a:r>
            <a:endParaRPr sz="3900"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0" y="2449294"/>
            <a:ext cx="4320900" cy="1367700"/>
          </a:xfrm>
          <a:prstGeom prst="ellipse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9125" tIns="79125" rIns="79125" bIns="79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469746" y="2449294"/>
            <a:ext cx="4320900" cy="1367700"/>
          </a:xfrm>
          <a:prstGeom prst="ellipse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9125" tIns="79125" rIns="79125" bIns="79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64246" y="204112"/>
            <a:ext cx="8151300" cy="7959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What is Armistice Day?</a:t>
            </a:r>
            <a:endParaRPr b="1" dirty="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439650" y="825194"/>
            <a:ext cx="8264700" cy="23982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chemeClr val="tx1"/>
                </a:solidFill>
                <a:highlight>
                  <a:srgbClr val="FFFFFF"/>
                </a:highlight>
              </a:rPr>
              <a:t>The Armistice, an agreement to end the fighting of the First World War as a prelude to peace negotiations, began at 11am on 11 November 1918.</a:t>
            </a:r>
            <a:endParaRPr sz="21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100" i="1" dirty="0">
                <a:solidFill>
                  <a:schemeClr val="tx1"/>
                </a:solidFill>
                <a:highlight>
                  <a:srgbClr val="FFFFFF"/>
                </a:highlight>
              </a:rPr>
              <a:t>Armistice</a:t>
            </a:r>
            <a:r>
              <a:rPr lang="en-GB" sz="2100" dirty="0">
                <a:solidFill>
                  <a:schemeClr val="tx1"/>
                </a:solidFill>
                <a:highlight>
                  <a:srgbClr val="FFFFFF"/>
                </a:highlight>
              </a:rPr>
              <a:t> is Latin for </a:t>
            </a:r>
            <a:r>
              <a:rPr lang="en-GB" sz="2100" i="1" dirty="0">
                <a:solidFill>
                  <a:schemeClr val="tx1"/>
                </a:solidFill>
                <a:highlight>
                  <a:srgbClr val="FFFFFF"/>
                </a:highlight>
              </a:rPr>
              <a:t>to stand (still) arms</a:t>
            </a:r>
            <a:r>
              <a:rPr lang="en-GB" sz="2100" dirty="0">
                <a:solidFill>
                  <a:schemeClr val="tx1"/>
                </a:solidFill>
                <a:highlight>
                  <a:srgbClr val="FFFFFF"/>
                </a:highlight>
              </a:rPr>
              <a:t>.</a:t>
            </a:r>
            <a:endParaRPr sz="21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chemeClr val="tx1"/>
                </a:solidFill>
                <a:highlight>
                  <a:srgbClr val="FFFFFF"/>
                </a:highlight>
              </a:rPr>
              <a:t>To this day we mark Armistice Day around the United Kingdom with a </a:t>
            </a:r>
            <a:r>
              <a:rPr lang="en-GB" sz="2100" b="1" dirty="0">
                <a:solidFill>
                  <a:schemeClr val="accent5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 Minute Silence</a:t>
            </a:r>
            <a:r>
              <a:rPr lang="en-GB" sz="2100" dirty="0">
                <a:solidFill>
                  <a:schemeClr val="accent5"/>
                </a:solidFill>
                <a:highlight>
                  <a:srgbClr val="FFFFFF"/>
                </a:highlight>
              </a:rPr>
              <a:t> </a:t>
            </a:r>
            <a:r>
              <a:rPr lang="en-GB" sz="2100" dirty="0">
                <a:solidFill>
                  <a:schemeClr val="tx1"/>
                </a:solidFill>
                <a:highlight>
                  <a:srgbClr val="FFFFFF"/>
                </a:highlight>
              </a:rPr>
              <a:t>at 11am on the 11th day of the 11th month</a:t>
            </a:r>
            <a:r>
              <a:rPr lang="en-GB" sz="2100" dirty="0">
                <a:solidFill>
                  <a:srgbClr val="353535"/>
                </a:solidFill>
                <a:highlight>
                  <a:srgbClr val="FFFFFF"/>
                </a:highlight>
              </a:rPr>
              <a:t>.</a:t>
            </a:r>
            <a:endParaRPr sz="21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70000"/>
              </a:lnSpc>
              <a:spcBef>
                <a:spcPts val="900"/>
              </a:spcBef>
              <a:spcAft>
                <a:spcPts val="1200"/>
              </a:spcAft>
              <a:buNone/>
            </a:pPr>
            <a:endParaRPr sz="2500" dirty="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9445" y="3374506"/>
            <a:ext cx="7200902" cy="1564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421015" y="2602369"/>
            <a:ext cx="8151300" cy="7959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does the poppy symbolise?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64246" y="3457534"/>
            <a:ext cx="8264700" cy="127352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People wear poppies to honour and remember members of the Armed Forces in Britain and the Commonwealth who have died.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70000"/>
              </a:lnSpc>
              <a:spcBef>
                <a:spcPts val="900"/>
              </a:spcBef>
              <a:spcAft>
                <a:spcPts val="1200"/>
              </a:spcAft>
              <a:buNone/>
            </a:pPr>
            <a:endParaRPr sz="2900" dirty="0"/>
          </a:p>
        </p:txBody>
      </p:sp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64246" y="246975"/>
            <a:ext cx="8151300" cy="7959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What is remembrance?</a:t>
            </a:r>
            <a:endParaRPr b="1" dirty="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64246" y="1206280"/>
            <a:ext cx="7151845" cy="1491925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rgbClr val="0D5AA3"/>
                </a:solidFill>
                <a:highlight>
                  <a:srgbClr val="FFFFFF"/>
                </a:highlight>
              </a:rPr>
              <a:t>Remembrance honours those who serve to defend our democratic freedoms and way of life.</a:t>
            </a:r>
            <a:endParaRPr sz="3800" dirty="0"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2450" y="2114600"/>
            <a:ext cx="1237622" cy="149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253708" y="0"/>
            <a:ext cx="8151300" cy="7959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Does everyone wear a red poppy?</a:t>
            </a:r>
            <a:endParaRPr b="1" dirty="0"/>
          </a:p>
        </p:txBody>
      </p:sp>
      <p:pic>
        <p:nvPicPr>
          <p:cNvPr id="97" name="Google Shape;97;p18" descr="Writer, poet and musician Benjamin Zephaniah explains why he wears a white poppy: &quot;I love wearing my white poppy. I could wear a red one, but I don't just want to remember British people who have died in war. I want to remember all people.&quot;&#10;&#10;&#10;For more information about white poppies visit https://www.ppu.org.uk/remembrance-white-poppies&#10;&#10;&#10;&quot;Wear a white poppy. You know it makes absolute sense.&quot;" title="Benjamin Zephaniah - 'Wear a white poppy'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5050" y="618971"/>
            <a:ext cx="5968043" cy="447603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 rot="-5400000">
            <a:off x="6836227" y="2733356"/>
            <a:ext cx="40881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79125" rIns="79125" bIns="791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https://www.youtube.com/watch?v=jtjCGCxT_PU&amp;t=110s</a:t>
            </a: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281132" y="220270"/>
            <a:ext cx="7850100" cy="10104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The white poppy</a:t>
            </a:r>
            <a:endParaRPr b="1" dirty="0"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281132" y="1062574"/>
            <a:ext cx="8264700" cy="3241202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The white poppy was first made by the Co-operative Women's Guild in 1933.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It stands for: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393700" lvl="0" indent="-34925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353535"/>
              </a:buClr>
              <a:buSzPts val="2500"/>
              <a:buChar char="●"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Remembrance of all victims of war, </a:t>
            </a:r>
            <a:b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</a:b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both civilians and the armed forces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3937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Pts val="2500"/>
              <a:buChar char="●"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Challenging war and militarism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  <a:p>
            <a:pPr marL="3937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Pts val="2500"/>
              <a:buChar char="●"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A commitment to peace</a:t>
            </a:r>
            <a:endParaRPr sz="2500" dirty="0">
              <a:solidFill>
                <a:srgbClr val="353535"/>
              </a:solidFill>
              <a:highlight>
                <a:srgbClr val="FFFFFF"/>
              </a:highlight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4610" y="2683175"/>
            <a:ext cx="1522950" cy="179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293324" y="171502"/>
            <a:ext cx="7850100" cy="10104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The Black Poppy Rose</a:t>
            </a:r>
            <a:endParaRPr b="1" dirty="0"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232338" y="1336894"/>
            <a:ext cx="5405485" cy="16779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The Black Poppy Rose was created in 2010 to specifically remember the soldiers and peoples of African, Black, West Indian, Caribbean, Pacific Islands and Indigenous communities to wars.  </a:t>
            </a:r>
            <a:endParaRPr sz="2900" dirty="0"/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0911" y="1518047"/>
            <a:ext cx="2786063" cy="2107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646892" y="183694"/>
            <a:ext cx="7850100" cy="1010400"/>
          </a:xfrm>
          <a:prstGeom prst="rect">
            <a:avLst/>
          </a:prstGeom>
        </p:spPr>
        <p:txBody>
          <a:bodyPr spcFirstLastPara="1" wrap="square" lIns="79875" tIns="39950" rIns="79875" bIns="39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The purple poppy</a:t>
            </a:r>
            <a:endParaRPr b="1" dirty="0"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465438" y="1481813"/>
            <a:ext cx="6530700" cy="1712400"/>
          </a:xfrm>
          <a:prstGeom prst="rect">
            <a:avLst/>
          </a:prstGeom>
        </p:spPr>
        <p:txBody>
          <a:bodyPr spcFirstLastPara="1" wrap="square" lIns="79875" tIns="39950" rIns="79875" bIns="3995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GB" sz="2500" dirty="0">
                <a:solidFill>
                  <a:srgbClr val="353535"/>
                </a:solidFill>
                <a:highlight>
                  <a:srgbClr val="FFFFFF"/>
                </a:highlight>
              </a:rPr>
              <a:t>The purple poppy remembers animals who have died in service.  Many horses died in World War 1.  Nowadays dogs are the most common service animal. </a:t>
            </a:r>
            <a:endParaRPr sz="2900" dirty="0"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6104" y="1949704"/>
            <a:ext cx="1310888" cy="1576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762</Words>
  <Application>Microsoft Office PowerPoint</Application>
  <PresentationFormat>On-screen Show (16:9)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Comic Sans MS</vt:lpstr>
      <vt:lpstr>Simple Light</vt:lpstr>
      <vt:lpstr>Embedded Functional Skills English Remembrance Day poppies: speaking, listening &amp; discussion</vt:lpstr>
      <vt:lpstr>Remembrance Day</vt:lpstr>
      <vt:lpstr>PowerPoint Presentation</vt:lpstr>
      <vt:lpstr>What is Armistice Day?</vt:lpstr>
      <vt:lpstr>What does the poppy symbolise?</vt:lpstr>
      <vt:lpstr>Does everyone wear a red poppy?</vt:lpstr>
      <vt:lpstr>The white poppy</vt:lpstr>
      <vt:lpstr>The Black Poppy Rose</vt:lpstr>
      <vt:lpstr>The purple poppy</vt:lpstr>
      <vt:lpstr>Should people wear a poppy?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Remembrance Day</dc:title>
  <dc:creator>Alex Morgan</dc:creator>
  <cp:lastModifiedBy>Maggie Harnew</cp:lastModifiedBy>
  <cp:revision>7</cp:revision>
  <dcterms:modified xsi:type="dcterms:W3CDTF">2022-11-07T19:55:33Z</dcterms:modified>
</cp:coreProperties>
</file>