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7"/>
  </p:notesMasterIdLst>
  <p:sldIdLst>
    <p:sldId id="267" r:id="rId3"/>
    <p:sldId id="285" r:id="rId4"/>
    <p:sldId id="286" r:id="rId5"/>
    <p:sldId id="287" r:id="rId6"/>
  </p:sldIdLst>
  <p:sldSz cx="12192000" cy="6858000"/>
  <p:notesSz cx="6858000" cy="9144000"/>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CDCDFF"/>
    <a:srgbClr val="F6D4EF"/>
    <a:srgbClr val="008000"/>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32" autoAdjust="0"/>
    <p:restoredTop sz="87340" autoAdjust="0"/>
  </p:normalViewPr>
  <p:slideViewPr>
    <p:cSldViewPr>
      <p:cViewPr varScale="1">
        <p:scale>
          <a:sx n="110" d="100"/>
          <a:sy n="110" d="100"/>
        </p:scale>
        <p:origin x="516" y="102"/>
      </p:cViewPr>
      <p:guideLst>
        <p:guide orient="horz" pos="2160"/>
        <p:guide pos="3840"/>
      </p:guideLst>
    </p:cSldViewPr>
  </p:slideViewPr>
  <p:notesTextViewPr>
    <p:cViewPr>
      <p:scale>
        <a:sx n="100" d="100"/>
        <a:sy n="100" d="100"/>
      </p:scale>
      <p:origin x="0" y="0"/>
    </p:cViewPr>
  </p:notesTextViewPr>
  <p:notesViewPr>
    <p:cSldViewPr>
      <p:cViewPr varScale="1">
        <p:scale>
          <a:sx n="79" d="100"/>
          <a:sy n="79" d="100"/>
        </p:scale>
        <p:origin x="-196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1007E135-9C07-46D7-8230-99CB3DE7B9FF}"/>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075" name="Rectangle 3">
            <a:extLst>
              <a:ext uri="{FF2B5EF4-FFF2-40B4-BE49-F238E27FC236}">
                <a16:creationId xmlns:a16="http://schemas.microsoft.com/office/drawing/2014/main" id="{399AB98B-C76E-4632-9890-7683C19A5A98}"/>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076" name="Rectangle 4">
            <a:extLst>
              <a:ext uri="{FF2B5EF4-FFF2-40B4-BE49-F238E27FC236}">
                <a16:creationId xmlns:a16="http://schemas.microsoft.com/office/drawing/2014/main" id="{9B7FD9F5-6E99-4CA2-955B-ACD39E8560B2}"/>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2F35C018-4FEC-45FB-9900-82148D9723B0}"/>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8" name="Rectangle 6">
            <a:extLst>
              <a:ext uri="{FF2B5EF4-FFF2-40B4-BE49-F238E27FC236}">
                <a16:creationId xmlns:a16="http://schemas.microsoft.com/office/drawing/2014/main" id="{A8B4741E-2920-4C78-BEAE-95F02FF2BA16}"/>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3079" name="Rectangle 7">
            <a:extLst>
              <a:ext uri="{FF2B5EF4-FFF2-40B4-BE49-F238E27FC236}">
                <a16:creationId xmlns:a16="http://schemas.microsoft.com/office/drawing/2014/main" id="{1785799B-928F-4C92-AD8E-467617E48464}"/>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9EE0A33-14BA-49CB-A4BD-65820FA0899E}"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latin typeface="Comic Sans MS" pitchFamily="66" charset="0"/>
              </a:rPr>
              <a:t>February 2007. Kindly contributed to </a:t>
            </a:r>
            <a:r>
              <a:rPr lang="en-US" dirty="0">
                <a:solidFill>
                  <a:schemeClr val="accent2"/>
                </a:solidFill>
                <a:latin typeface="Comic Sans MS" pitchFamily="66" charset="0"/>
              </a:rPr>
              <a:t>www.skillsworkshop.org </a:t>
            </a:r>
            <a:r>
              <a:rPr lang="en-US" dirty="0"/>
              <a:t>by </a:t>
            </a:r>
            <a:r>
              <a:rPr lang="en-GB" dirty="0"/>
              <a:t>Moira Garland, formerly of Park Lane College, Leeds who </a:t>
            </a:r>
            <a:r>
              <a:rPr lang="en-GB" altLang="en-US" dirty="0"/>
              <a:t>adapted it from an original resource by Emma Scotland, Bradford, 2006. </a:t>
            </a:r>
            <a:endParaRPr lang="en-US"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Updated by Maggie Harnew, June 2021, to reflect the 2018 Reformed Functional Skills English content.</a:t>
            </a:r>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9BB67FD-53E9-4E1B-8DE1-DC17F19AB1BF}"/>
              </a:ext>
            </a:extLst>
          </p:cNvPr>
          <p:cNvSpPr>
            <a:spLocks noGrp="1" noChangeArrowheads="1"/>
          </p:cNvSpPr>
          <p:nvPr>
            <p:ph type="sldNum" sz="quarter" idx="5"/>
          </p:nvPr>
        </p:nvSpPr>
        <p:spPr>
          <a:ln/>
        </p:spPr>
        <p:txBody>
          <a:bodyPr/>
          <a:lstStyle/>
          <a:p>
            <a:fld id="{82F7C91A-563C-4556-9A90-D0AB802BE6B3}" type="slidenum">
              <a:rPr lang="en-US" altLang="en-US"/>
              <a:pPr/>
              <a:t>2</a:t>
            </a:fld>
            <a:endParaRPr lang="en-US" altLang="en-US"/>
          </a:p>
        </p:txBody>
      </p:sp>
      <p:sp>
        <p:nvSpPr>
          <p:cNvPr id="4098" name="Rectangle 2">
            <a:extLst>
              <a:ext uri="{FF2B5EF4-FFF2-40B4-BE49-F238E27FC236}">
                <a16:creationId xmlns:a16="http://schemas.microsoft.com/office/drawing/2014/main" id="{3D86BC5A-6FE3-4743-B77E-C9FE458277DB}"/>
              </a:ext>
            </a:extLst>
          </p:cNvPr>
          <p:cNvSpPr>
            <a:spLocks noGrp="1" noRot="1" noChangeAspect="1" noChangeArrowheads="1" noTextEdit="1"/>
          </p:cNvSpPr>
          <p:nvPr>
            <p:ph type="sldImg"/>
          </p:nvPr>
        </p:nvSpPr>
        <p:spPr>
          <a:ln/>
        </p:spPr>
      </p:sp>
      <p:sp>
        <p:nvSpPr>
          <p:cNvPr id="4099" name="Rectangle 3">
            <a:extLst>
              <a:ext uri="{FF2B5EF4-FFF2-40B4-BE49-F238E27FC236}">
                <a16:creationId xmlns:a16="http://schemas.microsoft.com/office/drawing/2014/main" id="{6598808A-B8AB-4A70-9747-964F346719B3}"/>
              </a:ext>
            </a:extLst>
          </p:cNvPr>
          <p:cNvSpPr>
            <a:spLocks noGrp="1" noChangeArrowheads="1"/>
          </p:cNvSpPr>
          <p:nvPr>
            <p:ph type="body" idx="1"/>
          </p:nvPr>
        </p:nvSpPr>
        <p:spPr>
          <a:xfrm>
            <a:off x="685800" y="4343400"/>
            <a:ext cx="5622925" cy="4114800"/>
          </a:xfrm>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latin typeface="Comic Sans MS" pitchFamily="66" charset="0"/>
              </a:rPr>
              <a:t>February 2007. Kindly contributed to </a:t>
            </a:r>
            <a:r>
              <a:rPr lang="en-US" dirty="0">
                <a:solidFill>
                  <a:schemeClr val="accent2"/>
                </a:solidFill>
                <a:latin typeface="Comic Sans MS" pitchFamily="66" charset="0"/>
              </a:rPr>
              <a:t>www.skillsworkshop.org </a:t>
            </a:r>
            <a:r>
              <a:rPr lang="en-US" dirty="0"/>
              <a:t>by </a:t>
            </a:r>
            <a:r>
              <a:rPr lang="en-GB" dirty="0"/>
              <a:t>Moira Garland, formerly of Park Lane College, Leeds who </a:t>
            </a:r>
            <a:r>
              <a:rPr lang="en-GB" altLang="en-US" dirty="0"/>
              <a:t>adapted it from an original resource by Emma Scotland, Bradford, 2006. </a:t>
            </a:r>
            <a:endParaRPr lang="en-US"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Updated by Maggie Harnew, June 2021, to reflect the 2018 Reformed Functional Skills English content.</a:t>
            </a:r>
            <a:endParaRPr lang="en-GB" dirty="0"/>
          </a:p>
        </p:txBody>
      </p:sp>
    </p:spTree>
    <p:extLst>
      <p:ext uri="{BB962C8B-B14F-4D97-AF65-F5344CB8AC3E}">
        <p14:creationId xmlns:p14="http://schemas.microsoft.com/office/powerpoint/2010/main" val="430951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9BB67FD-53E9-4E1B-8DE1-DC17F19AB1BF}"/>
              </a:ext>
            </a:extLst>
          </p:cNvPr>
          <p:cNvSpPr>
            <a:spLocks noGrp="1" noChangeArrowheads="1"/>
          </p:cNvSpPr>
          <p:nvPr>
            <p:ph type="sldNum" sz="quarter" idx="5"/>
          </p:nvPr>
        </p:nvSpPr>
        <p:spPr>
          <a:ln/>
        </p:spPr>
        <p:txBody>
          <a:bodyPr/>
          <a:lstStyle/>
          <a:p>
            <a:fld id="{82F7C91A-563C-4556-9A90-D0AB802BE6B3}" type="slidenum">
              <a:rPr lang="en-US" altLang="en-US"/>
              <a:pPr/>
              <a:t>3</a:t>
            </a:fld>
            <a:endParaRPr lang="en-US" altLang="en-US"/>
          </a:p>
        </p:txBody>
      </p:sp>
      <p:sp>
        <p:nvSpPr>
          <p:cNvPr id="4098" name="Rectangle 2">
            <a:extLst>
              <a:ext uri="{FF2B5EF4-FFF2-40B4-BE49-F238E27FC236}">
                <a16:creationId xmlns:a16="http://schemas.microsoft.com/office/drawing/2014/main" id="{3D86BC5A-6FE3-4743-B77E-C9FE458277DB}"/>
              </a:ext>
            </a:extLst>
          </p:cNvPr>
          <p:cNvSpPr>
            <a:spLocks noGrp="1" noRot="1" noChangeAspect="1" noChangeArrowheads="1" noTextEdit="1"/>
          </p:cNvSpPr>
          <p:nvPr>
            <p:ph type="sldImg"/>
          </p:nvPr>
        </p:nvSpPr>
        <p:spPr>
          <a:ln/>
        </p:spPr>
      </p:sp>
      <p:sp>
        <p:nvSpPr>
          <p:cNvPr id="4099" name="Rectangle 3">
            <a:extLst>
              <a:ext uri="{FF2B5EF4-FFF2-40B4-BE49-F238E27FC236}">
                <a16:creationId xmlns:a16="http://schemas.microsoft.com/office/drawing/2014/main" id="{6598808A-B8AB-4A70-9747-964F346719B3}"/>
              </a:ext>
            </a:extLst>
          </p:cNvPr>
          <p:cNvSpPr>
            <a:spLocks noGrp="1" noChangeArrowheads="1"/>
          </p:cNvSpPr>
          <p:nvPr>
            <p:ph type="body" idx="1"/>
          </p:nvPr>
        </p:nvSpPr>
        <p:spPr>
          <a:xfrm>
            <a:off x="685800" y="4343400"/>
            <a:ext cx="5622925" cy="4114800"/>
          </a:xfrm>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latin typeface="Comic Sans MS" pitchFamily="66" charset="0"/>
              </a:rPr>
              <a:t>February 2007. Kindly contributed to </a:t>
            </a:r>
            <a:r>
              <a:rPr lang="en-US" dirty="0">
                <a:solidFill>
                  <a:schemeClr val="accent2"/>
                </a:solidFill>
                <a:latin typeface="Comic Sans MS" pitchFamily="66" charset="0"/>
              </a:rPr>
              <a:t>www.skillsworkshop.org </a:t>
            </a:r>
            <a:r>
              <a:rPr lang="en-US" dirty="0"/>
              <a:t>by </a:t>
            </a:r>
            <a:r>
              <a:rPr lang="en-GB" dirty="0"/>
              <a:t>Moira Garland, formerly of Park Lane College, Leeds who </a:t>
            </a:r>
            <a:r>
              <a:rPr lang="en-GB" altLang="en-US" dirty="0"/>
              <a:t>adapted it from an original resource by Emma Scotland, Bradford, 2006. </a:t>
            </a:r>
            <a:endParaRPr lang="en-US"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Updated by Maggie Harnew, June 2021, to reflect the 2018 Reformed Functional Skills English content.</a:t>
            </a:r>
            <a:endParaRPr lang="en-GB" dirty="0"/>
          </a:p>
        </p:txBody>
      </p:sp>
    </p:spTree>
    <p:extLst>
      <p:ext uri="{BB962C8B-B14F-4D97-AF65-F5344CB8AC3E}">
        <p14:creationId xmlns:p14="http://schemas.microsoft.com/office/powerpoint/2010/main" val="306390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9BB67FD-53E9-4E1B-8DE1-DC17F19AB1BF}"/>
              </a:ext>
            </a:extLst>
          </p:cNvPr>
          <p:cNvSpPr>
            <a:spLocks noGrp="1" noChangeArrowheads="1"/>
          </p:cNvSpPr>
          <p:nvPr>
            <p:ph type="sldNum" sz="quarter" idx="5"/>
          </p:nvPr>
        </p:nvSpPr>
        <p:spPr>
          <a:ln/>
        </p:spPr>
        <p:txBody>
          <a:bodyPr/>
          <a:lstStyle/>
          <a:p>
            <a:fld id="{82F7C91A-563C-4556-9A90-D0AB802BE6B3}" type="slidenum">
              <a:rPr lang="en-US" altLang="en-US"/>
              <a:pPr/>
              <a:t>4</a:t>
            </a:fld>
            <a:endParaRPr lang="en-US" altLang="en-US"/>
          </a:p>
        </p:txBody>
      </p:sp>
      <p:sp>
        <p:nvSpPr>
          <p:cNvPr id="4098" name="Rectangle 2">
            <a:extLst>
              <a:ext uri="{FF2B5EF4-FFF2-40B4-BE49-F238E27FC236}">
                <a16:creationId xmlns:a16="http://schemas.microsoft.com/office/drawing/2014/main" id="{3D86BC5A-6FE3-4743-B77E-C9FE458277DB}"/>
              </a:ext>
            </a:extLst>
          </p:cNvPr>
          <p:cNvSpPr>
            <a:spLocks noGrp="1" noRot="1" noChangeAspect="1" noChangeArrowheads="1" noTextEdit="1"/>
          </p:cNvSpPr>
          <p:nvPr>
            <p:ph type="sldImg"/>
          </p:nvPr>
        </p:nvSpPr>
        <p:spPr>
          <a:ln/>
        </p:spPr>
      </p:sp>
      <p:sp>
        <p:nvSpPr>
          <p:cNvPr id="4099" name="Rectangle 3">
            <a:extLst>
              <a:ext uri="{FF2B5EF4-FFF2-40B4-BE49-F238E27FC236}">
                <a16:creationId xmlns:a16="http://schemas.microsoft.com/office/drawing/2014/main" id="{6598808A-B8AB-4A70-9747-964F346719B3}"/>
              </a:ext>
            </a:extLst>
          </p:cNvPr>
          <p:cNvSpPr>
            <a:spLocks noGrp="1" noChangeArrowheads="1"/>
          </p:cNvSpPr>
          <p:nvPr>
            <p:ph type="body" idx="1"/>
          </p:nvPr>
        </p:nvSpPr>
        <p:spPr>
          <a:xfrm>
            <a:off x="685800" y="4343400"/>
            <a:ext cx="5622925" cy="4114800"/>
          </a:xfrm>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dirty="0">
                <a:latin typeface="Comic Sans MS" pitchFamily="66" charset="0"/>
              </a:rPr>
              <a:t>February 2007. Kindly contributed to </a:t>
            </a:r>
            <a:r>
              <a:rPr lang="en-US" dirty="0">
                <a:solidFill>
                  <a:schemeClr val="accent2"/>
                </a:solidFill>
                <a:latin typeface="Comic Sans MS" pitchFamily="66" charset="0"/>
              </a:rPr>
              <a:t>www.skillsworkshop.org </a:t>
            </a:r>
            <a:r>
              <a:rPr lang="en-US" dirty="0"/>
              <a:t>by </a:t>
            </a:r>
            <a:r>
              <a:rPr lang="en-GB" dirty="0"/>
              <a:t>Moira Garland, formerly of Park Lane College, Leeds who </a:t>
            </a:r>
            <a:r>
              <a:rPr lang="en-GB" altLang="en-US" dirty="0"/>
              <a:t>adapted it from an original resource by Emma Scotland, Bradford, 2006. </a:t>
            </a:r>
            <a:endParaRPr lang="en-US"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Updated by Maggie Harnew, June 2021, to reflect the 2018 Reformed Functional Skills English content.</a:t>
            </a:r>
            <a:endParaRPr lang="en-GB" dirty="0"/>
          </a:p>
        </p:txBody>
      </p:sp>
    </p:spTree>
    <p:extLst>
      <p:ext uri="{BB962C8B-B14F-4D97-AF65-F5344CB8AC3E}">
        <p14:creationId xmlns:p14="http://schemas.microsoft.com/office/powerpoint/2010/main" val="1631822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203A005-EE60-4258-900E-79F46D67317D}" type="datetimeFigureOut">
              <a:rPr lang="en-GB" smtClean="0">
                <a:solidFill>
                  <a:prstClr val="black">
                    <a:tint val="75000"/>
                  </a:prstClr>
                </a:solidFill>
              </a:rPr>
              <a:pPr/>
              <a:t>29/06/2021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0AF8634-6CBD-474D-9172-61A3038473C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46146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03A005-EE60-4258-900E-79F46D67317D}" type="datetimeFigureOut">
              <a:rPr lang="en-GB" smtClean="0">
                <a:solidFill>
                  <a:prstClr val="black">
                    <a:tint val="75000"/>
                  </a:prstClr>
                </a:solidFill>
              </a:rPr>
              <a:pPr/>
              <a:t>29/06/2021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0AF8634-6CBD-474D-9172-61A3038473C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16471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03A005-EE60-4258-900E-79F46D67317D}" type="datetimeFigureOut">
              <a:rPr lang="en-GB" smtClean="0">
                <a:solidFill>
                  <a:prstClr val="black">
                    <a:tint val="75000"/>
                  </a:prstClr>
                </a:solidFill>
              </a:rPr>
              <a:pPr/>
              <a:t>29/06/2021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0AF8634-6CBD-474D-9172-61A3038473C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204409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GB" altLang="en-US"/>
          </a:p>
        </p:txBody>
      </p:sp>
      <p:sp>
        <p:nvSpPr>
          <p:cNvPr id="5" name="Footer Placeholder 4"/>
          <p:cNvSpPr>
            <a:spLocks noGrp="1"/>
          </p:cNvSpPr>
          <p:nvPr>
            <p:ph type="ftr" sz="quarter" idx="11"/>
          </p:nvPr>
        </p:nvSpPr>
        <p:spPr/>
        <p:txBody>
          <a:bodyPr/>
          <a:lstStyle/>
          <a:p>
            <a:endParaRPr lang="en-GB" altLang="en-US"/>
          </a:p>
        </p:txBody>
      </p:sp>
      <p:sp>
        <p:nvSpPr>
          <p:cNvPr id="6" name="Slide Number Placeholder 5"/>
          <p:cNvSpPr>
            <a:spLocks noGrp="1"/>
          </p:cNvSpPr>
          <p:nvPr>
            <p:ph type="sldNum" sz="quarter" idx="12"/>
          </p:nvPr>
        </p:nvSpPr>
        <p:spPr/>
        <p:txBody>
          <a:bodyPr/>
          <a:lstStyle/>
          <a:p>
            <a:fld id="{4D13BF94-0D91-4B09-8878-648E4304F558}" type="slidenum">
              <a:rPr lang="en-GB" altLang="en-US" smtClean="0"/>
              <a:pPr/>
              <a:t>‹#›</a:t>
            </a:fld>
            <a:endParaRPr lang="en-GB" altLang="en-US"/>
          </a:p>
        </p:txBody>
      </p:sp>
    </p:spTree>
    <p:extLst>
      <p:ext uri="{BB962C8B-B14F-4D97-AF65-F5344CB8AC3E}">
        <p14:creationId xmlns:p14="http://schemas.microsoft.com/office/powerpoint/2010/main" val="29272126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ltLang="en-US"/>
          </a:p>
        </p:txBody>
      </p:sp>
      <p:sp>
        <p:nvSpPr>
          <p:cNvPr id="5" name="Footer Placeholder 4"/>
          <p:cNvSpPr>
            <a:spLocks noGrp="1"/>
          </p:cNvSpPr>
          <p:nvPr>
            <p:ph type="ftr" sz="quarter" idx="11"/>
          </p:nvPr>
        </p:nvSpPr>
        <p:spPr/>
        <p:txBody>
          <a:bodyPr/>
          <a:lstStyle/>
          <a:p>
            <a:endParaRPr lang="en-GB" altLang="en-US"/>
          </a:p>
        </p:txBody>
      </p:sp>
      <p:sp>
        <p:nvSpPr>
          <p:cNvPr id="6" name="Slide Number Placeholder 5"/>
          <p:cNvSpPr>
            <a:spLocks noGrp="1"/>
          </p:cNvSpPr>
          <p:nvPr>
            <p:ph type="sldNum" sz="quarter" idx="12"/>
          </p:nvPr>
        </p:nvSpPr>
        <p:spPr/>
        <p:txBody>
          <a:bodyPr/>
          <a:lstStyle/>
          <a:p>
            <a:fld id="{668BA126-FCA4-4C8A-806A-B942F2B477A4}" type="slidenum">
              <a:rPr lang="en-GB" altLang="en-US" smtClean="0"/>
              <a:pPr/>
              <a:t>‹#›</a:t>
            </a:fld>
            <a:endParaRPr lang="en-GB" altLang="en-US"/>
          </a:p>
        </p:txBody>
      </p:sp>
    </p:spTree>
    <p:extLst>
      <p:ext uri="{BB962C8B-B14F-4D97-AF65-F5344CB8AC3E}">
        <p14:creationId xmlns:p14="http://schemas.microsoft.com/office/powerpoint/2010/main" val="34603181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altLang="en-US"/>
          </a:p>
        </p:txBody>
      </p:sp>
      <p:sp>
        <p:nvSpPr>
          <p:cNvPr id="5" name="Footer Placeholder 4"/>
          <p:cNvSpPr>
            <a:spLocks noGrp="1"/>
          </p:cNvSpPr>
          <p:nvPr>
            <p:ph type="ftr" sz="quarter" idx="11"/>
          </p:nvPr>
        </p:nvSpPr>
        <p:spPr/>
        <p:txBody>
          <a:bodyPr/>
          <a:lstStyle/>
          <a:p>
            <a:endParaRPr lang="en-GB" altLang="en-US"/>
          </a:p>
        </p:txBody>
      </p:sp>
      <p:sp>
        <p:nvSpPr>
          <p:cNvPr id="6" name="Slide Number Placeholder 5"/>
          <p:cNvSpPr>
            <a:spLocks noGrp="1"/>
          </p:cNvSpPr>
          <p:nvPr>
            <p:ph type="sldNum" sz="quarter" idx="12"/>
          </p:nvPr>
        </p:nvSpPr>
        <p:spPr/>
        <p:txBody>
          <a:bodyPr/>
          <a:lstStyle/>
          <a:p>
            <a:fld id="{427EFB8B-057D-486D-AB19-84EA2D6B41F7}" type="slidenum">
              <a:rPr lang="en-GB" altLang="en-US" smtClean="0"/>
              <a:pPr/>
              <a:t>‹#›</a:t>
            </a:fld>
            <a:endParaRPr lang="en-GB" altLang="en-US"/>
          </a:p>
        </p:txBody>
      </p:sp>
    </p:spTree>
    <p:extLst>
      <p:ext uri="{BB962C8B-B14F-4D97-AF65-F5344CB8AC3E}">
        <p14:creationId xmlns:p14="http://schemas.microsoft.com/office/powerpoint/2010/main" val="2683837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GB" altLang="en-US"/>
          </a:p>
        </p:txBody>
      </p:sp>
      <p:sp>
        <p:nvSpPr>
          <p:cNvPr id="6" name="Footer Placeholder 5"/>
          <p:cNvSpPr>
            <a:spLocks noGrp="1"/>
          </p:cNvSpPr>
          <p:nvPr>
            <p:ph type="ftr" sz="quarter" idx="11"/>
          </p:nvPr>
        </p:nvSpPr>
        <p:spPr/>
        <p:txBody>
          <a:bodyPr/>
          <a:lstStyle/>
          <a:p>
            <a:endParaRPr lang="en-GB" altLang="en-US"/>
          </a:p>
        </p:txBody>
      </p:sp>
      <p:sp>
        <p:nvSpPr>
          <p:cNvPr id="7" name="Slide Number Placeholder 6"/>
          <p:cNvSpPr>
            <a:spLocks noGrp="1"/>
          </p:cNvSpPr>
          <p:nvPr>
            <p:ph type="sldNum" sz="quarter" idx="12"/>
          </p:nvPr>
        </p:nvSpPr>
        <p:spPr/>
        <p:txBody>
          <a:bodyPr/>
          <a:lstStyle/>
          <a:p>
            <a:fld id="{D7962B31-6C5B-43CE-B08E-7B8F4CDDF9FA}" type="slidenum">
              <a:rPr lang="en-GB" altLang="en-US" smtClean="0"/>
              <a:pPr/>
              <a:t>‹#›</a:t>
            </a:fld>
            <a:endParaRPr lang="en-GB" altLang="en-US"/>
          </a:p>
        </p:txBody>
      </p:sp>
    </p:spTree>
    <p:extLst>
      <p:ext uri="{BB962C8B-B14F-4D97-AF65-F5344CB8AC3E}">
        <p14:creationId xmlns:p14="http://schemas.microsoft.com/office/powerpoint/2010/main" val="32422151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GB" altLang="en-US"/>
          </a:p>
        </p:txBody>
      </p:sp>
      <p:sp>
        <p:nvSpPr>
          <p:cNvPr id="8" name="Footer Placeholder 7"/>
          <p:cNvSpPr>
            <a:spLocks noGrp="1"/>
          </p:cNvSpPr>
          <p:nvPr>
            <p:ph type="ftr" sz="quarter" idx="11"/>
          </p:nvPr>
        </p:nvSpPr>
        <p:spPr/>
        <p:txBody>
          <a:bodyPr/>
          <a:lstStyle/>
          <a:p>
            <a:endParaRPr lang="en-GB" altLang="en-US"/>
          </a:p>
        </p:txBody>
      </p:sp>
      <p:sp>
        <p:nvSpPr>
          <p:cNvPr id="9" name="Slide Number Placeholder 8"/>
          <p:cNvSpPr>
            <a:spLocks noGrp="1"/>
          </p:cNvSpPr>
          <p:nvPr>
            <p:ph type="sldNum" sz="quarter" idx="12"/>
          </p:nvPr>
        </p:nvSpPr>
        <p:spPr/>
        <p:txBody>
          <a:bodyPr/>
          <a:lstStyle/>
          <a:p>
            <a:fld id="{29CB4687-E112-4E96-9928-1A173663258D}" type="slidenum">
              <a:rPr lang="en-GB" altLang="en-US" smtClean="0"/>
              <a:pPr/>
              <a:t>‹#›</a:t>
            </a:fld>
            <a:endParaRPr lang="en-GB" altLang="en-US"/>
          </a:p>
        </p:txBody>
      </p:sp>
    </p:spTree>
    <p:extLst>
      <p:ext uri="{BB962C8B-B14F-4D97-AF65-F5344CB8AC3E}">
        <p14:creationId xmlns:p14="http://schemas.microsoft.com/office/powerpoint/2010/main" val="5335024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GB" altLang="en-US"/>
          </a:p>
        </p:txBody>
      </p:sp>
      <p:sp>
        <p:nvSpPr>
          <p:cNvPr id="4" name="Footer Placeholder 3"/>
          <p:cNvSpPr>
            <a:spLocks noGrp="1"/>
          </p:cNvSpPr>
          <p:nvPr>
            <p:ph type="ftr" sz="quarter" idx="11"/>
          </p:nvPr>
        </p:nvSpPr>
        <p:spPr/>
        <p:txBody>
          <a:bodyPr/>
          <a:lstStyle/>
          <a:p>
            <a:endParaRPr lang="en-GB" altLang="en-US"/>
          </a:p>
        </p:txBody>
      </p:sp>
      <p:sp>
        <p:nvSpPr>
          <p:cNvPr id="5" name="Slide Number Placeholder 4"/>
          <p:cNvSpPr>
            <a:spLocks noGrp="1"/>
          </p:cNvSpPr>
          <p:nvPr>
            <p:ph type="sldNum" sz="quarter" idx="12"/>
          </p:nvPr>
        </p:nvSpPr>
        <p:spPr/>
        <p:txBody>
          <a:bodyPr/>
          <a:lstStyle/>
          <a:p>
            <a:fld id="{D0B908C4-4002-4024-AD1B-B94E13CD7322}" type="slidenum">
              <a:rPr lang="en-GB" altLang="en-US" smtClean="0"/>
              <a:pPr/>
              <a:t>‹#›</a:t>
            </a:fld>
            <a:endParaRPr lang="en-GB" altLang="en-US"/>
          </a:p>
        </p:txBody>
      </p:sp>
    </p:spTree>
    <p:extLst>
      <p:ext uri="{BB962C8B-B14F-4D97-AF65-F5344CB8AC3E}">
        <p14:creationId xmlns:p14="http://schemas.microsoft.com/office/powerpoint/2010/main" val="37553220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ltLang="en-US"/>
          </a:p>
        </p:txBody>
      </p:sp>
      <p:sp>
        <p:nvSpPr>
          <p:cNvPr id="3" name="Footer Placeholder 2"/>
          <p:cNvSpPr>
            <a:spLocks noGrp="1"/>
          </p:cNvSpPr>
          <p:nvPr>
            <p:ph type="ftr" sz="quarter" idx="11"/>
          </p:nvPr>
        </p:nvSpPr>
        <p:spPr/>
        <p:txBody>
          <a:bodyPr/>
          <a:lstStyle/>
          <a:p>
            <a:endParaRPr lang="en-GB" altLang="en-US"/>
          </a:p>
        </p:txBody>
      </p:sp>
      <p:sp>
        <p:nvSpPr>
          <p:cNvPr id="4" name="Slide Number Placeholder 3"/>
          <p:cNvSpPr>
            <a:spLocks noGrp="1"/>
          </p:cNvSpPr>
          <p:nvPr>
            <p:ph type="sldNum" sz="quarter" idx="12"/>
          </p:nvPr>
        </p:nvSpPr>
        <p:spPr/>
        <p:txBody>
          <a:bodyPr/>
          <a:lstStyle/>
          <a:p>
            <a:fld id="{B60DC52F-F222-4DB5-A278-D32EEB3DC6E7}" type="slidenum">
              <a:rPr lang="en-GB" altLang="en-US" smtClean="0"/>
              <a:pPr/>
              <a:t>‹#›</a:t>
            </a:fld>
            <a:endParaRPr lang="en-GB" altLang="en-US"/>
          </a:p>
        </p:txBody>
      </p:sp>
    </p:spTree>
    <p:extLst>
      <p:ext uri="{BB962C8B-B14F-4D97-AF65-F5344CB8AC3E}">
        <p14:creationId xmlns:p14="http://schemas.microsoft.com/office/powerpoint/2010/main" val="15233817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ltLang="en-US"/>
          </a:p>
        </p:txBody>
      </p:sp>
      <p:sp>
        <p:nvSpPr>
          <p:cNvPr id="6" name="Footer Placeholder 5"/>
          <p:cNvSpPr>
            <a:spLocks noGrp="1"/>
          </p:cNvSpPr>
          <p:nvPr>
            <p:ph type="ftr" sz="quarter" idx="11"/>
          </p:nvPr>
        </p:nvSpPr>
        <p:spPr/>
        <p:txBody>
          <a:bodyPr/>
          <a:lstStyle/>
          <a:p>
            <a:endParaRPr lang="en-GB" altLang="en-US"/>
          </a:p>
        </p:txBody>
      </p:sp>
      <p:sp>
        <p:nvSpPr>
          <p:cNvPr id="7" name="Slide Number Placeholder 6"/>
          <p:cNvSpPr>
            <a:spLocks noGrp="1"/>
          </p:cNvSpPr>
          <p:nvPr>
            <p:ph type="sldNum" sz="quarter" idx="12"/>
          </p:nvPr>
        </p:nvSpPr>
        <p:spPr/>
        <p:txBody>
          <a:bodyPr/>
          <a:lstStyle/>
          <a:p>
            <a:fld id="{9AD7DB42-3977-47EF-B030-089B35D9ADDA}" type="slidenum">
              <a:rPr lang="en-GB" altLang="en-US" smtClean="0"/>
              <a:pPr/>
              <a:t>‹#›</a:t>
            </a:fld>
            <a:endParaRPr lang="en-GB" altLang="en-US"/>
          </a:p>
        </p:txBody>
      </p:sp>
    </p:spTree>
    <p:extLst>
      <p:ext uri="{BB962C8B-B14F-4D97-AF65-F5344CB8AC3E}">
        <p14:creationId xmlns:p14="http://schemas.microsoft.com/office/powerpoint/2010/main" val="3008757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03A005-EE60-4258-900E-79F46D67317D}" type="datetimeFigureOut">
              <a:rPr lang="en-GB" smtClean="0">
                <a:solidFill>
                  <a:prstClr val="black">
                    <a:tint val="75000"/>
                  </a:prstClr>
                </a:solidFill>
              </a:rPr>
              <a:pPr/>
              <a:t>29/06/2021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0AF8634-6CBD-474D-9172-61A3038473C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05920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ltLang="en-US"/>
          </a:p>
        </p:txBody>
      </p:sp>
      <p:sp>
        <p:nvSpPr>
          <p:cNvPr id="6" name="Footer Placeholder 5"/>
          <p:cNvSpPr>
            <a:spLocks noGrp="1"/>
          </p:cNvSpPr>
          <p:nvPr>
            <p:ph type="ftr" sz="quarter" idx="11"/>
          </p:nvPr>
        </p:nvSpPr>
        <p:spPr/>
        <p:txBody>
          <a:bodyPr/>
          <a:lstStyle/>
          <a:p>
            <a:endParaRPr lang="en-GB" altLang="en-US"/>
          </a:p>
        </p:txBody>
      </p:sp>
      <p:sp>
        <p:nvSpPr>
          <p:cNvPr id="7" name="Slide Number Placeholder 6"/>
          <p:cNvSpPr>
            <a:spLocks noGrp="1"/>
          </p:cNvSpPr>
          <p:nvPr>
            <p:ph type="sldNum" sz="quarter" idx="12"/>
          </p:nvPr>
        </p:nvSpPr>
        <p:spPr/>
        <p:txBody>
          <a:bodyPr/>
          <a:lstStyle/>
          <a:p>
            <a:fld id="{BF576F21-C76F-41EC-920C-35F4B4F9EFA8}" type="slidenum">
              <a:rPr lang="en-GB" altLang="en-US" smtClean="0"/>
              <a:pPr/>
              <a:t>‹#›</a:t>
            </a:fld>
            <a:endParaRPr lang="en-GB" altLang="en-US"/>
          </a:p>
        </p:txBody>
      </p:sp>
    </p:spTree>
    <p:extLst>
      <p:ext uri="{BB962C8B-B14F-4D97-AF65-F5344CB8AC3E}">
        <p14:creationId xmlns:p14="http://schemas.microsoft.com/office/powerpoint/2010/main" val="37755129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ltLang="en-US"/>
          </a:p>
        </p:txBody>
      </p:sp>
      <p:sp>
        <p:nvSpPr>
          <p:cNvPr id="5" name="Footer Placeholder 4"/>
          <p:cNvSpPr>
            <a:spLocks noGrp="1"/>
          </p:cNvSpPr>
          <p:nvPr>
            <p:ph type="ftr" sz="quarter" idx="11"/>
          </p:nvPr>
        </p:nvSpPr>
        <p:spPr/>
        <p:txBody>
          <a:bodyPr/>
          <a:lstStyle/>
          <a:p>
            <a:endParaRPr lang="en-GB" altLang="en-US"/>
          </a:p>
        </p:txBody>
      </p:sp>
      <p:sp>
        <p:nvSpPr>
          <p:cNvPr id="6" name="Slide Number Placeholder 5"/>
          <p:cNvSpPr>
            <a:spLocks noGrp="1"/>
          </p:cNvSpPr>
          <p:nvPr>
            <p:ph type="sldNum" sz="quarter" idx="12"/>
          </p:nvPr>
        </p:nvSpPr>
        <p:spPr/>
        <p:txBody>
          <a:bodyPr/>
          <a:lstStyle/>
          <a:p>
            <a:fld id="{D57DA24E-9BB7-41BA-A475-EAF4DCFBF7BC}" type="slidenum">
              <a:rPr lang="en-GB" altLang="en-US" smtClean="0"/>
              <a:pPr/>
              <a:t>‹#›</a:t>
            </a:fld>
            <a:endParaRPr lang="en-GB" altLang="en-US"/>
          </a:p>
        </p:txBody>
      </p:sp>
    </p:spTree>
    <p:extLst>
      <p:ext uri="{BB962C8B-B14F-4D97-AF65-F5344CB8AC3E}">
        <p14:creationId xmlns:p14="http://schemas.microsoft.com/office/powerpoint/2010/main" val="12867631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ltLang="en-US"/>
          </a:p>
        </p:txBody>
      </p:sp>
      <p:sp>
        <p:nvSpPr>
          <p:cNvPr id="5" name="Footer Placeholder 4"/>
          <p:cNvSpPr>
            <a:spLocks noGrp="1"/>
          </p:cNvSpPr>
          <p:nvPr>
            <p:ph type="ftr" sz="quarter" idx="11"/>
          </p:nvPr>
        </p:nvSpPr>
        <p:spPr/>
        <p:txBody>
          <a:bodyPr/>
          <a:lstStyle/>
          <a:p>
            <a:endParaRPr lang="en-GB" altLang="en-US"/>
          </a:p>
        </p:txBody>
      </p:sp>
      <p:sp>
        <p:nvSpPr>
          <p:cNvPr id="6" name="Slide Number Placeholder 5"/>
          <p:cNvSpPr>
            <a:spLocks noGrp="1"/>
          </p:cNvSpPr>
          <p:nvPr>
            <p:ph type="sldNum" sz="quarter" idx="12"/>
          </p:nvPr>
        </p:nvSpPr>
        <p:spPr/>
        <p:txBody>
          <a:bodyPr/>
          <a:lstStyle/>
          <a:p>
            <a:fld id="{0C971000-164B-479E-BB86-4AA971486078}" type="slidenum">
              <a:rPr lang="en-GB" altLang="en-US" smtClean="0"/>
              <a:pPr/>
              <a:t>‹#›</a:t>
            </a:fld>
            <a:endParaRPr lang="en-GB" altLang="en-US"/>
          </a:p>
        </p:txBody>
      </p:sp>
    </p:spTree>
    <p:extLst>
      <p:ext uri="{BB962C8B-B14F-4D97-AF65-F5344CB8AC3E}">
        <p14:creationId xmlns:p14="http://schemas.microsoft.com/office/powerpoint/2010/main" val="2685857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03A005-EE60-4258-900E-79F46D67317D}" type="datetimeFigureOut">
              <a:rPr lang="en-GB" smtClean="0">
                <a:solidFill>
                  <a:prstClr val="black">
                    <a:tint val="75000"/>
                  </a:prstClr>
                </a:solidFill>
              </a:rPr>
              <a:pPr/>
              <a:t>29/06/2021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0AF8634-6CBD-474D-9172-61A3038473C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53198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203A005-EE60-4258-900E-79F46D67317D}" type="datetimeFigureOut">
              <a:rPr lang="en-GB" smtClean="0">
                <a:solidFill>
                  <a:prstClr val="black">
                    <a:tint val="75000"/>
                  </a:prstClr>
                </a:solidFill>
              </a:rPr>
              <a:pPr/>
              <a:t>29/06/2021</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0AF8634-6CBD-474D-9172-61A3038473C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58853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203A005-EE60-4258-900E-79F46D67317D}" type="datetimeFigureOut">
              <a:rPr lang="en-GB" smtClean="0">
                <a:solidFill>
                  <a:prstClr val="black">
                    <a:tint val="75000"/>
                  </a:prstClr>
                </a:solidFill>
              </a:rPr>
              <a:pPr/>
              <a:t>29/06/2021</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E0AF8634-6CBD-474D-9172-61A3038473C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72362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203A005-EE60-4258-900E-79F46D67317D}" type="datetimeFigureOut">
              <a:rPr lang="en-GB" smtClean="0">
                <a:solidFill>
                  <a:prstClr val="black">
                    <a:tint val="75000"/>
                  </a:prstClr>
                </a:solidFill>
              </a:rPr>
              <a:pPr/>
              <a:t>29/06/2021</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E0AF8634-6CBD-474D-9172-61A3038473C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25267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03A005-EE60-4258-900E-79F46D67317D}" type="datetimeFigureOut">
              <a:rPr lang="en-GB" smtClean="0">
                <a:solidFill>
                  <a:prstClr val="black">
                    <a:tint val="75000"/>
                  </a:prstClr>
                </a:solidFill>
              </a:rPr>
              <a:pPr/>
              <a:t>29/06/2021</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E0AF8634-6CBD-474D-9172-61A3038473C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38189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203A005-EE60-4258-900E-79F46D67317D}" type="datetimeFigureOut">
              <a:rPr lang="en-GB" smtClean="0">
                <a:solidFill>
                  <a:prstClr val="black">
                    <a:tint val="75000"/>
                  </a:prstClr>
                </a:solidFill>
              </a:rPr>
              <a:pPr/>
              <a:t>29/06/2021</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0AF8634-6CBD-474D-9172-61A3038473C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69138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203A005-EE60-4258-900E-79F46D67317D}" type="datetimeFigureOut">
              <a:rPr lang="en-GB" smtClean="0">
                <a:solidFill>
                  <a:prstClr val="black">
                    <a:tint val="75000"/>
                  </a:prstClr>
                </a:solidFill>
              </a:rPr>
              <a:pPr/>
              <a:t>29/06/2021</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0AF8634-6CBD-474D-9172-61A3038473C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01312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BCEF5B-346F-4517-8403-1644F75FBFF5}" type="slidenum">
              <a:rPr lang="en-GB" altLang="en-US" smtClean="0"/>
              <a:pPr/>
              <a:t>‹#›</a:t>
            </a:fld>
            <a:endParaRPr lang="en-GB" altLang="en-US"/>
          </a:p>
        </p:txBody>
      </p:sp>
    </p:spTree>
    <p:extLst>
      <p:ext uri="{BB962C8B-B14F-4D97-AF65-F5344CB8AC3E}">
        <p14:creationId xmlns:p14="http://schemas.microsoft.com/office/powerpoint/2010/main" val="39759378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BCEF5B-346F-4517-8403-1644F75FBFF5}" type="slidenum">
              <a:rPr lang="en-GB" altLang="en-US" smtClean="0"/>
              <a:pPr/>
              <a:t>‹#›</a:t>
            </a:fld>
            <a:endParaRPr lang="en-GB" altLang="en-US"/>
          </a:p>
        </p:txBody>
      </p:sp>
    </p:spTree>
    <p:extLst>
      <p:ext uri="{BB962C8B-B14F-4D97-AF65-F5344CB8AC3E}">
        <p14:creationId xmlns:p14="http://schemas.microsoft.com/office/powerpoint/2010/main" val="29730516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killsworkshop.org/resources/adjective_picture_cloze_exercises_for_entry_functional_english" TargetMode="External"/><Relationship Id="rId7" Type="http://schemas.openxmlformats.org/officeDocument/2006/relationships/hyperlink" Target="https://www.gov.uk/government/publications/functional-skills-subject-content-english"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www.skillsworkshop.org/users/maggie_harnew" TargetMode="External"/><Relationship Id="rId5" Type="http://schemas.openxmlformats.org/officeDocument/2006/relationships/image" Target="../media/image1.jpeg"/><Relationship Id="rId4" Type="http://schemas.openxmlformats.org/officeDocument/2006/relationships/hyperlink" Target="https://www.skillsworkshop.org/classic-english"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p:nvPr>
        </p:nvSpPr>
        <p:spPr>
          <a:xfrm>
            <a:off x="414194" y="412631"/>
            <a:ext cx="8274094" cy="1022433"/>
          </a:xfrm>
        </p:spPr>
        <p:txBody>
          <a:bodyPr>
            <a:normAutofit/>
          </a:bodyPr>
          <a:lstStyle/>
          <a:p>
            <a:pPr eaLnBrk="1" hangingPunct="1"/>
            <a:r>
              <a:rPr lang="en-GB" sz="3000" b="1" dirty="0">
                <a:latin typeface="Century Gothic" panose="020B0502020202020204" pitchFamily="34" charset="0"/>
              </a:rPr>
              <a:t>Adjectives picture cloze PPT starter </a:t>
            </a:r>
            <a:br>
              <a:rPr lang="en-GB" sz="3000" b="1" dirty="0">
                <a:latin typeface="Century Gothic" panose="020B0502020202020204" pitchFamily="34" charset="0"/>
              </a:rPr>
            </a:br>
            <a:r>
              <a:rPr lang="en-GB" sz="3000" dirty="0">
                <a:latin typeface="Century Gothic" panose="020B0502020202020204" pitchFamily="34" charset="0"/>
              </a:rPr>
              <a:t>for Entry Level Functional Skills English</a:t>
            </a:r>
          </a:p>
        </p:txBody>
      </p:sp>
      <p:sp>
        <p:nvSpPr>
          <p:cNvPr id="13315" name="Rectangle 2"/>
          <p:cNvSpPr>
            <a:spLocks noChangeArrowheads="1"/>
          </p:cNvSpPr>
          <p:nvPr/>
        </p:nvSpPr>
        <p:spPr bwMode="auto">
          <a:xfrm>
            <a:off x="1951040" y="3946932"/>
            <a:ext cx="8434386" cy="1296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685800" fontAlgn="auto">
              <a:spcBef>
                <a:spcPts val="0"/>
              </a:spcBef>
              <a:spcAft>
                <a:spcPts val="0"/>
              </a:spcAft>
            </a:pPr>
            <a:endParaRPr lang="en-US" sz="1350">
              <a:solidFill>
                <a:srgbClr val="000000"/>
              </a:solidFill>
              <a:latin typeface="Gill Sans MT"/>
            </a:endParaRPr>
          </a:p>
        </p:txBody>
      </p:sp>
      <p:sp>
        <p:nvSpPr>
          <p:cNvPr id="8" name="Freeform 7"/>
          <p:cNvSpPr/>
          <p:nvPr/>
        </p:nvSpPr>
        <p:spPr bwMode="auto">
          <a:xfrm>
            <a:off x="367526" y="1709453"/>
            <a:ext cx="11010398" cy="3038658"/>
          </a:xfrm>
          <a:custGeom>
            <a:avLst/>
            <a:gdLst>
              <a:gd name="connsiteX0" fmla="*/ 0 w 8434289"/>
              <a:gd name="connsiteY0" fmla="*/ 209142 h 1254825"/>
              <a:gd name="connsiteX1" fmla="*/ 209142 w 8434289"/>
              <a:gd name="connsiteY1" fmla="*/ 0 h 1254825"/>
              <a:gd name="connsiteX2" fmla="*/ 8225147 w 8434289"/>
              <a:gd name="connsiteY2" fmla="*/ 0 h 1254825"/>
              <a:gd name="connsiteX3" fmla="*/ 8434289 w 8434289"/>
              <a:gd name="connsiteY3" fmla="*/ 209142 h 1254825"/>
              <a:gd name="connsiteX4" fmla="*/ 8434289 w 8434289"/>
              <a:gd name="connsiteY4" fmla="*/ 1045683 h 1254825"/>
              <a:gd name="connsiteX5" fmla="*/ 8225147 w 8434289"/>
              <a:gd name="connsiteY5" fmla="*/ 1254825 h 1254825"/>
              <a:gd name="connsiteX6" fmla="*/ 209142 w 8434289"/>
              <a:gd name="connsiteY6" fmla="*/ 1254825 h 1254825"/>
              <a:gd name="connsiteX7" fmla="*/ 0 w 8434289"/>
              <a:gd name="connsiteY7" fmla="*/ 1045683 h 1254825"/>
              <a:gd name="connsiteX8" fmla="*/ 0 w 8434289"/>
              <a:gd name="connsiteY8" fmla="*/ 209142 h 125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34289" h="1254825">
                <a:moveTo>
                  <a:pt x="0" y="209142"/>
                </a:moveTo>
                <a:cubicBezTo>
                  <a:pt x="0" y="93636"/>
                  <a:pt x="93636" y="0"/>
                  <a:pt x="209142" y="0"/>
                </a:cubicBezTo>
                <a:lnTo>
                  <a:pt x="8225147" y="0"/>
                </a:lnTo>
                <a:cubicBezTo>
                  <a:pt x="8340653" y="0"/>
                  <a:pt x="8434289" y="93636"/>
                  <a:pt x="8434289" y="209142"/>
                </a:cubicBezTo>
                <a:lnTo>
                  <a:pt x="8434289" y="1045683"/>
                </a:lnTo>
                <a:cubicBezTo>
                  <a:pt x="8434289" y="1161189"/>
                  <a:pt x="8340653" y="1254825"/>
                  <a:pt x="8225147" y="1254825"/>
                </a:cubicBezTo>
                <a:lnTo>
                  <a:pt x="209142" y="1254825"/>
                </a:lnTo>
                <a:cubicBezTo>
                  <a:pt x="93636" y="1254825"/>
                  <a:pt x="0" y="1161189"/>
                  <a:pt x="0" y="1045683"/>
                </a:cubicBezTo>
                <a:lnTo>
                  <a:pt x="0" y="209142"/>
                </a:lnTo>
                <a:close/>
              </a:path>
            </a:pathLst>
          </a:custGeom>
          <a:gradFill flip="none" rotWithShape="1">
            <a:gsLst>
              <a:gs pos="0">
                <a:schemeClr val="accent2">
                  <a:lumMod val="60000"/>
                  <a:lumOff val="40000"/>
                </a:schemeClr>
              </a:gs>
              <a:gs pos="31000">
                <a:schemeClr val="accent1">
                  <a:lumMod val="40000"/>
                  <a:lumOff val="60000"/>
                </a:schemeClr>
              </a:gs>
              <a:gs pos="73000">
                <a:schemeClr val="accent1">
                  <a:lumMod val="60000"/>
                  <a:lumOff val="40000"/>
                </a:schemeClr>
              </a:gs>
              <a:gs pos="100000">
                <a:schemeClr val="tx2">
                  <a:lumMod val="20000"/>
                  <a:lumOff val="80000"/>
                </a:schemeClr>
              </a:gs>
            </a:gsLst>
            <a:lin ang="2700000" scaled="1"/>
            <a:tileRect/>
          </a:gradFill>
          <a:scene3d>
            <a:camera prst="orthographicFront"/>
            <a:lightRig rig="flat" dir="t"/>
          </a:scene3d>
          <a:sp3d prstMaterial="dkEdge">
            <a:bevelT w="8200" h="38100"/>
          </a:sp3d>
        </p:spPr>
        <p:style>
          <a:lnRef idx="0">
            <a:schemeClr val="lt1">
              <a:hueOff val="0"/>
              <a:satOff val="0"/>
              <a:lumOff val="0"/>
              <a:alphaOff val="0"/>
            </a:schemeClr>
          </a:lnRef>
          <a:fillRef idx="2">
            <a:scrgbClr r="0" g="0" b="0"/>
          </a:fillRef>
          <a:effectRef idx="1">
            <a:schemeClr val="accent5">
              <a:hueOff val="0"/>
              <a:satOff val="0"/>
              <a:lumOff val="0"/>
              <a:alphaOff val="0"/>
            </a:schemeClr>
          </a:effectRef>
          <a:fontRef idx="minor">
            <a:schemeClr val="dk1"/>
          </a:fontRef>
        </p:style>
        <p:txBody>
          <a:bodyPr lIns="148812" tIns="148812" rIns="148812" bIns="148812" spcCol="1270" anchor="ctr"/>
          <a:lstStyle/>
          <a:p>
            <a:pPr defTabSz="685800" fontAlgn="auto">
              <a:spcBef>
                <a:spcPts val="0"/>
              </a:spcBef>
              <a:spcAft>
                <a:spcPts val="0"/>
              </a:spcAft>
              <a:defRPr/>
            </a:pPr>
            <a:endParaRPr lang="en-GB" sz="1350" dirty="0">
              <a:solidFill>
                <a:prstClr val="black"/>
              </a:solidFill>
              <a:latin typeface="Calibri"/>
            </a:endParaRPr>
          </a:p>
          <a:p>
            <a:endParaRPr lang="en-GB" sz="1600" b="1" dirty="0">
              <a:solidFill>
                <a:prstClr val="black"/>
              </a:solidFill>
              <a:latin typeface="Century Gothic" panose="020B0502020202020204" pitchFamily="34" charset="0"/>
            </a:endParaRPr>
          </a:p>
          <a:p>
            <a:r>
              <a:rPr lang="en-GB" sz="1600" b="1" dirty="0">
                <a:solidFill>
                  <a:prstClr val="black"/>
                </a:solidFill>
                <a:latin typeface="Century Gothic" panose="020B0502020202020204" pitchFamily="34" charset="0"/>
              </a:rPr>
              <a:t>Teaching notes</a:t>
            </a:r>
          </a:p>
          <a:p>
            <a:r>
              <a:rPr lang="en-GB" sz="1600" dirty="0">
                <a:latin typeface="Century Gothic" panose="020B0502020202020204" pitchFamily="34" charset="0"/>
              </a:rPr>
              <a:t>A PPT used to introduce the Adjectives Picture Cloze Exercises (Emma Scotland 2006 – updated 2021:  </a:t>
            </a:r>
          </a:p>
          <a:p>
            <a:r>
              <a:rPr lang="en-GB" sz="1600" dirty="0">
                <a:latin typeface="Century Gothic" panose="020B0502020202020204" pitchFamily="34" charset="0"/>
                <a:hlinkClick r:id="rId3"/>
              </a:rPr>
              <a:t>https://www.skillsworkshop.org/resources/adjective_picture_cloze_exercises_for_entry_functional_english</a:t>
            </a:r>
            <a:r>
              <a:rPr lang="en-GB" sz="1600" dirty="0">
                <a:latin typeface="Century Gothic" panose="020B0502020202020204" pitchFamily="34" charset="0"/>
              </a:rPr>
              <a:t>)  </a:t>
            </a:r>
          </a:p>
          <a:p>
            <a:endParaRPr lang="en-US" altLang="en-US" sz="1600" dirty="0">
              <a:latin typeface="Century Gothic" panose="020B0502020202020204" pitchFamily="34" charset="0"/>
            </a:endParaRPr>
          </a:p>
          <a:p>
            <a:r>
              <a:rPr lang="en-US" altLang="en-US" sz="1600" dirty="0">
                <a:latin typeface="Century Gothic" panose="020B0502020202020204" pitchFamily="34" charset="0"/>
              </a:rPr>
              <a:t>Use the PowerPoint as an initial group activity, inviting learners to suggest words to fill the gaps for five (or ten) sentences. They could have the first page of the accompanying worksheet available (see link above)to either fill in at the time, or after the group activity. </a:t>
            </a:r>
          </a:p>
          <a:p>
            <a:endParaRPr lang="en-US" altLang="en-US" sz="1600" dirty="0">
              <a:latin typeface="Century Gothic" panose="020B0502020202020204" pitchFamily="34" charset="0"/>
            </a:endParaRPr>
          </a:p>
          <a:p>
            <a:r>
              <a:rPr lang="en-US" altLang="en-US" sz="1600" dirty="0">
                <a:latin typeface="Century Gothic" panose="020B0502020202020204" pitchFamily="34" charset="0"/>
              </a:rPr>
              <a:t>Students can then work in pairs or groups to complete Q11-14 on the second page of the worksheet. This offers group support and ideas to build their confidence in using adjectives.</a:t>
            </a:r>
          </a:p>
          <a:p>
            <a:endParaRPr lang="en-US" altLang="en-US" sz="1600" dirty="0">
              <a:latin typeface="Century Gothic" panose="020B0502020202020204" pitchFamily="34" charset="0"/>
            </a:endParaRPr>
          </a:p>
          <a:p>
            <a:r>
              <a:rPr lang="en-US" altLang="en-US" sz="1600" dirty="0">
                <a:latin typeface="Century Gothic" panose="020B0502020202020204" pitchFamily="34" charset="0"/>
              </a:rPr>
              <a:t>The final challenge is for learners to write their own descriptive sentences.</a:t>
            </a:r>
          </a:p>
          <a:p>
            <a:pPr defTabSz="685800" fontAlgn="auto">
              <a:spcBef>
                <a:spcPts val="0"/>
              </a:spcBef>
              <a:spcAft>
                <a:spcPts val="0"/>
              </a:spcAft>
              <a:defRPr/>
            </a:pPr>
            <a:endParaRPr lang="en-GB" sz="1350" dirty="0">
              <a:solidFill>
                <a:prstClr val="black"/>
              </a:solidFill>
              <a:latin typeface="Century Gothic" panose="020B0502020202020204" pitchFamily="34" charset="0"/>
            </a:endParaRPr>
          </a:p>
          <a:p>
            <a:pPr defTabSz="685800" fontAlgn="auto">
              <a:spcBef>
                <a:spcPts val="0"/>
              </a:spcBef>
              <a:spcAft>
                <a:spcPts val="0"/>
              </a:spcAft>
              <a:defRPr/>
            </a:pPr>
            <a:endParaRPr lang="en-GB" sz="1350" dirty="0">
              <a:solidFill>
                <a:srgbClr val="000000"/>
              </a:solidFill>
              <a:latin typeface="Calibri"/>
            </a:endParaRPr>
          </a:p>
        </p:txBody>
      </p:sp>
      <p:pic>
        <p:nvPicPr>
          <p:cNvPr id="6" name="Picture 5">
            <a:hlinkClick r:id="rId4"/>
            <a:extLst>
              <a:ext uri="{FF2B5EF4-FFF2-40B4-BE49-F238E27FC236}">
                <a16:creationId xmlns:a16="http://schemas.microsoft.com/office/drawing/2014/main" id="{8521148D-7CBF-45B4-BB79-FC65CFB34B42}"/>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9480376" y="186613"/>
            <a:ext cx="2297430" cy="1474470"/>
          </a:xfrm>
          <a:prstGeom prst="rect">
            <a:avLst/>
          </a:prstGeom>
          <a:noFill/>
          <a:ln>
            <a:noFill/>
          </a:ln>
        </p:spPr>
      </p:pic>
      <p:sp>
        <p:nvSpPr>
          <p:cNvPr id="7" name="TextBox 6">
            <a:extLst>
              <a:ext uri="{FF2B5EF4-FFF2-40B4-BE49-F238E27FC236}">
                <a16:creationId xmlns:a16="http://schemas.microsoft.com/office/drawing/2014/main" id="{62A5DDA9-B63A-4A22-94EF-D327E926FDA4}"/>
              </a:ext>
            </a:extLst>
          </p:cNvPr>
          <p:cNvSpPr txBox="1"/>
          <p:nvPr/>
        </p:nvSpPr>
        <p:spPr>
          <a:xfrm>
            <a:off x="414194" y="4829199"/>
            <a:ext cx="10963730" cy="1609864"/>
          </a:xfrm>
          <a:prstGeom prst="rect">
            <a:avLst/>
          </a:prstGeom>
          <a:noFill/>
        </p:spPr>
        <p:txBody>
          <a:bodyPr wrap="square">
            <a:spAutoFit/>
          </a:bodyPr>
          <a:lstStyle/>
          <a:p>
            <a:r>
              <a:rPr lang="en-GB" sz="1400" dirty="0">
                <a:cs typeface="Arial" panose="020B0604020202020204" pitchFamily="34" charset="0"/>
              </a:rPr>
              <a:t>Originally contributed by Moira Garland (January 2007), formerly at Park Lane College, Leeds. Updated by Maggie Harnew </a:t>
            </a:r>
            <a:r>
              <a:rPr lang="en-GB" sz="1400" dirty="0">
                <a:cs typeface="Arial" panose="020B0604020202020204" pitchFamily="34" charset="0"/>
                <a:hlinkClick r:id="rId6"/>
              </a:rPr>
              <a:t>https://www.skillsworkshop.org/users/maggie_harnew</a:t>
            </a:r>
            <a:r>
              <a:rPr lang="en-GB" sz="1400" dirty="0">
                <a:cs typeface="Arial" panose="020B0604020202020204" pitchFamily="34" charset="0"/>
              </a:rPr>
              <a:t> in June 2021 to reflect the Reformed Functional Skills content.</a:t>
            </a:r>
          </a:p>
          <a:p>
            <a:r>
              <a:rPr lang="en-GB" sz="1400" dirty="0">
                <a:cs typeface="Arial" panose="020B0604020202020204" pitchFamily="34" charset="0"/>
              </a:rPr>
              <a:t>Please refer to the download page for this resource on skillsworkshop for detailed curriculum links and other related resources.</a:t>
            </a:r>
          </a:p>
          <a:p>
            <a:pPr>
              <a:lnSpc>
                <a:spcPct val="115000"/>
              </a:lnSpc>
              <a:buClr>
                <a:schemeClr val="dk1"/>
              </a:buClr>
              <a:buSzPts val="1400"/>
            </a:pPr>
            <a:r>
              <a:rPr lang="en-GB" sz="1400" b="1" dirty="0">
                <a:ea typeface="Calibri"/>
                <a:cs typeface="Arial" panose="020B0604020202020204" pitchFamily="34" charset="0"/>
                <a:sym typeface="Calibri"/>
              </a:rPr>
              <a:t>Reformed Functional English curriculum links</a:t>
            </a:r>
            <a:r>
              <a:rPr lang="en-GB" sz="1400" dirty="0">
                <a:ea typeface="Calibri"/>
                <a:cs typeface="Arial" panose="020B0604020202020204" pitchFamily="34" charset="0"/>
                <a:sym typeface="Calibri"/>
              </a:rPr>
              <a:t> (main focus in bold)</a:t>
            </a:r>
            <a:r>
              <a:rPr lang="en-GB" sz="1400" b="1" dirty="0">
                <a:ea typeface="Calibri"/>
                <a:cs typeface="Arial" panose="020B0604020202020204" pitchFamily="34" charset="0"/>
                <a:sym typeface="Calibri"/>
              </a:rPr>
              <a:t>:</a:t>
            </a:r>
            <a:endParaRPr lang="en-GB" sz="1400" dirty="0">
              <a:cs typeface="Arial" panose="020B0604020202020204" pitchFamily="34" charset="0"/>
            </a:endParaRPr>
          </a:p>
          <a:p>
            <a:pPr>
              <a:lnSpc>
                <a:spcPct val="115000"/>
              </a:lnSpc>
              <a:buClr>
                <a:schemeClr val="dk1"/>
              </a:buClr>
              <a:buSzPts val="800"/>
            </a:pPr>
            <a:r>
              <a:rPr lang="en-GB" sz="1200" dirty="0">
                <a:ea typeface="Calibri"/>
                <a:cs typeface="Arial" panose="020B0604020202020204" pitchFamily="34" charset="0"/>
                <a:sym typeface="Calibri"/>
              </a:rPr>
              <a:t>E1.9 Read simple sentences containing one clause</a:t>
            </a:r>
          </a:p>
          <a:p>
            <a:pPr>
              <a:lnSpc>
                <a:spcPct val="115000"/>
              </a:lnSpc>
              <a:buClr>
                <a:schemeClr val="dk1"/>
              </a:buClr>
              <a:buSzPts val="800"/>
            </a:pPr>
            <a:r>
              <a:rPr lang="en-GB" sz="1200" b="1" dirty="0">
                <a:ea typeface="Calibri"/>
                <a:cs typeface="Arial" panose="020B0604020202020204" pitchFamily="34" charset="0"/>
                <a:sym typeface="Calibri"/>
              </a:rPr>
              <a:t>E2.20 Use adjectives and simple linking words in the appropriate way</a:t>
            </a:r>
          </a:p>
          <a:p>
            <a:pPr>
              <a:lnSpc>
                <a:spcPct val="115000"/>
              </a:lnSpc>
              <a:buClr>
                <a:schemeClr val="dk1"/>
              </a:buClr>
              <a:buSzPts val="800"/>
            </a:pPr>
            <a:r>
              <a:rPr lang="en-GB" sz="1200" dirty="0">
                <a:ea typeface="Calibri"/>
                <a:cs typeface="Arial" panose="020B0604020202020204" pitchFamily="34" charset="0"/>
                <a:sym typeface="Calibri"/>
              </a:rPr>
              <a:t>Source: </a:t>
            </a:r>
            <a:r>
              <a:rPr lang="en-GB" sz="1200" dirty="0">
                <a:ea typeface="Calibri"/>
                <a:cs typeface="Arial" panose="020B0604020202020204" pitchFamily="34" charset="0"/>
                <a:sym typeface="Calibri"/>
                <a:hlinkClick r:id="rId7"/>
              </a:rPr>
              <a:t>https://www.gov.uk/government/publications/functional-skills-subject-content-english</a:t>
            </a:r>
            <a:r>
              <a:rPr lang="en-GB" sz="1200" dirty="0">
                <a:ea typeface="Calibri"/>
                <a:cs typeface="Arial" panose="020B0604020202020204" pitchFamily="34" charset="0"/>
                <a:sym typeface="Calibri"/>
              </a:rPr>
              <a:t> </a:t>
            </a:r>
            <a:endParaRPr lang="en-GB" sz="1100" dirty="0">
              <a:latin typeface="Calibri"/>
              <a:ea typeface="Calibri"/>
              <a:cs typeface="Calibri"/>
              <a:sym typeface="Calibri"/>
            </a:endParaRPr>
          </a:p>
        </p:txBody>
      </p:sp>
    </p:spTree>
    <p:extLst>
      <p:ext uri="{BB962C8B-B14F-4D97-AF65-F5344CB8AC3E}">
        <p14:creationId xmlns:p14="http://schemas.microsoft.com/office/powerpoint/2010/main" val="161023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pic>
        <p:nvPicPr>
          <p:cNvPr id="2058" name="Picture 10">
            <a:extLst>
              <a:ext uri="{FF2B5EF4-FFF2-40B4-BE49-F238E27FC236}">
                <a16:creationId xmlns:a16="http://schemas.microsoft.com/office/drawing/2014/main" id="{EE359A54-B8D9-4591-8A57-2FC8F2E7131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12738" y="3987376"/>
            <a:ext cx="764783" cy="1136841"/>
          </a:xfrm>
          <a:prstGeom prst="rect">
            <a:avLst/>
          </a:prstGeom>
          <a:noFill/>
          <a:extLst>
            <a:ext uri="{909E8E84-426E-40DD-AFC4-6F175D3DCCD1}">
              <a14:hiddenFill xmlns:a14="http://schemas.microsoft.com/office/drawing/2010/main">
                <a:solidFill>
                  <a:srgbClr val="FFFFFF"/>
                </a:solidFill>
              </a14:hiddenFill>
            </a:ext>
          </a:extLst>
        </p:spPr>
      </p:pic>
      <p:sp>
        <p:nvSpPr>
          <p:cNvPr id="2059" name="Rectangle 11">
            <a:extLst>
              <a:ext uri="{FF2B5EF4-FFF2-40B4-BE49-F238E27FC236}">
                <a16:creationId xmlns:a16="http://schemas.microsoft.com/office/drawing/2014/main" id="{176B3708-0840-4454-B96E-0A43DF9D98C7}"/>
              </a:ext>
            </a:extLst>
          </p:cNvPr>
          <p:cNvSpPr>
            <a:spLocks noChangeArrowheads="1"/>
          </p:cNvSpPr>
          <p:nvPr/>
        </p:nvSpPr>
        <p:spPr bwMode="auto">
          <a:xfrm>
            <a:off x="666954" y="393482"/>
            <a:ext cx="4348926" cy="707886"/>
          </a:xfrm>
          <a:prstGeom prst="rect">
            <a:avLst/>
          </a:prstGeom>
          <a:solidFill>
            <a:srgbClr val="FFC000"/>
          </a:solidFill>
          <a:ln w="9525">
            <a:solidFill>
              <a:srgbClr val="008000"/>
            </a:solidFill>
            <a:miter lim="800000"/>
            <a:headEnd/>
            <a:tailEnd/>
          </a:ln>
          <a:effectLst/>
        </p:spPr>
        <p:txBody>
          <a:bodyPr wrap="square" anchor="ctr">
            <a:spAutoFit/>
          </a:bodyPr>
          <a:lstStyle/>
          <a:p>
            <a:r>
              <a:rPr lang="en-GB" altLang="en-US" sz="2000" dirty="0">
                <a:latin typeface="+mn-lt"/>
                <a:cs typeface="Times New Roman" panose="02020603050405020304" pitchFamily="18" charset="0"/>
              </a:rPr>
              <a:t>Adjectives Cloze Exercise</a:t>
            </a:r>
            <a:endParaRPr lang="en-GB" altLang="en-US" sz="2000" dirty="0">
              <a:latin typeface="+mn-lt"/>
            </a:endParaRPr>
          </a:p>
          <a:p>
            <a:pPr eaLnBrk="0" hangingPunct="0"/>
            <a:r>
              <a:rPr lang="en-GB" altLang="en-US" sz="2000" b="1" dirty="0">
                <a:latin typeface="+mn-lt"/>
                <a:cs typeface="Times New Roman" panose="02020603050405020304" pitchFamily="18" charset="0"/>
              </a:rPr>
              <a:t>Fill in the gaps with an adjective.</a:t>
            </a:r>
            <a:endParaRPr lang="en-GB" altLang="en-US" sz="2000" b="1" dirty="0">
              <a:latin typeface="+mn-lt"/>
            </a:endParaRPr>
          </a:p>
        </p:txBody>
      </p:sp>
      <p:sp>
        <p:nvSpPr>
          <p:cNvPr id="2061" name="Text Box 13">
            <a:extLst>
              <a:ext uri="{FF2B5EF4-FFF2-40B4-BE49-F238E27FC236}">
                <a16:creationId xmlns:a16="http://schemas.microsoft.com/office/drawing/2014/main" id="{B19AC4D7-496B-429B-B2BB-7883CFD890BC}"/>
              </a:ext>
            </a:extLst>
          </p:cNvPr>
          <p:cNvSpPr txBox="1">
            <a:spLocks noChangeArrowheads="1"/>
          </p:cNvSpPr>
          <p:nvPr/>
        </p:nvSpPr>
        <p:spPr bwMode="auto">
          <a:xfrm>
            <a:off x="7248128" y="6074188"/>
            <a:ext cx="3600450" cy="369332"/>
          </a:xfrm>
          <a:prstGeom prst="rect">
            <a:avLst/>
          </a:prstGeom>
          <a:solidFill>
            <a:srgbClr val="FFC000"/>
          </a:solidFill>
          <a:ln w="9525">
            <a:solidFill>
              <a:srgbClr val="008000"/>
            </a:solidFill>
            <a:miter lim="800000"/>
            <a:headEnd/>
            <a:tailEnd/>
          </a:ln>
          <a:effectLst/>
        </p:spPr>
        <p:txBody>
          <a:bodyPr>
            <a:spAutoFit/>
          </a:bodyPr>
          <a:lstStyle/>
          <a:p>
            <a:pPr>
              <a:spcBef>
                <a:spcPct val="50000"/>
              </a:spcBef>
            </a:pPr>
            <a:r>
              <a:rPr lang="en-GB" altLang="en-US" dirty="0"/>
              <a:t>More practice on the next slide!</a:t>
            </a:r>
          </a:p>
        </p:txBody>
      </p:sp>
      <p:graphicFrame>
        <p:nvGraphicFramePr>
          <p:cNvPr id="5" name="Table 4">
            <a:extLst>
              <a:ext uri="{FF2B5EF4-FFF2-40B4-BE49-F238E27FC236}">
                <a16:creationId xmlns:a16="http://schemas.microsoft.com/office/drawing/2014/main" id="{0AE710BB-DF88-43D7-84F1-A98BAE393C84}"/>
              </a:ext>
            </a:extLst>
          </p:cNvPr>
          <p:cNvGraphicFramePr>
            <a:graphicFrameLocks noGrp="1"/>
          </p:cNvGraphicFramePr>
          <p:nvPr>
            <p:extLst>
              <p:ext uri="{D42A27DB-BD31-4B8C-83A1-F6EECF244321}">
                <p14:modId xmlns:p14="http://schemas.microsoft.com/office/powerpoint/2010/main" val="1690840737"/>
              </p:ext>
            </p:extLst>
          </p:nvPr>
        </p:nvGraphicFramePr>
        <p:xfrm>
          <a:off x="2061121" y="1507457"/>
          <a:ext cx="7563891" cy="4184650"/>
        </p:xfrm>
        <a:graphic>
          <a:graphicData uri="http://schemas.openxmlformats.org/drawingml/2006/table">
            <a:tbl>
              <a:tblPr firstRow="1" firstCol="1" bandRow="1"/>
              <a:tblGrid>
                <a:gridCol w="7563891">
                  <a:extLst>
                    <a:ext uri="{9D8B030D-6E8A-4147-A177-3AD203B41FA5}">
                      <a16:colId xmlns:a16="http://schemas.microsoft.com/office/drawing/2014/main" val="4185862443"/>
                    </a:ext>
                  </a:extLst>
                </a:gridCol>
              </a:tblGrid>
              <a:tr h="817245">
                <a:tc>
                  <a:txBody>
                    <a:bodyPr/>
                    <a:lstStyle/>
                    <a:p>
                      <a:pPr>
                        <a:lnSpc>
                          <a:spcPct val="200000"/>
                        </a:lnSpc>
                        <a:spcAft>
                          <a:spcPts val="1000"/>
                        </a:spcAft>
                        <a:tabLst>
                          <a:tab pos="3632200" algn="l"/>
                        </a:tabLst>
                      </a:pPr>
                      <a:r>
                        <a:rPr lang="en-GB" sz="2400" dirty="0">
                          <a:effectLst/>
                          <a:latin typeface="Calibri" panose="020F0502020204030204" pitchFamily="34" charset="0"/>
                          <a:ea typeface="Times New Roman" panose="02020603050405020304" pitchFamily="18" charset="0"/>
                          <a:cs typeface="Calibri" panose="020F0502020204030204" pitchFamily="34" charset="0"/>
                        </a:rPr>
                        <a:t>Chris is very </a:t>
                      </a:r>
                      <a:r>
                        <a:rPr lang="en-GB" sz="2400" dirty="0">
                          <a:solidFill>
                            <a:srgbClr val="A6A6A6"/>
                          </a:solidFill>
                          <a:effectLst/>
                          <a:latin typeface="Calibri" panose="020F0502020204030204" pitchFamily="34" charset="0"/>
                          <a:ea typeface="Times New Roman" panose="02020603050405020304" pitchFamily="18" charset="0"/>
                          <a:cs typeface="Calibri" panose="020F0502020204030204" pitchFamily="34" charset="0"/>
                        </a:rPr>
                        <a:t>____________</a:t>
                      </a:r>
                      <a:r>
                        <a:rPr lang="en-GB" sz="2400" dirty="0">
                          <a:effectLst/>
                          <a:latin typeface="Calibri" panose="020F0502020204030204" pitchFamily="34" charset="0"/>
                          <a:ea typeface="Times New Roman" panose="02020603050405020304" pitchFamily="18" charset="0"/>
                          <a:cs typeface="Calibri" panose="020F0502020204030204" pitchFamily="34"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3955693"/>
                  </a:ext>
                </a:extLst>
              </a:tr>
              <a:tr h="817245">
                <a:tc>
                  <a:txBody>
                    <a:bodyPr/>
                    <a:lstStyle/>
                    <a:p>
                      <a:pPr>
                        <a:lnSpc>
                          <a:spcPct val="200000"/>
                        </a:lnSpc>
                        <a:spcAft>
                          <a:spcPts val="1000"/>
                        </a:spcAft>
                        <a:tabLst>
                          <a:tab pos="3632200" algn="l"/>
                        </a:tabLst>
                      </a:pPr>
                      <a:r>
                        <a:rPr lang="en-GB" sz="2400">
                          <a:solidFill>
                            <a:srgbClr val="A6A6A6"/>
                          </a:solidFill>
                          <a:effectLst/>
                          <a:latin typeface="Calibri" panose="020F0502020204030204" pitchFamily="34" charset="0"/>
                          <a:ea typeface="Times New Roman" panose="02020603050405020304" pitchFamily="18" charset="0"/>
                          <a:cs typeface="Calibri" panose="020F0502020204030204" pitchFamily="34" charset="0"/>
                        </a:rPr>
                        <a:t>____________</a:t>
                      </a:r>
                      <a:r>
                        <a:rPr lang="en-GB" sz="2400">
                          <a:effectLst/>
                          <a:latin typeface="Calibri" panose="020F0502020204030204" pitchFamily="34" charset="0"/>
                          <a:ea typeface="Calibri" panose="020F0502020204030204" pitchFamily="34" charset="0"/>
                          <a:cs typeface="Calibri" panose="020F0502020204030204" pitchFamily="34" charset="0"/>
                        </a:rPr>
                        <a:t> clouds in the sky can often mean rain.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3245102255"/>
                  </a:ext>
                </a:extLst>
              </a:tr>
              <a:tr h="817245">
                <a:tc>
                  <a:txBody>
                    <a:bodyPr/>
                    <a:lstStyle/>
                    <a:p>
                      <a:pPr>
                        <a:lnSpc>
                          <a:spcPct val="200000"/>
                        </a:lnSpc>
                        <a:spcAft>
                          <a:spcPts val="1000"/>
                        </a:spcAft>
                        <a:tabLst>
                          <a:tab pos="3632200" algn="l"/>
                        </a:tabLst>
                      </a:pPr>
                      <a:r>
                        <a:rPr lang="en-GB" sz="2400">
                          <a:effectLst/>
                          <a:latin typeface="Calibri" panose="020F0502020204030204" pitchFamily="34" charset="0"/>
                          <a:ea typeface="Times New Roman" panose="02020603050405020304" pitchFamily="18" charset="0"/>
                          <a:cs typeface="Calibri" panose="020F0502020204030204" pitchFamily="34" charset="0"/>
                        </a:rPr>
                        <a:t>Nawaz walked along the bank of the </a:t>
                      </a:r>
                      <a:r>
                        <a:rPr lang="en-GB" sz="2400">
                          <a:solidFill>
                            <a:srgbClr val="A6A6A6"/>
                          </a:solidFill>
                          <a:effectLst/>
                          <a:latin typeface="Calibri" panose="020F0502020204030204" pitchFamily="34" charset="0"/>
                          <a:ea typeface="Times New Roman" panose="02020603050405020304" pitchFamily="18" charset="0"/>
                          <a:cs typeface="Calibri" panose="020F0502020204030204" pitchFamily="34" charset="0"/>
                        </a:rPr>
                        <a:t>____________</a:t>
                      </a:r>
                      <a:r>
                        <a:rPr lang="en-GB" sz="2400">
                          <a:effectLst/>
                          <a:latin typeface="Calibri" panose="020F0502020204030204" pitchFamily="34" charset="0"/>
                          <a:ea typeface="Times New Roman" panose="02020603050405020304" pitchFamily="18" charset="0"/>
                          <a:cs typeface="Calibri" panose="020F0502020204030204" pitchFamily="34" charset="0"/>
                        </a:rPr>
                        <a:t> river.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4112101184"/>
                  </a:ext>
                </a:extLst>
              </a:tr>
              <a:tr h="817245">
                <a:tc>
                  <a:txBody>
                    <a:bodyPr/>
                    <a:lstStyle/>
                    <a:p>
                      <a:pPr>
                        <a:lnSpc>
                          <a:spcPct val="200000"/>
                        </a:lnSpc>
                        <a:spcAft>
                          <a:spcPts val="1000"/>
                        </a:spcAft>
                        <a:tabLst>
                          <a:tab pos="3632200" algn="l"/>
                        </a:tabLst>
                      </a:pPr>
                      <a:r>
                        <a:rPr lang="en-GB" sz="2400" dirty="0">
                          <a:effectLst/>
                          <a:latin typeface="Calibri" panose="020F0502020204030204" pitchFamily="34" charset="0"/>
                          <a:ea typeface="Times New Roman" panose="02020603050405020304" pitchFamily="18" charset="0"/>
                          <a:cs typeface="Calibri" panose="020F0502020204030204" pitchFamily="34" charset="0"/>
                        </a:rPr>
                        <a:t>Samina has got </a:t>
                      </a:r>
                      <a:r>
                        <a:rPr lang="en-GB" sz="2400" dirty="0">
                          <a:solidFill>
                            <a:srgbClr val="A6A6A6"/>
                          </a:solidFill>
                          <a:effectLst/>
                          <a:latin typeface="Calibri" panose="020F0502020204030204" pitchFamily="34" charset="0"/>
                          <a:ea typeface="Times New Roman" panose="02020603050405020304" pitchFamily="18" charset="0"/>
                          <a:cs typeface="Calibri" panose="020F0502020204030204" pitchFamily="34" charset="0"/>
                        </a:rPr>
                        <a:t>____________</a:t>
                      </a:r>
                      <a:r>
                        <a:rPr lang="en-GB" sz="2400" dirty="0">
                          <a:effectLst/>
                          <a:latin typeface="Calibri" panose="020F0502020204030204" pitchFamily="34" charset="0"/>
                          <a:ea typeface="Times New Roman" panose="02020603050405020304" pitchFamily="18" charset="0"/>
                          <a:cs typeface="Calibri" panose="020F0502020204030204" pitchFamily="34" charset="0"/>
                        </a:rPr>
                        <a:t> </a:t>
                      </a:r>
                      <a:r>
                        <a:rPr lang="en-GB" sz="2400" dirty="0">
                          <a:solidFill>
                            <a:srgbClr val="A6A6A6"/>
                          </a:solidFill>
                          <a:effectLst/>
                          <a:latin typeface="Calibri" panose="020F0502020204030204" pitchFamily="34" charset="0"/>
                          <a:ea typeface="Times New Roman" panose="02020603050405020304" pitchFamily="18" charset="0"/>
                          <a:cs typeface="Calibri" panose="020F0502020204030204" pitchFamily="34" charset="0"/>
                        </a:rPr>
                        <a:t>____________ </a:t>
                      </a:r>
                      <a:r>
                        <a:rPr lang="en-GB" sz="2400" dirty="0">
                          <a:effectLst/>
                          <a:latin typeface="Calibri" panose="020F0502020204030204" pitchFamily="34" charset="0"/>
                          <a:ea typeface="Times New Roman" panose="02020603050405020304" pitchFamily="18" charset="0"/>
                          <a:cs typeface="Calibri" panose="020F0502020204030204" pitchFamily="34" charset="0"/>
                        </a:rPr>
                        <a:t>hair.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259697922"/>
                  </a:ext>
                </a:extLst>
              </a:tr>
              <a:tr h="915670">
                <a:tc>
                  <a:txBody>
                    <a:bodyPr/>
                    <a:lstStyle/>
                    <a:p>
                      <a:pPr>
                        <a:lnSpc>
                          <a:spcPct val="200000"/>
                        </a:lnSpc>
                        <a:spcAft>
                          <a:spcPts val="1000"/>
                        </a:spcAft>
                        <a:tabLst>
                          <a:tab pos="3632200" algn="l"/>
                        </a:tabLst>
                      </a:pPr>
                      <a:r>
                        <a:rPr lang="en-GB" sz="2400" dirty="0">
                          <a:effectLst/>
                          <a:latin typeface="Calibri" panose="020F0502020204030204" pitchFamily="34" charset="0"/>
                          <a:ea typeface="Times New Roman" panose="02020603050405020304" pitchFamily="18" charset="0"/>
                          <a:cs typeface="Calibri" panose="020F0502020204030204" pitchFamily="34" charset="0"/>
                        </a:rPr>
                        <a:t>The </a:t>
                      </a:r>
                      <a:r>
                        <a:rPr lang="en-GB" sz="2400" dirty="0">
                          <a:solidFill>
                            <a:srgbClr val="A6A6A6"/>
                          </a:solidFill>
                          <a:effectLst/>
                          <a:latin typeface="Calibri" panose="020F0502020204030204" pitchFamily="34" charset="0"/>
                          <a:ea typeface="Times New Roman" panose="02020603050405020304" pitchFamily="18" charset="0"/>
                          <a:cs typeface="Calibri" panose="020F0502020204030204" pitchFamily="34" charset="0"/>
                        </a:rPr>
                        <a:t>____________</a:t>
                      </a:r>
                      <a:r>
                        <a:rPr lang="en-GB" sz="2400" dirty="0">
                          <a:effectLst/>
                          <a:latin typeface="Calibri" panose="020F0502020204030204" pitchFamily="34" charset="0"/>
                          <a:ea typeface="Times New Roman" panose="02020603050405020304" pitchFamily="18" charset="0"/>
                          <a:cs typeface="Calibri" panose="020F0502020204030204" pitchFamily="34" charset="0"/>
                        </a:rPr>
                        <a:t> </a:t>
                      </a:r>
                      <a:r>
                        <a:rPr lang="en-GB" sz="2400" dirty="0">
                          <a:solidFill>
                            <a:srgbClr val="A6A6A6"/>
                          </a:solidFill>
                          <a:effectLst/>
                          <a:latin typeface="Calibri" panose="020F0502020204030204" pitchFamily="34" charset="0"/>
                          <a:ea typeface="Times New Roman" panose="02020603050405020304" pitchFamily="18" charset="0"/>
                          <a:cs typeface="Calibri" panose="020F0502020204030204" pitchFamily="34" charset="0"/>
                        </a:rPr>
                        <a:t>____________</a:t>
                      </a:r>
                      <a:r>
                        <a:rPr lang="en-GB" sz="2400" dirty="0">
                          <a:effectLst/>
                          <a:latin typeface="Calibri" panose="020F0502020204030204" pitchFamily="34" charset="0"/>
                          <a:ea typeface="Times New Roman" panose="02020603050405020304" pitchFamily="18" charset="0"/>
                          <a:cs typeface="Calibri" panose="020F0502020204030204" pitchFamily="34" charset="0"/>
                        </a:rPr>
                        <a:t> frog sat on the lily pad.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tcPr>
                </a:tc>
                <a:extLst>
                  <a:ext uri="{0D108BD9-81ED-4DB2-BD59-A6C34878D82A}">
                    <a16:rowId xmlns:a16="http://schemas.microsoft.com/office/drawing/2014/main" val="4239144750"/>
                  </a:ext>
                </a:extLst>
              </a:tr>
            </a:tbl>
          </a:graphicData>
        </a:graphic>
      </p:graphicFrame>
      <p:pic>
        <p:nvPicPr>
          <p:cNvPr id="26" name="Picture 25">
            <a:extLst>
              <a:ext uri="{FF2B5EF4-FFF2-40B4-BE49-F238E27FC236}">
                <a16:creationId xmlns:a16="http://schemas.microsoft.com/office/drawing/2014/main" id="{727BFF6D-F3CC-4932-B086-08327CC4B8B6}"/>
              </a:ext>
            </a:extLst>
          </p:cNvPr>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bwMode="auto">
          <a:xfrm>
            <a:off x="665707" y="1566102"/>
            <a:ext cx="890093" cy="762066"/>
          </a:xfrm>
          <a:prstGeom prst="rect">
            <a:avLst/>
          </a:prstGeom>
          <a:noFill/>
        </p:spPr>
      </p:pic>
      <p:pic>
        <p:nvPicPr>
          <p:cNvPr id="27" name="Picture 26">
            <a:extLst>
              <a:ext uri="{FF2B5EF4-FFF2-40B4-BE49-F238E27FC236}">
                <a16:creationId xmlns:a16="http://schemas.microsoft.com/office/drawing/2014/main" id="{B9B1EC1E-F3D5-45BC-AE2A-15250B98D4BB}"/>
              </a:ext>
            </a:extLst>
          </p:cNvPr>
          <p:cNvPicPr/>
          <p:nvPr/>
        </p:nvPicPr>
        <p:blipFill>
          <a:blip r:embed="rId5" cstate="print">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9974584" y="2328168"/>
            <a:ext cx="1002938" cy="709238"/>
          </a:xfrm>
          <a:prstGeom prst="rect">
            <a:avLst/>
          </a:prstGeom>
          <a:noFill/>
        </p:spPr>
      </p:pic>
      <p:pic>
        <p:nvPicPr>
          <p:cNvPr id="28" name="Picture 27" descr="Sunset, River, Mountains, Sky, Nature, Landscape">
            <a:extLst>
              <a:ext uri="{FF2B5EF4-FFF2-40B4-BE49-F238E27FC236}">
                <a16:creationId xmlns:a16="http://schemas.microsoft.com/office/drawing/2014/main" id="{5293152B-60EF-41AB-82A4-CF413D121580}"/>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23392" y="3227520"/>
            <a:ext cx="974725" cy="671195"/>
          </a:xfrm>
          <a:prstGeom prst="rect">
            <a:avLst/>
          </a:prstGeom>
          <a:noFill/>
          <a:ln>
            <a:noFill/>
          </a:ln>
        </p:spPr>
      </p:pic>
      <p:pic>
        <p:nvPicPr>
          <p:cNvPr id="29" name="Picture 28" descr="Amphibian, Drawing, Frog, Simple, Sketch">
            <a:extLst>
              <a:ext uri="{FF2B5EF4-FFF2-40B4-BE49-F238E27FC236}">
                <a16:creationId xmlns:a16="http://schemas.microsoft.com/office/drawing/2014/main" id="{FB6D48AE-5EB4-4A2C-95AE-84B8EBA2E514}"/>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09956" y="4941168"/>
            <a:ext cx="1201594" cy="903429"/>
          </a:xfrm>
          <a:prstGeom prst="rect">
            <a:avLst/>
          </a:prstGeom>
          <a:noFill/>
          <a:ln>
            <a:noFill/>
          </a:ln>
        </p:spPr>
      </p:pic>
    </p:spTree>
    <p:extLst>
      <p:ext uri="{BB962C8B-B14F-4D97-AF65-F5344CB8AC3E}">
        <p14:creationId xmlns:p14="http://schemas.microsoft.com/office/powerpoint/2010/main" val="3621549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sp>
        <p:nvSpPr>
          <p:cNvPr id="2059" name="Rectangle 11">
            <a:extLst>
              <a:ext uri="{FF2B5EF4-FFF2-40B4-BE49-F238E27FC236}">
                <a16:creationId xmlns:a16="http://schemas.microsoft.com/office/drawing/2014/main" id="{176B3708-0840-4454-B96E-0A43DF9D98C7}"/>
              </a:ext>
            </a:extLst>
          </p:cNvPr>
          <p:cNvSpPr>
            <a:spLocks noChangeArrowheads="1"/>
          </p:cNvSpPr>
          <p:nvPr/>
        </p:nvSpPr>
        <p:spPr bwMode="auto">
          <a:xfrm>
            <a:off x="666954" y="393482"/>
            <a:ext cx="4348926" cy="707886"/>
          </a:xfrm>
          <a:prstGeom prst="rect">
            <a:avLst/>
          </a:prstGeom>
          <a:solidFill>
            <a:srgbClr val="FFC000"/>
          </a:solidFill>
          <a:ln w="9525">
            <a:solidFill>
              <a:srgbClr val="008000"/>
            </a:solidFill>
            <a:miter lim="800000"/>
            <a:headEnd/>
            <a:tailEnd/>
          </a:ln>
          <a:effectLst/>
        </p:spPr>
        <p:txBody>
          <a:bodyPr wrap="square" anchor="ctr">
            <a:spAutoFit/>
          </a:bodyPr>
          <a:lstStyle/>
          <a:p>
            <a:r>
              <a:rPr lang="en-GB" altLang="en-US" sz="2000" dirty="0">
                <a:latin typeface="+mn-lt"/>
                <a:cs typeface="Times New Roman" panose="02020603050405020304" pitchFamily="18" charset="0"/>
              </a:rPr>
              <a:t>Adjectives Cloze Exercise</a:t>
            </a:r>
            <a:endParaRPr lang="en-GB" altLang="en-US" sz="2000" dirty="0">
              <a:latin typeface="+mn-lt"/>
            </a:endParaRPr>
          </a:p>
          <a:p>
            <a:pPr eaLnBrk="0" hangingPunct="0"/>
            <a:r>
              <a:rPr lang="en-GB" altLang="en-US" sz="2000" b="1" dirty="0">
                <a:latin typeface="+mn-lt"/>
                <a:cs typeface="Times New Roman" panose="02020603050405020304" pitchFamily="18" charset="0"/>
              </a:rPr>
              <a:t>Fill in the gaps with an adjective.</a:t>
            </a:r>
            <a:endParaRPr lang="en-GB" altLang="en-US" sz="2000" b="1" dirty="0">
              <a:latin typeface="+mn-lt"/>
            </a:endParaRPr>
          </a:p>
        </p:txBody>
      </p:sp>
      <p:sp>
        <p:nvSpPr>
          <p:cNvPr id="2061" name="Text Box 13">
            <a:extLst>
              <a:ext uri="{FF2B5EF4-FFF2-40B4-BE49-F238E27FC236}">
                <a16:creationId xmlns:a16="http://schemas.microsoft.com/office/drawing/2014/main" id="{B19AC4D7-496B-429B-B2BB-7883CFD890BC}"/>
              </a:ext>
            </a:extLst>
          </p:cNvPr>
          <p:cNvSpPr txBox="1">
            <a:spLocks noChangeArrowheads="1"/>
          </p:cNvSpPr>
          <p:nvPr/>
        </p:nvSpPr>
        <p:spPr bwMode="auto">
          <a:xfrm>
            <a:off x="7320136" y="5913526"/>
            <a:ext cx="3600450" cy="707886"/>
          </a:xfrm>
          <a:prstGeom prst="rect">
            <a:avLst/>
          </a:prstGeom>
          <a:solidFill>
            <a:srgbClr val="FFC000"/>
          </a:solidFill>
          <a:ln w="9525">
            <a:solidFill>
              <a:srgbClr val="008000"/>
            </a:solidFill>
            <a:miter lim="800000"/>
            <a:headEnd/>
            <a:tailEnd/>
          </a:ln>
          <a:effectLst/>
        </p:spPr>
        <p:txBody>
          <a:bodyPr>
            <a:spAutoFit/>
          </a:bodyPr>
          <a:lstStyle/>
          <a:p>
            <a:r>
              <a:rPr lang="en-GB" altLang="en-US" sz="2000" dirty="0">
                <a:latin typeface="+mn-lt"/>
                <a:cs typeface="Times New Roman" panose="02020603050405020304" pitchFamily="18" charset="0"/>
              </a:rPr>
              <a:t>Now work together on Q11-14 on page 2 of the worksheet.</a:t>
            </a:r>
          </a:p>
        </p:txBody>
      </p:sp>
      <p:graphicFrame>
        <p:nvGraphicFramePr>
          <p:cNvPr id="5" name="Table 4">
            <a:extLst>
              <a:ext uri="{FF2B5EF4-FFF2-40B4-BE49-F238E27FC236}">
                <a16:creationId xmlns:a16="http://schemas.microsoft.com/office/drawing/2014/main" id="{0AE710BB-DF88-43D7-84F1-A98BAE393C84}"/>
              </a:ext>
            </a:extLst>
          </p:cNvPr>
          <p:cNvGraphicFramePr>
            <a:graphicFrameLocks noGrp="1"/>
          </p:cNvGraphicFramePr>
          <p:nvPr>
            <p:extLst>
              <p:ext uri="{D42A27DB-BD31-4B8C-83A1-F6EECF244321}">
                <p14:modId xmlns:p14="http://schemas.microsoft.com/office/powerpoint/2010/main" val="2873761527"/>
              </p:ext>
            </p:extLst>
          </p:nvPr>
        </p:nvGraphicFramePr>
        <p:xfrm>
          <a:off x="374346" y="1568129"/>
          <a:ext cx="10705664" cy="4184650"/>
        </p:xfrm>
        <a:graphic>
          <a:graphicData uri="http://schemas.openxmlformats.org/drawingml/2006/table">
            <a:tbl>
              <a:tblPr firstRow="1" firstCol="1" bandRow="1"/>
              <a:tblGrid>
                <a:gridCol w="10705664">
                  <a:extLst>
                    <a:ext uri="{9D8B030D-6E8A-4147-A177-3AD203B41FA5}">
                      <a16:colId xmlns:a16="http://schemas.microsoft.com/office/drawing/2014/main" val="4185862443"/>
                    </a:ext>
                  </a:extLst>
                </a:gridCol>
              </a:tblGrid>
              <a:tr h="817245">
                <a:tc>
                  <a:txBody>
                    <a:bodyPr/>
                    <a:lstStyle/>
                    <a:p>
                      <a:pPr>
                        <a:lnSpc>
                          <a:spcPct val="150000"/>
                        </a:lnSpc>
                        <a:spcAft>
                          <a:spcPts val="1000"/>
                        </a:spcAft>
                      </a:pPr>
                      <a:r>
                        <a:rPr lang="en-GB" sz="2400" dirty="0">
                          <a:effectLst/>
                          <a:latin typeface="Calibri" panose="020F0502020204030204" pitchFamily="34" charset="0"/>
                          <a:ea typeface="Times New Roman" panose="02020603050405020304" pitchFamily="18" charset="0"/>
                          <a:cs typeface="Calibri" panose="020F0502020204030204" pitchFamily="34" charset="0"/>
                        </a:rPr>
                        <a:t>The </a:t>
                      </a:r>
                      <a:r>
                        <a:rPr lang="en-GB" sz="2400" dirty="0">
                          <a:solidFill>
                            <a:srgbClr val="A6A6A6"/>
                          </a:solidFill>
                          <a:effectLst/>
                          <a:latin typeface="Calibri" panose="020F0502020204030204" pitchFamily="34" charset="0"/>
                          <a:ea typeface="Times New Roman" panose="02020603050405020304" pitchFamily="18" charset="0"/>
                          <a:cs typeface="Calibri" panose="020F0502020204030204" pitchFamily="34" charset="0"/>
                        </a:rPr>
                        <a:t>____________</a:t>
                      </a:r>
                      <a:r>
                        <a:rPr lang="en-GB" sz="2400" dirty="0">
                          <a:effectLst/>
                          <a:latin typeface="Calibri" panose="020F0502020204030204" pitchFamily="34" charset="0"/>
                          <a:ea typeface="Times New Roman" panose="02020603050405020304" pitchFamily="18" charset="0"/>
                          <a:cs typeface="Calibri" panose="020F0502020204030204" pitchFamily="34" charset="0"/>
                        </a:rPr>
                        <a:t> bees buzzed around the </a:t>
                      </a:r>
                      <a:r>
                        <a:rPr lang="en-GB" sz="2400" dirty="0">
                          <a:solidFill>
                            <a:srgbClr val="A6A6A6"/>
                          </a:solidFill>
                          <a:effectLst/>
                          <a:latin typeface="Calibri" panose="020F0502020204030204" pitchFamily="34" charset="0"/>
                          <a:ea typeface="Times New Roman" panose="02020603050405020304" pitchFamily="18" charset="0"/>
                          <a:cs typeface="Calibri" panose="020F0502020204030204" pitchFamily="34" charset="0"/>
                        </a:rPr>
                        <a:t>____________ </a:t>
                      </a:r>
                      <a:r>
                        <a:rPr lang="en-GB" sz="2400" dirty="0">
                          <a:effectLst/>
                          <a:latin typeface="Calibri" panose="020F0502020204030204" pitchFamily="34" charset="0"/>
                          <a:ea typeface="Times New Roman" panose="02020603050405020304" pitchFamily="18" charset="0"/>
                          <a:cs typeface="Calibri" panose="020F0502020204030204" pitchFamily="34" charset="0"/>
                        </a:rPr>
                        <a:t>flowers.</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955693"/>
                  </a:ext>
                </a:extLst>
              </a:tr>
              <a:tr h="817245">
                <a:tc>
                  <a:txBody>
                    <a:bodyPr/>
                    <a:lstStyle/>
                    <a:p>
                      <a:pPr>
                        <a:lnSpc>
                          <a:spcPct val="150000"/>
                        </a:lnSpc>
                        <a:spcAft>
                          <a:spcPts val="1000"/>
                        </a:spcAft>
                      </a:pPr>
                      <a:r>
                        <a:rPr lang="en-GB" sz="2400" dirty="0">
                          <a:effectLst/>
                          <a:latin typeface="Calibri" panose="020F0502020204030204" pitchFamily="34" charset="0"/>
                          <a:ea typeface="Times New Roman" panose="02020603050405020304" pitchFamily="18" charset="0"/>
                          <a:cs typeface="Calibri" panose="020F0502020204030204" pitchFamily="34" charset="0"/>
                        </a:rPr>
                        <a:t>The </a:t>
                      </a:r>
                      <a:r>
                        <a:rPr lang="en-GB" sz="2400" dirty="0">
                          <a:solidFill>
                            <a:srgbClr val="A6A6A6"/>
                          </a:solidFill>
                          <a:effectLst/>
                          <a:latin typeface="Calibri" panose="020F0502020204030204" pitchFamily="34" charset="0"/>
                          <a:ea typeface="Times New Roman" panose="02020603050405020304" pitchFamily="18" charset="0"/>
                          <a:cs typeface="Calibri" panose="020F0502020204030204" pitchFamily="34" charset="0"/>
                        </a:rPr>
                        <a:t>____________ </a:t>
                      </a:r>
                      <a:r>
                        <a:rPr lang="en-GB" sz="2400" dirty="0">
                          <a:effectLst/>
                          <a:latin typeface="Calibri" panose="020F0502020204030204" pitchFamily="34" charset="0"/>
                          <a:ea typeface="Times New Roman" panose="02020603050405020304" pitchFamily="18" charset="0"/>
                          <a:cs typeface="Calibri" panose="020F0502020204030204" pitchFamily="34" charset="0"/>
                        </a:rPr>
                        <a:t>class were giving their teacher a </a:t>
                      </a:r>
                      <a:r>
                        <a:rPr lang="en-GB" sz="2400" dirty="0">
                          <a:solidFill>
                            <a:srgbClr val="A6A6A6"/>
                          </a:solidFill>
                          <a:effectLst/>
                          <a:latin typeface="Calibri" panose="020F0502020204030204" pitchFamily="34" charset="0"/>
                          <a:ea typeface="Times New Roman" panose="02020603050405020304" pitchFamily="18" charset="0"/>
                          <a:cs typeface="Calibri" panose="020F0502020204030204" pitchFamily="34" charset="0"/>
                        </a:rPr>
                        <a:t>____________</a:t>
                      </a:r>
                      <a:r>
                        <a:rPr lang="en-GB" sz="2400" dirty="0">
                          <a:effectLst/>
                          <a:latin typeface="Calibri" panose="020F0502020204030204" pitchFamily="34" charset="0"/>
                          <a:ea typeface="Times New Roman" panose="02020603050405020304" pitchFamily="18" charset="0"/>
                          <a:cs typeface="Calibri" panose="020F0502020204030204" pitchFamily="34" charset="0"/>
                        </a:rPr>
                        <a:t> headache.</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245102255"/>
                  </a:ext>
                </a:extLst>
              </a:tr>
              <a:tr h="817245">
                <a:tc>
                  <a:txBody>
                    <a:bodyPr/>
                    <a:lstStyle/>
                    <a:p>
                      <a:pPr>
                        <a:lnSpc>
                          <a:spcPct val="150000"/>
                        </a:lnSpc>
                        <a:spcAft>
                          <a:spcPts val="1000"/>
                        </a:spcAft>
                      </a:pPr>
                      <a:r>
                        <a:rPr lang="en-GB" sz="2400" dirty="0">
                          <a:effectLst/>
                          <a:latin typeface="Calibri" panose="020F0502020204030204" pitchFamily="34" charset="0"/>
                          <a:ea typeface="Times New Roman" panose="02020603050405020304" pitchFamily="18" charset="0"/>
                          <a:cs typeface="Calibri" panose="020F0502020204030204" pitchFamily="34" charset="0"/>
                        </a:rPr>
                        <a:t>Anita was not allowed to wear her </a:t>
                      </a:r>
                      <a:r>
                        <a:rPr lang="en-GB" sz="2400" dirty="0">
                          <a:solidFill>
                            <a:srgbClr val="A6A6A6"/>
                          </a:solidFill>
                          <a:effectLst/>
                          <a:latin typeface="Calibri" panose="020F0502020204030204" pitchFamily="34" charset="0"/>
                          <a:ea typeface="Times New Roman" panose="02020603050405020304" pitchFamily="18" charset="0"/>
                          <a:cs typeface="Calibri" panose="020F0502020204030204" pitchFamily="34" charset="0"/>
                        </a:rPr>
                        <a:t>____________</a:t>
                      </a:r>
                      <a:r>
                        <a:rPr lang="en-GB" sz="2400" dirty="0">
                          <a:effectLst/>
                          <a:latin typeface="Calibri" panose="020F0502020204030204" pitchFamily="34" charset="0"/>
                          <a:ea typeface="Times New Roman" panose="02020603050405020304" pitchFamily="18" charset="0"/>
                          <a:cs typeface="Calibri" panose="020F0502020204030204" pitchFamily="34" charset="0"/>
                        </a:rPr>
                        <a:t> </a:t>
                      </a:r>
                      <a:r>
                        <a:rPr lang="en-GB" sz="2400" dirty="0">
                          <a:solidFill>
                            <a:srgbClr val="A6A6A6"/>
                          </a:solidFill>
                          <a:effectLst/>
                          <a:latin typeface="Calibri" panose="020F0502020204030204" pitchFamily="34" charset="0"/>
                          <a:ea typeface="Times New Roman" panose="02020603050405020304" pitchFamily="18" charset="0"/>
                          <a:cs typeface="Calibri" panose="020F0502020204030204" pitchFamily="34" charset="0"/>
                        </a:rPr>
                        <a:t>____________</a:t>
                      </a:r>
                      <a:r>
                        <a:rPr lang="en-GB" sz="2400" dirty="0">
                          <a:effectLst/>
                          <a:latin typeface="Calibri" panose="020F0502020204030204" pitchFamily="34" charset="0"/>
                          <a:ea typeface="Times New Roman" panose="02020603050405020304" pitchFamily="18" charset="0"/>
                          <a:cs typeface="Calibri" panose="020F0502020204030204" pitchFamily="34" charset="0"/>
                        </a:rPr>
                        <a:t> jeans to school.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4112101184"/>
                  </a:ext>
                </a:extLst>
              </a:tr>
              <a:tr h="817245">
                <a:tc>
                  <a:txBody>
                    <a:bodyPr/>
                    <a:lstStyle/>
                    <a:p>
                      <a:pPr>
                        <a:lnSpc>
                          <a:spcPct val="150000"/>
                        </a:lnSpc>
                        <a:spcAft>
                          <a:spcPts val="1000"/>
                        </a:spcAft>
                      </a:pPr>
                      <a:r>
                        <a:rPr lang="en-GB" sz="2400" dirty="0">
                          <a:effectLst/>
                          <a:latin typeface="Calibri" panose="020F0502020204030204" pitchFamily="34" charset="0"/>
                          <a:ea typeface="Times New Roman" panose="02020603050405020304" pitchFamily="18" charset="0"/>
                          <a:cs typeface="Calibri" panose="020F0502020204030204" pitchFamily="34" charset="0"/>
                        </a:rPr>
                        <a:t>The weather was </a:t>
                      </a:r>
                      <a:r>
                        <a:rPr lang="en-GB" sz="2400" dirty="0">
                          <a:solidFill>
                            <a:srgbClr val="A6A6A6"/>
                          </a:solidFill>
                          <a:effectLst/>
                          <a:latin typeface="Calibri" panose="020F0502020204030204" pitchFamily="34" charset="0"/>
                          <a:ea typeface="Times New Roman" panose="02020603050405020304" pitchFamily="18" charset="0"/>
                          <a:cs typeface="Calibri" panose="020F0502020204030204" pitchFamily="34" charset="0"/>
                        </a:rPr>
                        <a:t>____________</a:t>
                      </a:r>
                      <a:r>
                        <a:rPr lang="en-GB" sz="2400" dirty="0">
                          <a:effectLst/>
                          <a:latin typeface="Calibri" panose="020F0502020204030204" pitchFamily="34" charset="0"/>
                          <a:ea typeface="Times New Roman" panose="02020603050405020304" pitchFamily="18" charset="0"/>
                          <a:cs typeface="Calibri" panose="020F0502020204030204" pitchFamily="34" charset="0"/>
                        </a:rPr>
                        <a:t> and sunny.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259697922"/>
                  </a:ext>
                </a:extLst>
              </a:tr>
              <a:tr h="915670">
                <a:tc>
                  <a:txBody>
                    <a:bodyPr/>
                    <a:lstStyle/>
                    <a:p>
                      <a:pPr>
                        <a:lnSpc>
                          <a:spcPct val="150000"/>
                        </a:lnSpc>
                        <a:spcAft>
                          <a:spcPts val="1000"/>
                        </a:spcAft>
                      </a:pPr>
                      <a:r>
                        <a:rPr lang="en-GB" sz="2400" dirty="0">
                          <a:effectLst/>
                          <a:latin typeface="Calibri" panose="020F0502020204030204" pitchFamily="34" charset="0"/>
                          <a:ea typeface="Times New Roman" panose="02020603050405020304" pitchFamily="18" charset="0"/>
                          <a:cs typeface="Calibri" panose="020F0502020204030204" pitchFamily="34" charset="0"/>
                        </a:rPr>
                        <a:t>We spent all of our time on the </a:t>
                      </a:r>
                      <a:r>
                        <a:rPr lang="en-GB" sz="2400" dirty="0">
                          <a:solidFill>
                            <a:srgbClr val="A6A6A6"/>
                          </a:solidFill>
                          <a:effectLst/>
                          <a:latin typeface="Calibri" panose="020F0502020204030204" pitchFamily="34" charset="0"/>
                          <a:ea typeface="Times New Roman" panose="02020603050405020304" pitchFamily="18" charset="0"/>
                          <a:cs typeface="Calibri" panose="020F0502020204030204" pitchFamily="34" charset="0"/>
                        </a:rPr>
                        <a:t>____________</a:t>
                      </a:r>
                      <a:r>
                        <a:rPr lang="en-GB" sz="2400" dirty="0">
                          <a:effectLst/>
                          <a:latin typeface="Calibri" panose="020F0502020204030204" pitchFamily="34" charset="0"/>
                          <a:ea typeface="Times New Roman" panose="02020603050405020304" pitchFamily="18" charset="0"/>
                          <a:cs typeface="Calibri" panose="020F0502020204030204" pitchFamily="34" charset="0"/>
                        </a:rPr>
                        <a:t> beach.</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4239144750"/>
                  </a:ext>
                </a:extLst>
              </a:tr>
            </a:tbl>
          </a:graphicData>
        </a:graphic>
      </p:graphicFrame>
      <p:pic>
        <p:nvPicPr>
          <p:cNvPr id="2" name="Picture 1">
            <a:extLst>
              <a:ext uri="{FF2B5EF4-FFF2-40B4-BE49-F238E27FC236}">
                <a16:creationId xmlns:a16="http://schemas.microsoft.com/office/drawing/2014/main" id="{C6ADE65A-AD82-4710-A645-C9AD983BAED6}"/>
              </a:ext>
            </a:extLst>
          </p:cNvPr>
          <p:cNvPicPr>
            <a:picLocks noChangeAspect="1"/>
          </p:cNvPicPr>
          <p:nvPr/>
        </p:nvPicPr>
        <p:blipFill>
          <a:blip r:embed="rId3"/>
          <a:stretch>
            <a:fillRect/>
          </a:stretch>
        </p:blipFill>
        <p:spPr>
          <a:xfrm>
            <a:off x="10427681" y="1358750"/>
            <a:ext cx="652329" cy="658425"/>
          </a:xfrm>
          <a:prstGeom prst="rect">
            <a:avLst/>
          </a:prstGeom>
        </p:spPr>
      </p:pic>
      <p:pic>
        <p:nvPicPr>
          <p:cNvPr id="11" name="Picture 10">
            <a:extLst>
              <a:ext uri="{FF2B5EF4-FFF2-40B4-BE49-F238E27FC236}">
                <a16:creationId xmlns:a16="http://schemas.microsoft.com/office/drawing/2014/main" id="{3B60A46F-1153-4DF9-9C8F-C32B553AE8A7}"/>
              </a:ext>
            </a:extLst>
          </p:cNvPr>
          <p:cNvPicPr>
            <a:picLocks noChangeAspect="1"/>
          </p:cNvPicPr>
          <p:nvPr/>
        </p:nvPicPr>
        <p:blipFill>
          <a:blip r:embed="rId3"/>
          <a:stretch>
            <a:fillRect/>
          </a:stretch>
        </p:blipFill>
        <p:spPr>
          <a:xfrm>
            <a:off x="10725140" y="1052736"/>
            <a:ext cx="652329" cy="658425"/>
          </a:xfrm>
          <a:prstGeom prst="rect">
            <a:avLst/>
          </a:prstGeom>
        </p:spPr>
      </p:pic>
      <p:pic>
        <p:nvPicPr>
          <p:cNvPr id="12" name="Picture 11" descr="Teaching, Classroom, Teacher, Education, School, Class">
            <a:extLst>
              <a:ext uri="{FF2B5EF4-FFF2-40B4-BE49-F238E27FC236}">
                <a16:creationId xmlns:a16="http://schemas.microsoft.com/office/drawing/2014/main" id="{F75A73F1-5D69-4E34-AAAE-1A1762AB108F}"/>
              </a:ext>
            </a:extLst>
          </p:cNvPr>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233478" y="2177922"/>
            <a:ext cx="1584176" cy="978377"/>
          </a:xfrm>
          <a:prstGeom prst="rect">
            <a:avLst/>
          </a:prstGeom>
          <a:noFill/>
          <a:ln>
            <a:noFill/>
          </a:ln>
        </p:spPr>
      </p:pic>
      <p:pic>
        <p:nvPicPr>
          <p:cNvPr id="13" name="Picture 12">
            <a:extLst>
              <a:ext uri="{FF2B5EF4-FFF2-40B4-BE49-F238E27FC236}">
                <a16:creationId xmlns:a16="http://schemas.microsoft.com/office/drawing/2014/main" id="{A5865648-C09C-4E64-996E-D35A940BA28A}"/>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rot="17400825">
            <a:off x="10850541" y="3602241"/>
            <a:ext cx="613410" cy="787400"/>
          </a:xfrm>
          <a:prstGeom prst="rect">
            <a:avLst/>
          </a:prstGeom>
          <a:noFill/>
        </p:spPr>
      </p:pic>
      <p:pic>
        <p:nvPicPr>
          <p:cNvPr id="3" name="Picture 2">
            <a:extLst>
              <a:ext uri="{FF2B5EF4-FFF2-40B4-BE49-F238E27FC236}">
                <a16:creationId xmlns:a16="http://schemas.microsoft.com/office/drawing/2014/main" id="{609B7704-8115-410E-9D04-B17DD98ED983}"/>
              </a:ext>
            </a:extLst>
          </p:cNvPr>
          <p:cNvPicPr>
            <a:picLocks noChangeAspect="1"/>
          </p:cNvPicPr>
          <p:nvPr/>
        </p:nvPicPr>
        <p:blipFill>
          <a:blip r:embed="rId6"/>
          <a:stretch>
            <a:fillRect/>
          </a:stretch>
        </p:blipFill>
        <p:spPr>
          <a:xfrm>
            <a:off x="7757285" y="4221088"/>
            <a:ext cx="1387339" cy="1201232"/>
          </a:xfrm>
          <a:prstGeom prst="rect">
            <a:avLst/>
          </a:prstGeom>
        </p:spPr>
      </p:pic>
    </p:spTree>
    <p:extLst>
      <p:ext uri="{BB962C8B-B14F-4D97-AF65-F5344CB8AC3E}">
        <p14:creationId xmlns:p14="http://schemas.microsoft.com/office/powerpoint/2010/main" val="4019313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1" name="Text Box 13">
            <a:extLst>
              <a:ext uri="{FF2B5EF4-FFF2-40B4-BE49-F238E27FC236}">
                <a16:creationId xmlns:a16="http://schemas.microsoft.com/office/drawing/2014/main" id="{B19AC4D7-496B-429B-B2BB-7883CFD890BC}"/>
              </a:ext>
            </a:extLst>
          </p:cNvPr>
          <p:cNvSpPr txBox="1">
            <a:spLocks noChangeArrowheads="1"/>
          </p:cNvSpPr>
          <p:nvPr/>
        </p:nvSpPr>
        <p:spPr bwMode="auto">
          <a:xfrm>
            <a:off x="4295799" y="2474536"/>
            <a:ext cx="3600401" cy="2145268"/>
          </a:xfrm>
          <a:prstGeom prst="roundRect">
            <a:avLst/>
          </a:prstGeom>
          <a:ln w="28575">
            <a:solidFill>
              <a:schemeClr val="bg1">
                <a:lumMod val="75000"/>
              </a:schemeClr>
            </a:solidFill>
            <a:prstDash val="sysDot"/>
            <a:headEnd/>
            <a:tailEnd/>
          </a:ln>
        </p:spPr>
        <p:style>
          <a:lnRef idx="2">
            <a:schemeClr val="accent4"/>
          </a:lnRef>
          <a:fillRef idx="1">
            <a:schemeClr val="lt1"/>
          </a:fillRef>
          <a:effectRef idx="0">
            <a:schemeClr val="accent4"/>
          </a:effectRef>
          <a:fontRef idx="minor">
            <a:schemeClr val="dk1"/>
          </a:fontRef>
        </p:style>
        <p:txBody>
          <a:bodyPr wrap="square">
            <a:spAutoFit/>
          </a:bodyPr>
          <a:lstStyle/>
          <a:p>
            <a:r>
              <a:rPr lang="en-GB" altLang="en-US" sz="2000" dirty="0">
                <a:latin typeface="+mn-lt"/>
                <a:cs typeface="Times New Roman" panose="02020603050405020304" pitchFamily="18" charset="0"/>
              </a:rPr>
              <a:t>You are now ready to write 4 sentences of your own using adjectives.</a:t>
            </a:r>
          </a:p>
          <a:p>
            <a:endParaRPr lang="en-GB" altLang="en-US" sz="2000" dirty="0">
              <a:latin typeface="+mn-lt"/>
              <a:cs typeface="Times New Roman" panose="02020603050405020304" pitchFamily="18" charset="0"/>
            </a:endParaRPr>
          </a:p>
          <a:p>
            <a:r>
              <a:rPr lang="en-GB" altLang="en-US" sz="2000" dirty="0">
                <a:cs typeface="Times New Roman" panose="02020603050405020304" pitchFamily="18" charset="0"/>
              </a:rPr>
              <a:t>Use some of these ideas or make up your own.</a:t>
            </a:r>
            <a:endParaRPr lang="en-GB" altLang="en-US" sz="2000" dirty="0">
              <a:latin typeface="+mn-lt"/>
              <a:cs typeface="Times New Roman" panose="02020603050405020304" pitchFamily="18" charset="0"/>
            </a:endParaRPr>
          </a:p>
        </p:txBody>
      </p:sp>
      <p:sp>
        <p:nvSpPr>
          <p:cNvPr id="4" name="Thought Bubble: Cloud 3">
            <a:extLst>
              <a:ext uri="{FF2B5EF4-FFF2-40B4-BE49-F238E27FC236}">
                <a16:creationId xmlns:a16="http://schemas.microsoft.com/office/drawing/2014/main" id="{C91B9E3B-ADBE-411A-B2CA-1334924B4EA8}"/>
              </a:ext>
            </a:extLst>
          </p:cNvPr>
          <p:cNvSpPr/>
          <p:nvPr/>
        </p:nvSpPr>
        <p:spPr>
          <a:xfrm>
            <a:off x="6816080" y="366123"/>
            <a:ext cx="3024336" cy="1368152"/>
          </a:xfrm>
          <a:prstGeom prst="cloudCallout">
            <a:avLst>
              <a:gd name="adj1" fmla="val -74757"/>
              <a:gd name="adj2" fmla="val 87305"/>
            </a:avLst>
          </a:prstGeom>
          <a:solidFill>
            <a:schemeClr val="accent6">
              <a:lumMod val="20000"/>
              <a:lumOff val="80000"/>
            </a:schemeClr>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A celebrity</a:t>
            </a:r>
          </a:p>
        </p:txBody>
      </p:sp>
      <p:sp>
        <p:nvSpPr>
          <p:cNvPr id="14" name="Thought Bubble: Cloud 13">
            <a:extLst>
              <a:ext uri="{FF2B5EF4-FFF2-40B4-BE49-F238E27FC236}">
                <a16:creationId xmlns:a16="http://schemas.microsoft.com/office/drawing/2014/main" id="{DC0D49A3-DEAB-46A6-8A2F-3DDE7DD7DE7F}"/>
              </a:ext>
            </a:extLst>
          </p:cNvPr>
          <p:cNvSpPr/>
          <p:nvPr/>
        </p:nvSpPr>
        <p:spPr>
          <a:xfrm>
            <a:off x="2135560" y="561546"/>
            <a:ext cx="3024336" cy="1368152"/>
          </a:xfrm>
          <a:prstGeom prst="cloudCallout">
            <a:avLst>
              <a:gd name="adj1" fmla="val 23740"/>
              <a:gd name="adj2" fmla="val 80414"/>
            </a:avLst>
          </a:prstGeom>
          <a:solidFill>
            <a:srgbClr val="F6D4EF"/>
          </a:solidFill>
          <a:ln w="19050">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Your garden</a:t>
            </a:r>
          </a:p>
        </p:txBody>
      </p:sp>
      <p:sp>
        <p:nvSpPr>
          <p:cNvPr id="15" name="Thought Bubble: Cloud 14">
            <a:extLst>
              <a:ext uri="{FF2B5EF4-FFF2-40B4-BE49-F238E27FC236}">
                <a16:creationId xmlns:a16="http://schemas.microsoft.com/office/drawing/2014/main" id="{0ABDB24D-1908-49B9-AA85-AEB55B8FAD46}"/>
              </a:ext>
            </a:extLst>
          </p:cNvPr>
          <p:cNvSpPr/>
          <p:nvPr/>
        </p:nvSpPr>
        <p:spPr>
          <a:xfrm>
            <a:off x="1703512" y="5123725"/>
            <a:ext cx="3024336" cy="1368152"/>
          </a:xfrm>
          <a:prstGeom prst="cloudCallout">
            <a:avLst>
              <a:gd name="adj1" fmla="val 53975"/>
              <a:gd name="adj2" fmla="val -65658"/>
            </a:avLst>
          </a:prstGeom>
          <a:solidFill>
            <a:schemeClr val="accent4">
              <a:lumMod val="20000"/>
              <a:lumOff val="80000"/>
            </a:schemeClr>
          </a:solidFill>
          <a:ln w="19050">
            <a:solidFill>
              <a:schemeClr val="accent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A favourite pet or animal</a:t>
            </a:r>
          </a:p>
        </p:txBody>
      </p:sp>
      <p:sp>
        <p:nvSpPr>
          <p:cNvPr id="16" name="Thought Bubble: Cloud 15">
            <a:extLst>
              <a:ext uri="{FF2B5EF4-FFF2-40B4-BE49-F238E27FC236}">
                <a16:creationId xmlns:a16="http://schemas.microsoft.com/office/drawing/2014/main" id="{EB1E57F8-8D64-4DBE-BC29-2CCBDB9FF5E4}"/>
              </a:ext>
            </a:extLst>
          </p:cNvPr>
          <p:cNvSpPr/>
          <p:nvPr/>
        </p:nvSpPr>
        <p:spPr>
          <a:xfrm>
            <a:off x="7680176" y="5123725"/>
            <a:ext cx="3024336" cy="1368152"/>
          </a:xfrm>
          <a:prstGeom prst="cloudCallout">
            <a:avLst>
              <a:gd name="adj1" fmla="val -79121"/>
              <a:gd name="adj2" fmla="val -78748"/>
            </a:avLst>
          </a:prstGeom>
          <a:solidFill>
            <a:schemeClr val="accent5">
              <a:lumMod val="20000"/>
              <a:lumOff val="80000"/>
            </a:schemeClr>
          </a:solidFill>
          <a:ln w="1905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Food</a:t>
            </a:r>
          </a:p>
        </p:txBody>
      </p:sp>
      <p:sp>
        <p:nvSpPr>
          <p:cNvPr id="17" name="Thought Bubble: Cloud 16">
            <a:extLst>
              <a:ext uri="{FF2B5EF4-FFF2-40B4-BE49-F238E27FC236}">
                <a16:creationId xmlns:a16="http://schemas.microsoft.com/office/drawing/2014/main" id="{1ECA255E-7F1A-47F4-8C8C-A8F188078455}"/>
              </a:ext>
            </a:extLst>
          </p:cNvPr>
          <p:cNvSpPr/>
          <p:nvPr/>
        </p:nvSpPr>
        <p:spPr>
          <a:xfrm>
            <a:off x="479376" y="3061224"/>
            <a:ext cx="3024336" cy="1368152"/>
          </a:xfrm>
          <a:prstGeom prst="cloudCallout">
            <a:avLst>
              <a:gd name="adj1" fmla="val 69560"/>
              <a:gd name="adj2" fmla="val -5024"/>
            </a:avLst>
          </a:prstGeom>
          <a:solidFill>
            <a:srgbClr val="CDCDFF"/>
          </a:solidFill>
          <a:ln w="19050">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A favourite piece of clothing</a:t>
            </a:r>
          </a:p>
        </p:txBody>
      </p:sp>
      <p:sp>
        <p:nvSpPr>
          <p:cNvPr id="18" name="Thought Bubble: Cloud 17">
            <a:extLst>
              <a:ext uri="{FF2B5EF4-FFF2-40B4-BE49-F238E27FC236}">
                <a16:creationId xmlns:a16="http://schemas.microsoft.com/office/drawing/2014/main" id="{9A0C8243-CCBA-42AE-A3B8-ACD1E71B9740}"/>
              </a:ext>
            </a:extLst>
          </p:cNvPr>
          <p:cNvSpPr/>
          <p:nvPr/>
        </p:nvSpPr>
        <p:spPr>
          <a:xfrm>
            <a:off x="8697423" y="2744924"/>
            <a:ext cx="3024336" cy="1368152"/>
          </a:xfrm>
          <a:prstGeom prst="cloudCallout">
            <a:avLst>
              <a:gd name="adj1" fmla="val -71952"/>
              <a:gd name="adj2" fmla="val -33962"/>
            </a:avLst>
          </a:prstGeom>
          <a:solidFill>
            <a:srgbClr val="FFFF99"/>
          </a:solidFill>
          <a:ln w="19050">
            <a:solidFill>
              <a:schemeClr val="accent4">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The weather right now</a:t>
            </a:r>
          </a:p>
        </p:txBody>
      </p:sp>
    </p:spTree>
    <p:extLst>
      <p:ext uri="{BB962C8B-B14F-4D97-AF65-F5344CB8AC3E}">
        <p14:creationId xmlns:p14="http://schemas.microsoft.com/office/powerpoint/2010/main" val="725534076"/>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TotalTime>
  <Words>669</Words>
  <Application>Microsoft Office PowerPoint</Application>
  <PresentationFormat>Widescreen</PresentationFormat>
  <Paragraphs>54</Paragraphs>
  <Slides>4</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vt:i4>
      </vt:variant>
    </vt:vector>
  </HeadingPairs>
  <TitlesOfParts>
    <vt:vector size="12" baseType="lpstr">
      <vt:lpstr>Arial</vt:lpstr>
      <vt:lpstr>Calibri</vt:lpstr>
      <vt:lpstr>Calibri Light</vt:lpstr>
      <vt:lpstr>Century Gothic</vt:lpstr>
      <vt:lpstr>Comic Sans MS</vt:lpstr>
      <vt:lpstr>Gill Sans MT</vt:lpstr>
      <vt:lpstr>1_Office Theme</vt:lpstr>
      <vt:lpstr>Default Design</vt:lpstr>
      <vt:lpstr>Adjectives picture cloze PPT starter  for Entry Level Functional Skills English</vt:lpstr>
      <vt:lpstr>PowerPoint Presentation</vt:lpstr>
      <vt:lpstr>PowerPoint Presentation</vt:lpstr>
      <vt:lpstr>PowerPoint Presentation</vt:lpstr>
    </vt:vector>
  </TitlesOfParts>
  <Company>www.skillsworkshop.org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Starter PPT for Adjectives picture cloze exercises</dc:title>
  <dc:subject>Entry Level 2 Functional Skills English - writing</dc:subject>
  <dc:creator>Moira Garland Jan 2007 (updated by Maggie Harnew June 2021)</dc:creator>
  <cp:lastModifiedBy>Maggie Harnew</cp:lastModifiedBy>
  <cp:revision>30</cp:revision>
  <dcterms:created xsi:type="dcterms:W3CDTF">2006-11-28T10:23:55Z</dcterms:created>
  <dcterms:modified xsi:type="dcterms:W3CDTF">2021-06-29T15:47:25Z</dcterms:modified>
</cp:coreProperties>
</file>