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78404" autoAdjust="0"/>
  </p:normalViewPr>
  <p:slideViewPr>
    <p:cSldViewPr snapToGrid="0">
      <p:cViewPr varScale="1">
        <p:scale>
          <a:sx n="99" d="100"/>
          <a:sy n="99" d="100"/>
        </p:scale>
        <p:origin x="2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7482A-874B-4D8E-82AA-E8E473C25FBD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184AE-780F-4BB0-9F6B-9D662CB400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23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6fe1f69d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Google Shape;57;g76fe1f69d1_1_0:notes"/>
          <p:cNvSpPr txBox="1">
            <a:spLocks noGrp="1"/>
          </p:cNvSpPr>
          <p:nvPr>
            <p:ph type="body" idx="1"/>
          </p:nvPr>
        </p:nvSpPr>
        <p:spPr>
          <a:xfrm>
            <a:off x="685800" y="4343985"/>
            <a:ext cx="54864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800"/>
              <a:buFont typeface="Comic Sans MS"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February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Alexandra Bates, Essex ACL.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Font typeface="Comic Sans MS"/>
              <a:buNone/>
            </a:pPr>
            <a:endParaRPr dirty="0"/>
          </a:p>
        </p:txBody>
      </p:sp>
      <p:sp>
        <p:nvSpPr>
          <p:cNvPr id="58" name="Google Shape;58;g76fe1f69d1_1_0:notes"/>
          <p:cNvSpPr txBox="1"/>
          <p:nvPr/>
        </p:nvSpPr>
        <p:spPr>
          <a:xfrm>
            <a:off x="3884064" y="868504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February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Alexandra Bates, Essex ACL.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184AE-780F-4BB0-9F6B-9D662CB4001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58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February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Alexandra Bates, Essex ACL.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184AE-780F-4BB0-9F6B-9D662CB400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61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this for learners to make their shopping lists on. Or use as digital version.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February 2022. Kindly contributed to </a:t>
            </a:r>
            <a:r>
              <a:rPr lang="en-GB" dirty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www.skillsworkshop.org </a:t>
            </a:r>
            <a:r>
              <a:rPr lang="en-GB" dirty="0"/>
              <a:t>by Alexandra Bates, Essex ACL.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184AE-780F-4BB0-9F6B-9D662CB4001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4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8F66D-B416-451C-B4D6-D87F5FC30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FA59C-4ACA-4A56-9020-99D33E709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48541-EDA5-42E8-810C-E794BB386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27725-C350-406C-BF3B-A5027EDE1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4063-E2F3-4CF0-AB36-A9BEDBC8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8289-0E73-482B-8E5B-D2DE98B2E805}" type="datetimeFigureOut">
              <a:rPr lang="en-GB" smtClean="0"/>
              <a:t>24/02/2022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667AF-0DF0-45F1-ACBD-454DF4B2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411F1-AB26-4FE3-A072-F20E998F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5762-4DFC-4F87-A836-8D19AD3E2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86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functional-skills-criteria-for-ict" TargetMode="External"/><Relationship Id="rId3" Type="http://schemas.openxmlformats.org/officeDocument/2006/relationships/hyperlink" Target="http://www.skillsworkshop.org/" TargetMode="External"/><Relationship Id="rId7" Type="http://schemas.openxmlformats.org/officeDocument/2006/relationships/hyperlink" Target="https://www.gov.uk/government/publications/functional-skills-subject-content-englis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xcellencegateway.org.uk/content/etf1194" TargetMode="External"/><Relationship Id="rId5" Type="http://schemas.openxmlformats.org/officeDocument/2006/relationships/hyperlink" Target="https://www.skillsworkshop.org/resources/supermarket_sweep_embedded_digital_skills_for_esol_functional_english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celand.co.uk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07649" y="390394"/>
            <a:ext cx="10569902" cy="1601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l">
              <a:buClr>
                <a:schemeClr val="dk2"/>
              </a:buClr>
              <a:buSzPts val="3000"/>
            </a:pPr>
            <a:r>
              <a:rPr lang="en-GB" sz="4000" dirty="0">
                <a:latin typeface="Century Gothic"/>
                <a:ea typeface="Century Gothic"/>
                <a:cs typeface="Century Gothic"/>
                <a:sym typeface="Century Gothic"/>
              </a:rPr>
              <a:t>E1-E3 Functional Skills English, ESOL, ICT</a:t>
            </a:r>
            <a:br>
              <a:rPr lang="en-GB" sz="4000" b="1" dirty="0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3600" b="1" dirty="0">
                <a:solidFill>
                  <a:schemeClr val="accent1"/>
                </a:solidFill>
                <a:latin typeface="Century Gothic"/>
                <a:sym typeface="Century Gothic"/>
              </a:rPr>
              <a:t>Supermarket Sweep</a:t>
            </a:r>
            <a:r>
              <a:rPr lang="en-GB" sz="3600" b="1" dirty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GB" sz="2800" dirty="0">
                <a:solidFill>
                  <a:schemeClr val="accent1"/>
                </a:solidFill>
                <a:latin typeface="Century Gothic"/>
                <a:sym typeface="Century Gothic"/>
              </a:rPr>
              <a:t>embedded digital skills </a:t>
            </a:r>
            <a:br>
              <a:rPr lang="en-GB" sz="2800" dirty="0">
                <a:solidFill>
                  <a:schemeClr val="accent1"/>
                </a:solidFill>
                <a:latin typeface="Century Gothic"/>
                <a:sym typeface="Century Gothic"/>
              </a:rPr>
            </a:br>
            <a:r>
              <a:rPr lang="en-GB" sz="2800" dirty="0">
                <a:solidFill>
                  <a:schemeClr val="accent1"/>
                </a:solidFill>
                <a:latin typeface="Century Gothic"/>
                <a:sym typeface="Century Gothic"/>
              </a:rPr>
              <a:t>for ESOL &amp; Functional English</a:t>
            </a:r>
            <a:endParaRPr sz="2000" dirty="0">
              <a:solidFill>
                <a:schemeClr val="accent1"/>
              </a:solidFill>
              <a:latin typeface="Century Gothic"/>
            </a:endParaRPr>
          </a:p>
        </p:txBody>
      </p:sp>
      <p:pic>
        <p:nvPicPr>
          <p:cNvPr id="62" name="Google Shape;62;p14" descr="Description: swlogo">
            <a:hlinkClick r:id="rId3"/>
          </p:cNvPr>
          <p:cNvPicPr preferRelativeResize="0"/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89398" y="273524"/>
            <a:ext cx="1794954" cy="128405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202131" y="1991532"/>
            <a:ext cx="11682220" cy="1762321"/>
          </a:xfrm>
          <a:custGeom>
            <a:avLst/>
            <a:gdLst/>
            <a:ahLst/>
            <a:cxnLst/>
            <a:rect l="l" t="t" r="r" b="b"/>
            <a:pathLst>
              <a:path w="8434289" h="1254825" extrusionOk="0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>
            <a:gsLst>
              <a:gs pos="0">
                <a:srgbClr val="7373D1"/>
              </a:gs>
              <a:gs pos="31000">
                <a:srgbClr val="E3F2F3"/>
              </a:gs>
              <a:gs pos="73000">
                <a:srgbClr val="D5ECED"/>
              </a:gs>
              <a:gs pos="100000">
                <a:srgbClr val="CCCCCC"/>
              </a:gs>
            </a:gsLst>
            <a:lin ang="2700006" scaled="0"/>
          </a:gradFill>
          <a:ln>
            <a:noFill/>
          </a:ln>
        </p:spPr>
        <p:txBody>
          <a:bodyPr spcFirstLastPara="1" wrap="square" lIns="198400" tIns="198400" rIns="198400" bIns="1984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200"/>
            </a:pP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February 2022. Kindly contributed by </a:t>
            </a:r>
            <a:r>
              <a:rPr lang="en-GB" sz="160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Sharon Roberts and Alexandra Bates</a:t>
            </a: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ACL Essex</a:t>
            </a:r>
            <a:r>
              <a:rPr lang="en-GB" sz="1600" ker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  <a:br>
              <a:rPr lang="en-GB" sz="1600" ker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GB" sz="1600" kern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Search </a:t>
            </a: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Alexandra on </a:t>
            </a:r>
            <a:r>
              <a:rPr lang="en-GB" sz="1600" u="sng" kern="0" dirty="0">
                <a:solidFill>
                  <a:srgbClr val="DB4437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www.skillsworkshop.org</a:t>
            </a: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defTabSz="1219170">
              <a:buClr>
                <a:srgbClr val="000000"/>
              </a:buClr>
              <a:buSzPts val="1200"/>
            </a:pPr>
            <a:endParaRPr lang="en-GB" sz="1000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1219170">
              <a:buClr>
                <a:srgbClr val="000000"/>
              </a:buClr>
              <a:buSzPts val="1200"/>
            </a:pPr>
            <a:r>
              <a:rPr lang="en-GB" sz="16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Please refer to the download page for this resource on skillsworkshop for detailed curriculum links and related resources </a:t>
            </a:r>
            <a:r>
              <a:rPr lang="en-GB" sz="160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including the PDF lesson plan </a:t>
            </a: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  <a:hlinkClick r:id="rId5"/>
              </a:rPr>
              <a:t>https://www.skillsworkshop.org/resources/supermarket_sweep_embedded_digital_skills_for_esol_functional_english</a:t>
            </a:r>
            <a:r>
              <a:rPr lang="en-GB" sz="1400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</a:p>
          <a:p>
            <a:pPr defTabSz="1219170">
              <a:buClr>
                <a:srgbClr val="000000"/>
              </a:buClr>
              <a:buSzPts val="1200"/>
            </a:pPr>
            <a:endParaRPr lang="en-GB" sz="1000" b="1" kern="0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defTabSz="1219170">
              <a:buClr>
                <a:srgbClr val="000000"/>
              </a:buClr>
              <a:buSzPts val="1200"/>
            </a:pPr>
            <a:r>
              <a:rPr lang="en-GB" sz="1400" b="1" kern="0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full use of hyperlinks and other features, this presentation should be run in full screen mode. 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26C5D44-B1EF-4EEE-87B3-40B2EB94A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23383"/>
              </p:ext>
            </p:extLst>
          </p:nvPr>
        </p:nvGraphicFramePr>
        <p:xfrm>
          <a:off x="307649" y="4187806"/>
          <a:ext cx="11751348" cy="2602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26877">
                  <a:extLst>
                    <a:ext uri="{9D8B030D-6E8A-4147-A177-3AD203B41FA5}">
                      <a16:colId xmlns:a16="http://schemas.microsoft.com/office/drawing/2014/main" val="2496599719"/>
                    </a:ext>
                  </a:extLst>
                </a:gridCol>
                <a:gridCol w="3801620">
                  <a:extLst>
                    <a:ext uri="{9D8B030D-6E8A-4147-A177-3AD203B41FA5}">
                      <a16:colId xmlns:a16="http://schemas.microsoft.com/office/drawing/2014/main" val="784385186"/>
                    </a:ext>
                  </a:extLst>
                </a:gridCol>
                <a:gridCol w="2722851">
                  <a:extLst>
                    <a:ext uri="{9D8B030D-6E8A-4147-A177-3AD203B41FA5}">
                      <a16:colId xmlns:a16="http://schemas.microsoft.com/office/drawing/2014/main" val="679447643"/>
                    </a:ext>
                  </a:extLst>
                </a:gridCol>
              </a:tblGrid>
              <a:tr h="1831724">
                <a:tc>
                  <a:txBody>
                    <a:bodyPr/>
                    <a:lstStyle/>
                    <a:p>
                      <a:pPr defTabSz="1219170">
                        <a:lnSpc>
                          <a:spcPct val="115000"/>
                        </a:lnSpc>
                        <a:buClr>
                          <a:srgbClr val="00FDC8"/>
                        </a:buClr>
                        <a:buSzPts val="1400"/>
                      </a:pPr>
                      <a:r>
                        <a:rPr lang="en-GB" sz="12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ESOL - reading: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/E1.1a Recognise a limited number of words, signs and symbols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/E1.2a Use basic sound-letter correspondence to sound out words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/E2.2a Recognise a range of familiar words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/E2.3a Use context &amp; range of phonic / graphic knowledge to decode words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/E3.1a Recognise and understand relevant specialist key words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Rw</a:t>
                      </a: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/E3.5a Use variety of reading strategies to read/understand unfamiliar words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Rt/E2.4a Obtain information from illustrations, maps, diagrams and captions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Rt/E3.3a Identify the key organisational features of instructional texts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Rt/E3.5a Locate organisational features, such as contents, index, menus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fr-FR" sz="1200" b="1" kern="0" dirty="0" err="1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Adult</a:t>
                      </a:r>
                      <a:r>
                        <a:rPr lang="fr-FR" sz="12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ESOL Core Curriculum (DfES, 2001) 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  <a:hlinkClick r:id="rId6"/>
                        </a:rPr>
                        <a:t>https://www.excellencegateway.org.uk/content/etf1194</a:t>
                      </a: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Functional Skills English - reading: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E1.8 Read correctly words designated for Entry 1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E2.7 Read correctly words designated for Entry 2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E2.12 Use illustrations, images &amp; captions to locate information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E3.8 Read correctly words designated for Entry 3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Arial"/>
                        </a:rPr>
                        <a:t>E3.12 Understand organisational features &amp; use them to locate relevant information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Subject content [reformed] functional skills: English (DfE, Feb 2018) </a:t>
                      </a:r>
                      <a:r>
                        <a:rPr lang="en-GB" sz="12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  <a:hlinkClick r:id="rId7"/>
                        </a:rPr>
                        <a:t>https://www.gov.uk/government/publications/functional-skills-subject-content-english</a:t>
                      </a:r>
                      <a:r>
                        <a:rPr lang="en-GB" sz="12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Functional Skills ICT: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Using ICT – various criteria at E1-E3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Finding &amp; Selecting Information – various criteria at E1-E3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DC8"/>
                        </a:buClr>
                        <a:buSzPts val="1400"/>
                        <a:buFontTx/>
                        <a:buNone/>
                        <a:tabLst/>
                        <a:defRPr/>
                      </a:pPr>
                      <a:r>
                        <a:rPr lang="en-GB" sz="12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Functional Skills Criteria for ICT (Ofqual, Sept 2011) </a:t>
                      </a:r>
                      <a:r>
                        <a:rPr lang="en-GB" sz="12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  <a:hlinkClick r:id="rId8"/>
                        </a:rPr>
                        <a:t>https://www.gov.uk/government/publications/functional-skills-criteria-for-ict</a:t>
                      </a:r>
                      <a:r>
                        <a:rPr lang="en-GB" sz="1200" b="0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500599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E3148DB-4863-4BE2-A187-DD0E34715FAA}"/>
              </a:ext>
            </a:extLst>
          </p:cNvPr>
          <p:cNvSpPr txBox="1"/>
          <p:nvPr/>
        </p:nvSpPr>
        <p:spPr>
          <a:xfrm>
            <a:off x="404261" y="3849252"/>
            <a:ext cx="100343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dirty="0"/>
              <a:t>Covers many ESOL and Functional Skills English / ICT criteria, including: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6174B-ADC9-4953-8484-3E06317B5A7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625" y="162725"/>
            <a:ext cx="3262622" cy="578420"/>
          </a:xfrm>
        </p:spPr>
        <p:txBody>
          <a:bodyPr/>
          <a:lstStyle/>
          <a:p>
            <a:r>
              <a:rPr lang="en-GB" sz="2800" b="1" dirty="0">
                <a:latin typeface="+mn-lt"/>
              </a:rPr>
              <a:t>Name the logo</a:t>
            </a:r>
          </a:p>
        </p:txBody>
      </p:sp>
      <p:pic>
        <p:nvPicPr>
          <p:cNvPr id="1026" name="Picture 2" descr="'cheap and cheerful' may not be the only lesson learnt from budget supermarkets">
            <a:extLst>
              <a:ext uri="{FF2B5EF4-FFF2-40B4-BE49-F238E27FC236}">
                <a16:creationId xmlns:a16="http://schemas.microsoft.com/office/drawing/2014/main" id="{085D6733-4F51-478D-9BB3-6BCF176032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36749" y="310976"/>
            <a:ext cx="3736010" cy="120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'cheap and cheerful' may not be the only lesson learnt from budget supermarkets">
            <a:extLst>
              <a:ext uri="{FF2B5EF4-FFF2-40B4-BE49-F238E27FC236}">
                <a16:creationId xmlns:a16="http://schemas.microsoft.com/office/drawing/2014/main" id="{14B41ABC-95D6-4D97-AFB2-85C5218DB9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71135" y="827609"/>
            <a:ext cx="1621081" cy="261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'cheap and cheerful' may not be the only lesson learnt from budget supermarkets">
            <a:extLst>
              <a:ext uri="{FF2B5EF4-FFF2-40B4-BE49-F238E27FC236}">
                <a16:creationId xmlns:a16="http://schemas.microsoft.com/office/drawing/2014/main" id="{31A7B757-D07B-43DE-AF23-1893F459DE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30114" y="642875"/>
            <a:ext cx="3262622" cy="143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'cheap and cheerful' may not be the only lesson learnt from budget supermarkets">
            <a:extLst>
              <a:ext uri="{FF2B5EF4-FFF2-40B4-BE49-F238E27FC236}">
                <a16:creationId xmlns:a16="http://schemas.microsoft.com/office/drawing/2014/main" id="{F1BBF9B5-0CC0-495D-AAED-B110829ECE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605864" y="2355363"/>
            <a:ext cx="2766895" cy="998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9A8D6E-CE76-4344-B87D-917795CC8014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0114" y="2050594"/>
            <a:ext cx="4295343" cy="1799685"/>
          </a:xfrm>
          <a:prstGeom prst="rect">
            <a:avLst/>
          </a:prstGeom>
        </p:spPr>
      </p:pic>
      <p:pic>
        <p:nvPicPr>
          <p:cNvPr id="5" name="Picture 2" descr="When less is more: Lessons for Tesco from discount supermarkets">
            <a:extLst>
              <a:ext uri="{FF2B5EF4-FFF2-40B4-BE49-F238E27FC236}">
                <a16:creationId xmlns:a16="http://schemas.microsoft.com/office/drawing/2014/main" id="{E4422855-9BD1-40E4-A9BD-D4F1CAB7A3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8587" y="3630793"/>
            <a:ext cx="2266811" cy="241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rrisons - Wikipedia">
            <a:extLst>
              <a:ext uri="{FF2B5EF4-FFF2-40B4-BE49-F238E27FC236}">
                <a16:creationId xmlns:a16="http://schemas.microsoft.com/office/drawing/2014/main" id="{C1FE32BE-9D93-456F-A9E3-49BCFA754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6822" y="4476866"/>
            <a:ext cx="3219450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aitrose logo and symbol, meaning, history, PNG">
            <a:extLst>
              <a:ext uri="{FF2B5EF4-FFF2-40B4-BE49-F238E27FC236}">
                <a16:creationId xmlns:a16="http://schemas.microsoft.com/office/drawing/2014/main" id="{952B8047-6455-4815-9AD8-7F9F48DD6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8594" y="4476866"/>
            <a:ext cx="3599848" cy="12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096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5DE5-74BE-45FA-B88E-08F74A03E0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757" y="35981"/>
            <a:ext cx="2374219" cy="349551"/>
          </a:xfrm>
        </p:spPr>
        <p:txBody>
          <a:bodyPr/>
          <a:lstStyle/>
          <a:p>
            <a:r>
              <a:rPr lang="en-GB" sz="1400" dirty="0"/>
              <a:t>Activities:</a:t>
            </a:r>
          </a:p>
        </p:txBody>
      </p:sp>
      <p:pic>
        <p:nvPicPr>
          <p:cNvPr id="4" name="Picture 3" descr="List of food categories found on iceland.co.uk website">
            <a:extLst>
              <a:ext uri="{FF2B5EF4-FFF2-40B4-BE49-F238E27FC236}">
                <a16:creationId xmlns:a16="http://schemas.microsoft.com/office/drawing/2014/main" id="{6F184443-E100-4869-AB65-3B4BD3BC204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57525" y="490061"/>
            <a:ext cx="3321368" cy="58778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AB1B58-564F-4CEE-8540-1C9DF37933F4}"/>
              </a:ext>
            </a:extLst>
          </p:cNvPr>
          <p:cNvSpPr txBox="1"/>
          <p:nvPr/>
        </p:nvSpPr>
        <p:spPr>
          <a:xfrm>
            <a:off x="4946754" y="197346"/>
            <a:ext cx="6220918" cy="64633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latin typeface="Abadi" panose="020B0604020104020204" pitchFamily="34" charset="0"/>
              </a:rPr>
              <a:t>1) Think:</a:t>
            </a:r>
          </a:p>
          <a:p>
            <a:r>
              <a:rPr lang="en-GB" dirty="0">
                <a:latin typeface="Abadi" panose="020B0604020104020204" pitchFamily="34" charset="0"/>
              </a:rPr>
              <a:t>Think of an item you might find in each category.</a:t>
            </a:r>
          </a:p>
          <a:p>
            <a:endParaRPr lang="en-GB" dirty="0">
              <a:latin typeface="Abadi" panose="020B0604020104020204" pitchFamily="34" charset="0"/>
            </a:endParaRPr>
          </a:p>
          <a:p>
            <a:r>
              <a:rPr lang="en-GB" b="1" dirty="0">
                <a:latin typeface="Abadi" panose="020B0604020104020204" pitchFamily="34" charset="0"/>
              </a:rPr>
              <a:t>2) Write:</a:t>
            </a:r>
          </a:p>
          <a:p>
            <a:r>
              <a:rPr lang="en-GB" dirty="0">
                <a:latin typeface="Abadi" panose="020B0604020104020204" pitchFamily="34" charset="0"/>
              </a:rPr>
              <a:t>Complete your shopping list for the week. Which category might you find your items in? Use the table to help.</a:t>
            </a:r>
          </a:p>
          <a:p>
            <a:endParaRPr lang="en-GB" dirty="0">
              <a:latin typeface="Abadi" panose="020B0604020104020204" pitchFamily="34" charset="0"/>
            </a:endParaRPr>
          </a:p>
          <a:p>
            <a:r>
              <a:rPr lang="en-GB" b="1" dirty="0">
                <a:latin typeface="Abadi" panose="020B0604020104020204" pitchFamily="34" charset="0"/>
              </a:rPr>
              <a:t>3) Shop:</a:t>
            </a:r>
          </a:p>
          <a:p>
            <a:r>
              <a:rPr lang="en-GB" dirty="0">
                <a:latin typeface="Abadi" panose="020B0604020104020204" pitchFamily="34" charset="0"/>
              </a:rPr>
              <a:t>Complete your shopping online using </a:t>
            </a:r>
            <a:r>
              <a:rPr lang="en-GB" dirty="0">
                <a:latin typeface="Abadi" panose="020B0604020104020204" pitchFamily="34" charset="0"/>
                <a:hlinkClick r:id="rId4"/>
              </a:rPr>
              <a:t>www.Iceland.co.uk</a:t>
            </a:r>
            <a:r>
              <a:rPr lang="en-GB" dirty="0">
                <a:latin typeface="Abadi" panose="020B0604020104020204" pitchFamily="34" charset="0"/>
              </a:rPr>
              <a:t> </a:t>
            </a:r>
          </a:p>
          <a:p>
            <a:endParaRPr lang="en-GB" dirty="0">
              <a:latin typeface="Abadi" panose="020B0604020104020204" pitchFamily="34" charset="0"/>
            </a:endParaRPr>
          </a:p>
          <a:p>
            <a:r>
              <a:rPr lang="en-GB" b="1" dirty="0">
                <a:latin typeface="Abadi" panose="020B0604020104020204" pitchFamily="34" charset="0"/>
              </a:rPr>
              <a:t>3) Share:</a:t>
            </a:r>
          </a:p>
          <a:p>
            <a:r>
              <a:rPr lang="en-GB" dirty="0">
                <a:latin typeface="Abadi" panose="020B0604020104020204" pitchFamily="34" charset="0"/>
              </a:rPr>
              <a:t>Talk to your neighbour. How much did you spend?</a:t>
            </a:r>
          </a:p>
          <a:p>
            <a:endParaRPr lang="en-GB" dirty="0">
              <a:latin typeface="Abadi" panose="020B0604020104020204" pitchFamily="34" charset="0"/>
            </a:endParaRPr>
          </a:p>
          <a:p>
            <a:r>
              <a:rPr lang="en-GB" b="1" dirty="0">
                <a:latin typeface="Abadi" panose="020B0604020104020204" pitchFamily="34" charset="0"/>
              </a:rPr>
              <a:t>4) Extend:</a:t>
            </a:r>
          </a:p>
          <a:p>
            <a:r>
              <a:rPr lang="en-GB" dirty="0">
                <a:latin typeface="Abadi" panose="020B0604020104020204" pitchFamily="34" charset="0"/>
              </a:rPr>
              <a:t>Write a new shopping list for: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Abadi" panose="020B0604020104020204" pitchFamily="34" charset="0"/>
              </a:rPr>
              <a:t>A children’s birthday party.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Abadi" panose="020B0604020104020204" pitchFamily="34" charset="0"/>
              </a:rPr>
              <a:t>A budget of £50.</a:t>
            </a:r>
          </a:p>
          <a:p>
            <a:pPr marL="285750" indent="-285750">
              <a:buFontTx/>
              <a:buChar char="-"/>
            </a:pPr>
            <a:r>
              <a:rPr lang="en-GB" dirty="0">
                <a:latin typeface="Abadi" panose="020B0604020104020204" pitchFamily="34" charset="0"/>
              </a:rPr>
              <a:t>For someone who is vegan.</a:t>
            </a:r>
          </a:p>
          <a:p>
            <a:endParaRPr lang="en-GB" dirty="0">
              <a:latin typeface="Abadi" panose="020B0604020104020204" pitchFamily="34" charset="0"/>
            </a:endParaRPr>
          </a:p>
          <a:p>
            <a:r>
              <a:rPr lang="en-GB" b="1" dirty="0">
                <a:latin typeface="Abadi" panose="020B0604020104020204" pitchFamily="34" charset="0"/>
              </a:rPr>
              <a:t>Extension: </a:t>
            </a:r>
            <a:r>
              <a:rPr lang="en-GB" dirty="0">
                <a:latin typeface="Abadi" panose="020B0604020104020204" pitchFamily="34" charset="0"/>
              </a:rPr>
              <a:t>Verbally recall the steps required to complete the purchase and confirm the delivery. Do you need to create an account? Do they deliver to your area? </a:t>
            </a:r>
          </a:p>
          <a:p>
            <a:pPr marL="342900" indent="-34290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5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551D-C0E9-476D-84D5-861321B0DC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2636" y="-571095"/>
            <a:ext cx="8946776" cy="796084"/>
          </a:xfrm>
        </p:spPr>
        <p:txBody>
          <a:bodyPr/>
          <a:lstStyle/>
          <a:p>
            <a:r>
              <a:rPr lang="en-GB" sz="1400" dirty="0"/>
              <a:t>Find items for the categories.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09D14BD-27F4-47AD-B81F-497BF19B5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875019"/>
              </p:ext>
            </p:extLst>
          </p:nvPr>
        </p:nvGraphicFramePr>
        <p:xfrm>
          <a:off x="0" y="224989"/>
          <a:ext cx="12192000" cy="608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3345555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44530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3845989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631357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0299053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5239279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20674427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34404538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0539255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24794962"/>
                    </a:ext>
                  </a:extLst>
                </a:gridCol>
              </a:tblGrid>
              <a:tr h="1263250"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Frozen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Fresh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Food Cupboard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Drinks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Household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Bakery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£1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Bulk packs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Everyday essentials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+mj-lt"/>
                        </a:rPr>
                        <a:t>Healthy living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038359"/>
                  </a:ext>
                </a:extLst>
              </a:tr>
              <a:tr h="6889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079307"/>
                  </a:ext>
                </a:extLst>
              </a:tr>
              <a:tr h="6889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092682"/>
                  </a:ext>
                </a:extLst>
              </a:tr>
              <a:tr h="6889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367569"/>
                  </a:ext>
                </a:extLst>
              </a:tr>
              <a:tr h="6889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619390"/>
                  </a:ext>
                </a:extLst>
              </a:tr>
              <a:tr h="6889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796956"/>
                  </a:ext>
                </a:extLst>
              </a:tr>
              <a:tr h="6889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59516"/>
                  </a:ext>
                </a:extLst>
              </a:tr>
              <a:tr h="68894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4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88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639</Words>
  <Application>Microsoft Office PowerPoint</Application>
  <PresentationFormat>Widescreen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Abadi</vt:lpstr>
      <vt:lpstr>Arial</vt:lpstr>
      <vt:lpstr>Calibri</vt:lpstr>
      <vt:lpstr>Calibri Light</vt:lpstr>
      <vt:lpstr>Century Gothic</vt:lpstr>
      <vt:lpstr>Comic Sans MS</vt:lpstr>
      <vt:lpstr>Office Theme</vt:lpstr>
      <vt:lpstr>E1-E3 Functional Skills English, ESOL, ICT Supermarket Sweep: embedded digital skills  for ESOL &amp; Functional English</vt:lpstr>
      <vt:lpstr>Name the logo</vt:lpstr>
      <vt:lpstr>Activities:</vt:lpstr>
      <vt:lpstr>Find items for the categories.</vt:lpstr>
    </vt:vector>
  </TitlesOfParts>
  <Manager>Contributed to www.skillsworkshop.org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Supermarket Sweep - Embedded digital skills for ESOL and Functional Skills English</dc:title>
  <dc:subject> E1-E3 ICT, ESOL and Functional Skills English</dc:subject>
  <dc:creator>Alexandra Bates - February 2022</dc:creator>
  <cp:lastModifiedBy>Maggie Harnew</cp:lastModifiedBy>
  <cp:revision>11</cp:revision>
  <dcterms:created xsi:type="dcterms:W3CDTF">2022-01-17T13:42:56Z</dcterms:created>
  <dcterms:modified xsi:type="dcterms:W3CDTF">2022-02-24T12:50:10Z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d8be9e-c8d9-4b9c-bd40-2c27cc7ea2e6_Enabled">
    <vt:lpwstr>true</vt:lpwstr>
  </property>
  <property fmtid="{D5CDD505-2E9C-101B-9397-08002B2CF9AE}" pid="3" name="MSIP_Label_39d8be9e-c8d9-4b9c-bd40-2c27cc7ea2e6_SetDate">
    <vt:lpwstr>2022-01-17T14:33:44Z</vt:lpwstr>
  </property>
  <property fmtid="{D5CDD505-2E9C-101B-9397-08002B2CF9AE}" pid="4" name="MSIP_Label_39d8be9e-c8d9-4b9c-bd40-2c27cc7ea2e6_Method">
    <vt:lpwstr>Standard</vt:lpwstr>
  </property>
  <property fmtid="{D5CDD505-2E9C-101B-9397-08002B2CF9AE}" pid="5" name="MSIP_Label_39d8be9e-c8d9-4b9c-bd40-2c27cc7ea2e6_Name">
    <vt:lpwstr>39d8be9e-c8d9-4b9c-bd40-2c27cc7ea2e6</vt:lpwstr>
  </property>
  <property fmtid="{D5CDD505-2E9C-101B-9397-08002B2CF9AE}" pid="6" name="MSIP_Label_39d8be9e-c8d9-4b9c-bd40-2c27cc7ea2e6_SiteId">
    <vt:lpwstr>a8b4324f-155c-4215-a0f1-7ed8cc9a992f</vt:lpwstr>
  </property>
  <property fmtid="{D5CDD505-2E9C-101B-9397-08002B2CF9AE}" pid="7" name="MSIP_Label_39d8be9e-c8d9-4b9c-bd40-2c27cc7ea2e6_ActionId">
    <vt:lpwstr>bae40156-de82-4725-9f60-0000a7e33227</vt:lpwstr>
  </property>
  <property fmtid="{D5CDD505-2E9C-101B-9397-08002B2CF9AE}" pid="8" name="MSIP_Label_39d8be9e-c8d9-4b9c-bd40-2c27cc7ea2e6_ContentBits">
    <vt:lpwstr>0</vt:lpwstr>
  </property>
</Properties>
</file>