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8" r:id="rId3"/>
    <p:sldId id="261" r:id="rId4"/>
    <p:sldId id="260" r:id="rId5"/>
    <p:sldId id="263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1110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FA749-7D79-42E0-A1B5-7D43E61B0C14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56D8B-2B7D-4BFC-9D08-3C8A93B21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4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September</a:t>
            </a:r>
            <a:r>
              <a:rPr lang="en-GB" baseline="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2013</a:t>
            </a:r>
            <a:r>
              <a:rPr lang="en-GB" dirty="0" smtClean="0">
                <a:latin typeface="Comic Sans MS" pitchFamily="66" charset="0"/>
              </a:rPr>
              <a:t>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</a:t>
            </a:r>
            <a:r>
              <a:rPr lang="en-US" dirty="0" smtClean="0"/>
              <a:t>Heather Vickers, </a:t>
            </a:r>
            <a:r>
              <a:rPr lang="en-GB" dirty="0" smtClean="0"/>
              <a:t>Leeds.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September 2013. </a:t>
            </a:r>
            <a:r>
              <a:rPr lang="en-GB" smtClean="0"/>
              <a:t>Kindly contributed to www.skillsworkshop.org by Heather Vickers, Leeds.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6D8B-2B7D-4BFC-9D08-3C8A93B212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1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September 2013. Kindly contributed to www.skillsworkshop.org by Heather Vickers, Leeds.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6D8B-2B7D-4BFC-9D08-3C8A93B212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1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September 2013. Kindly contributed to www.skillsworkshop.org by Heather Vickers, Leeds.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6D8B-2B7D-4BFC-9D08-3C8A93B212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6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September</a:t>
            </a:r>
            <a:r>
              <a:rPr lang="en-GB" baseline="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2013.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Heather Vickers, </a:t>
            </a:r>
            <a:r>
              <a:rPr lang="en-GB" dirty="0" smtClean="0"/>
              <a:t>Leeds.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6D8B-2B7D-4BFC-9D08-3C8A93B212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2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September</a:t>
            </a:r>
            <a:r>
              <a:rPr lang="en-GB" baseline="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2013.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Heather Vickers, </a:t>
            </a:r>
            <a:r>
              <a:rPr lang="en-GB" dirty="0" smtClean="0"/>
              <a:t>Leeds.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Newspapers</a:t>
            </a:r>
            <a:r>
              <a:rPr lang="en-GB" dirty="0" smtClean="0"/>
              <a:t>, books, </a:t>
            </a:r>
            <a:r>
              <a:rPr lang="en-GB" dirty="0" smtClean="0"/>
              <a:t>websites.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6D8B-2B7D-4BFC-9D08-3C8A93B212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3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September</a:t>
            </a:r>
            <a:r>
              <a:rPr lang="en-GB" baseline="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2013.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Heather Vickers, </a:t>
            </a:r>
            <a:r>
              <a:rPr lang="en-GB" dirty="0" smtClean="0"/>
              <a:t>Leeds.</a:t>
            </a:r>
          </a:p>
          <a:p>
            <a:r>
              <a:rPr lang="en-GB" dirty="0" smtClean="0"/>
              <a:t>TV </a:t>
            </a:r>
            <a:r>
              <a:rPr lang="en-GB" dirty="0" smtClean="0"/>
              <a:t>Guide, Dictionary, Phone Book.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6D8B-2B7D-4BFC-9D08-3C8A93B212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9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September</a:t>
            </a:r>
            <a:r>
              <a:rPr lang="en-GB" baseline="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2013.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Heather Vickers, </a:t>
            </a:r>
            <a:r>
              <a:rPr lang="en-GB" dirty="0" smtClean="0"/>
              <a:t>Leeds.</a:t>
            </a:r>
          </a:p>
          <a:p>
            <a:r>
              <a:rPr lang="en-GB" dirty="0" smtClean="0"/>
              <a:t>Exam </a:t>
            </a:r>
            <a:r>
              <a:rPr lang="en-GB" dirty="0" smtClean="0"/>
              <a:t>paper, Instructions, Bus Timetable.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6D8B-2B7D-4BFC-9D08-3C8A93B212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4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September</a:t>
            </a:r>
            <a:r>
              <a:rPr lang="en-GB" baseline="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2013.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Heather Vickers, </a:t>
            </a:r>
            <a:r>
              <a:rPr lang="en-GB" dirty="0" smtClean="0"/>
              <a:t>Leeds.</a:t>
            </a:r>
          </a:p>
          <a:p>
            <a:r>
              <a:rPr lang="en-GB" dirty="0" smtClean="0"/>
              <a:t>Leaflet </a:t>
            </a:r>
            <a:r>
              <a:rPr lang="en-GB" dirty="0" smtClean="0"/>
              <a:t>with map</a:t>
            </a:r>
            <a:r>
              <a:rPr lang="en-GB" baseline="0" dirty="0" smtClean="0"/>
              <a:t> (Doorstep Walks Leeds), TV remote instructions, magazine cover to let you know what to expect.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6D8B-2B7D-4BFC-9D08-3C8A93B212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September 2013. Kindly contributed to www.skillsworkshop.org by Heather Vickers, Leeds.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6D8B-2B7D-4BFC-9D08-3C8A93B212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0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2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8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2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0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6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5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4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CC15-A97A-48F1-B01A-C995964A68E8}" type="datetimeFigureOut">
              <a:rPr lang="en-GB" smtClean="0"/>
              <a:t>22/09/2013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40CB-3892-4A73-B0D7-18DC7075D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2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illsworksho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llsworkshop.org/" TargetMode="External"/><Relationship Id="rId5" Type="http://schemas.openxmlformats.org/officeDocument/2006/relationships/hyperlink" Target="http://www.ofqual.gov.uk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killswise/topic/skimming-and-scan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6464300" cy="1482303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tx2">
                    <a:lumMod val="75000"/>
                  </a:schemeClr>
                </a:solidFill>
              </a:rPr>
              <a:t>Skimming, Scanning, Reading for </a:t>
            </a:r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</a:rPr>
              <a:t>Detail, </a:t>
            </a:r>
            <a:r>
              <a:rPr lang="en-GB" sz="4000" b="1" dirty="0">
                <a:solidFill>
                  <a:schemeClr val="tx2">
                    <a:lumMod val="75000"/>
                  </a:schemeClr>
                </a:solidFill>
              </a:rPr>
              <a:t>and Images in </a:t>
            </a:r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GB" sz="4000" b="1" dirty="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7038" y="4119563"/>
            <a:ext cx="84343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316" name="Picture 1" descr="Description: sw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06" y="332656"/>
            <a:ext cx="1730028" cy="11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427038" y="3789040"/>
            <a:ext cx="832326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b="1" dirty="0" smtClean="0">
                <a:solidFill>
                  <a:prstClr val="black"/>
                </a:solidFill>
              </a:rPr>
              <a:t>Underpins </a:t>
            </a:r>
            <a:r>
              <a:rPr lang="en-GB" b="1" dirty="0">
                <a:solidFill>
                  <a:prstClr val="black"/>
                </a:solidFill>
              </a:rPr>
              <a:t>the following </a:t>
            </a:r>
            <a:r>
              <a:rPr lang="en-GB" b="1" dirty="0" smtClean="0">
                <a:solidFill>
                  <a:prstClr val="black"/>
                </a:solidFill>
              </a:rPr>
              <a:t>Functional </a:t>
            </a:r>
            <a:r>
              <a:rPr lang="en-GB" b="1" dirty="0" smtClean="0">
                <a:solidFill>
                  <a:prstClr val="black"/>
                </a:solidFill>
              </a:rPr>
              <a:t>English </a:t>
            </a:r>
            <a:r>
              <a:rPr lang="en-GB" b="1" dirty="0" smtClean="0">
                <a:solidFill>
                  <a:prstClr val="black"/>
                </a:solidFill>
              </a:rPr>
              <a:t>coverage </a:t>
            </a:r>
            <a:r>
              <a:rPr lang="en-GB" b="1" dirty="0">
                <a:solidFill>
                  <a:prstClr val="black"/>
                </a:solidFill>
              </a:rPr>
              <a:t>&amp; range statements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sz="1600" b="1" dirty="0" smtClean="0">
                <a:solidFill>
                  <a:prstClr val="black"/>
                </a:solidFill>
              </a:rPr>
              <a:t>Entry Level 3</a:t>
            </a:r>
            <a:endParaRPr lang="en-GB" sz="1600" b="1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/>
              <a:t>Understand </a:t>
            </a:r>
            <a:r>
              <a:rPr lang="en-GB" sz="1600" dirty="0"/>
              <a:t>the main points of texts </a:t>
            </a:r>
            <a:endParaRPr lang="en-GB" sz="1600" dirty="0">
              <a:latin typeface="Times New Roman"/>
              <a:ea typeface="Times New Roman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/>
              <a:t>Obtain </a:t>
            </a:r>
            <a:r>
              <a:rPr lang="en-GB" sz="1600" dirty="0"/>
              <a:t>specific information through detailed reading</a:t>
            </a:r>
            <a:endParaRPr lang="en-GB" sz="1600" dirty="0">
              <a:latin typeface="Times New Roman"/>
              <a:ea typeface="Times New Roman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/>
              <a:t>Use </a:t>
            </a:r>
            <a:r>
              <a:rPr lang="en-GB" sz="1600" dirty="0"/>
              <a:t>organisational features to locate information</a:t>
            </a:r>
            <a:endParaRPr lang="en-GB" sz="1600" dirty="0">
              <a:latin typeface="Times New Roman"/>
              <a:ea typeface="Times New Roman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/>
              <a:t>Read </a:t>
            </a:r>
            <a:r>
              <a:rPr lang="en-GB" sz="1600" dirty="0"/>
              <a:t>/ understand texts in different formats using strategies / techniques appropriate to </a:t>
            </a:r>
            <a:r>
              <a:rPr lang="en-GB" sz="1600" dirty="0" smtClean="0"/>
              <a:t>task</a:t>
            </a:r>
            <a:endParaRPr lang="en-GB" sz="16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sz="1600" b="1" dirty="0" smtClean="0">
                <a:solidFill>
                  <a:prstClr val="black"/>
                </a:solidFill>
              </a:rPr>
              <a:t>Level </a:t>
            </a:r>
            <a:r>
              <a:rPr lang="en-GB" sz="1600" b="1" dirty="0" smtClean="0">
                <a:solidFill>
                  <a:prstClr val="black"/>
                </a:solidFill>
              </a:rPr>
              <a:t>1</a:t>
            </a:r>
            <a:endParaRPr lang="en-GB" sz="1600" b="1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/>
              <a:t>Identify </a:t>
            </a:r>
            <a:r>
              <a:rPr lang="en-GB" sz="1600" dirty="0"/>
              <a:t>the main points and ideas and how they are presented in a variety of texts </a:t>
            </a:r>
            <a:endParaRPr lang="en-GB" sz="1600" dirty="0">
              <a:latin typeface="Times New Roman"/>
              <a:ea typeface="Times New Roman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/>
              <a:t>Read </a:t>
            </a:r>
            <a:r>
              <a:rPr lang="en-GB" sz="1600" dirty="0"/>
              <a:t>and understand texts in detail </a:t>
            </a:r>
            <a:endParaRPr lang="en-GB" sz="1600" dirty="0">
              <a:latin typeface="Times New Roman"/>
              <a:ea typeface="Times New Roman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en-GB" sz="1400" dirty="0">
                <a:solidFill>
                  <a:prstClr val="black"/>
                </a:solidFill>
                <a:hlinkClick r:id="rId5"/>
              </a:rPr>
              <a:t>://www.ofqual.gov.uk</a:t>
            </a:r>
            <a:r>
              <a:rPr lang="en-GB" sz="1400" dirty="0" smtClean="0">
                <a:solidFill>
                  <a:prstClr val="black"/>
                </a:solidFill>
                <a:hlinkClick r:id="rId5"/>
              </a:rPr>
              <a:t>/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82717" y="2060848"/>
            <a:ext cx="7968168" cy="1440160"/>
          </a:xfrm>
          <a:custGeom>
            <a:avLst/>
            <a:gdLst>
              <a:gd name="connsiteX0" fmla="*/ 0 w 8434289"/>
              <a:gd name="connsiteY0" fmla="*/ 209142 h 1254825"/>
              <a:gd name="connsiteX1" fmla="*/ 209142 w 8434289"/>
              <a:gd name="connsiteY1" fmla="*/ 0 h 1254825"/>
              <a:gd name="connsiteX2" fmla="*/ 8225147 w 8434289"/>
              <a:gd name="connsiteY2" fmla="*/ 0 h 1254825"/>
              <a:gd name="connsiteX3" fmla="*/ 8434289 w 8434289"/>
              <a:gd name="connsiteY3" fmla="*/ 209142 h 1254825"/>
              <a:gd name="connsiteX4" fmla="*/ 8434289 w 8434289"/>
              <a:gd name="connsiteY4" fmla="*/ 1045683 h 1254825"/>
              <a:gd name="connsiteX5" fmla="*/ 8225147 w 8434289"/>
              <a:gd name="connsiteY5" fmla="*/ 1254825 h 1254825"/>
              <a:gd name="connsiteX6" fmla="*/ 209142 w 8434289"/>
              <a:gd name="connsiteY6" fmla="*/ 1254825 h 1254825"/>
              <a:gd name="connsiteX7" fmla="*/ 0 w 8434289"/>
              <a:gd name="connsiteY7" fmla="*/ 1045683 h 1254825"/>
              <a:gd name="connsiteX8" fmla="*/ 0 w 8434289"/>
              <a:gd name="connsiteY8" fmla="*/ 209142 h 12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4289" h="1254825">
                <a:moveTo>
                  <a:pt x="0" y="209142"/>
                </a:moveTo>
                <a:cubicBezTo>
                  <a:pt x="0" y="93636"/>
                  <a:pt x="93636" y="0"/>
                  <a:pt x="209142" y="0"/>
                </a:cubicBezTo>
                <a:lnTo>
                  <a:pt x="8225147" y="0"/>
                </a:lnTo>
                <a:cubicBezTo>
                  <a:pt x="8340653" y="0"/>
                  <a:pt x="8434289" y="93636"/>
                  <a:pt x="8434289" y="209142"/>
                </a:cubicBezTo>
                <a:lnTo>
                  <a:pt x="8434289" y="1045683"/>
                </a:lnTo>
                <a:cubicBezTo>
                  <a:pt x="8434289" y="1161189"/>
                  <a:pt x="8340653" y="1254825"/>
                  <a:pt x="8225147" y="1254825"/>
                </a:cubicBezTo>
                <a:lnTo>
                  <a:pt x="209142" y="1254825"/>
                </a:lnTo>
                <a:cubicBezTo>
                  <a:pt x="93636" y="1254825"/>
                  <a:pt x="0" y="1161189"/>
                  <a:pt x="0" y="1045683"/>
                </a:cubicBezTo>
                <a:lnTo>
                  <a:pt x="0" y="20914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1000">
                <a:schemeClr val="accent5">
                  <a:lumMod val="60000"/>
                  <a:lumOff val="40000"/>
                </a:schemeClr>
              </a:gs>
              <a:gs pos="73000">
                <a:srgbClr val="92D050"/>
              </a:gs>
              <a:gs pos="100000">
                <a:srgbClr val="FFFF00"/>
              </a:gs>
            </a:gsLst>
            <a:lin ang="18900000" scaled="1"/>
            <a:tileRect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98416" tIns="198416" rIns="198416" bIns="198416" spcCol="1270" anchor="ctr"/>
          <a:lstStyle/>
          <a:p>
            <a:pPr>
              <a:spcBef>
                <a:spcPct val="0"/>
              </a:spcBef>
              <a:defRPr/>
            </a:pP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February 2013. </a:t>
            </a: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Kindly contributed </a:t>
            </a: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by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Heather Vickers, Leeds</a:t>
            </a: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. </a:t>
            </a:r>
            <a:endParaRPr lang="en-GB" dirty="0" smtClean="0">
              <a:solidFill>
                <a:prstClr val="black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Search </a:t>
            </a: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for </a:t>
            </a: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Heather on </a:t>
            </a:r>
            <a:r>
              <a:rPr lang="en-GB" dirty="0">
                <a:solidFill>
                  <a:prstClr val="black"/>
                </a:solidFill>
                <a:cs typeface="Arial" pitchFamily="34" charset="0"/>
                <a:hlinkClick r:id="rId6"/>
              </a:rPr>
              <a:t>www.skillsworkshop.org</a:t>
            </a: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GB" dirty="0" smtClean="0">
              <a:solidFill>
                <a:prstClr val="black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Please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visit the 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download page for this resource on skillsworkshop.org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for links to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related 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resources. 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Objectives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Skim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read titles, headings and illustrations to decide if material is of interest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Scan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texts to locate information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Obtain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specific information through detailed reading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Relate an image to print and use it to obtain meaning.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58924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* Fill in your Self-Assessment Form to show how you feel about these objectives now. *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www.cartridgeexpress.net/recycling-blog/wp-content/uploads/2012/06/books-and-kin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14" y="3415855"/>
            <a:ext cx="33623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take-a-way.co.uk/business-images/1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0388">
            <a:off x="5182716" y="3812849"/>
            <a:ext cx="1802904" cy="25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626968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OCR Functional Skills: English E3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836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dirty="0" smtClean="0">
                <a:solidFill>
                  <a:schemeClr val="tx2">
                    <a:lumMod val="75000"/>
                  </a:schemeClr>
                </a:solidFill>
              </a:rPr>
              <a:t>Skimming, Scanning, Reading for Detail and Images in Text.</a:t>
            </a:r>
            <a:endParaRPr lang="en-GB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 descr="http://www.benedictcumberbatch.co.uk/wordpress/wp-content/gallery/total-tv-guide-may-2011/total_tv_guide_2011_5_21_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1103">
            <a:off x="521338" y="3474309"/>
            <a:ext cx="2090728" cy="289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ianexpress.co.uk/images/y-ma04-13_u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684">
            <a:off x="2496864" y="3651638"/>
            <a:ext cx="2520280" cy="31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Objectives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Skim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read titles, headings and illustrations to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decide if material is of interest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Scan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texts to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locate information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Obtain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specific information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through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detailed reading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Relate an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image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to print and use it to obtain meaning.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486" y="5553535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* Fill in your 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self-assessment form 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to show how you feel about these objectives now. *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Skimming and Scanning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video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4" y="1556792"/>
            <a:ext cx="8748464" cy="30963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Useful techniques to help you read a text quickly.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Don’t have to read every word.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400" b="1" dirty="0" smtClean="0">
                <a:solidFill>
                  <a:schemeClr val="tx2">
                    <a:lumMod val="75000"/>
                  </a:schemeClr>
                </a:solidFill>
              </a:rPr>
              <a:t>What’s the difference?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601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03449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Skimming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sed to get the main ideas of a text quickly (the ‘gist’).</a:t>
            </a:r>
          </a:p>
          <a:p>
            <a:pPr marL="285750" indent="-285750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Look for titles, headings and illustrations of interest.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Can you think of any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xamples?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asianexpress.co.uk/images/y-ma04-13_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2520280" cy="31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artridgeexpress.net/recycling-blog/wp-content/uploads/2012/06/books-and-kind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08239"/>
            <a:ext cx="33623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1" y="4150939"/>
            <a:ext cx="3995936" cy="24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1779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Scanning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103" y="1268760"/>
            <a:ext cx="6322308" cy="2074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sed to locate information quickly.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Want information about a specific topic.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Know the key words you are looking for.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Can you think of any examples?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online-evergreen.co.uk/order/products/smallimages/spicers/341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97" y="3753664"/>
            <a:ext cx="3001516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T Scarborough and Yorkshire Co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99" y="3514760"/>
            <a:ext cx="3298676" cy="32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enedictcumberbatch.co.uk/wordpress/wp-content/gallery/total-tv-guide-may-2011/total_tv_guide_2011_5_21_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298803" cy="31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Reading for Detail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29614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Sometimes you need to read every word.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Can you think of any examples?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imgv2-4.scribdassets.com/img/word_document/6541347/255x300/62655be86a/13562755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3632804" cy="42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3360787" cy="239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img.docstoccdn.com/thumb/orig/71203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19" y="2887178"/>
            <a:ext cx="2638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5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Images in Text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7"/>
            <a:ext cx="8229600" cy="1701557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ften part of a text.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et the point across quickly and easily.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Can you think of any examples?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http://farm7.staticflickr.com/6057/6998226299_2865884cd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352784" cy="22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oomertechtalk.com/wp-content/uploads/2010/12/Cable-Remote-Instruc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96" y="3042325"/>
            <a:ext cx="2767896" cy="36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dni.condenast.co.uk/410x540/g_j/Glamour-December12_cover_gl_26oct12_pr_b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65" y="3042325"/>
            <a:ext cx="2838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7253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</a:rPr>
              <a:t>Skim, Scan and Read for Detail</a:t>
            </a:r>
            <a:endParaRPr lang="en-GB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040689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Skim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to find a suitable text for finding the definitions of: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Scan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the text to find the words.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Read for detail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to find definitions of the words.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Write the definitions in your personal dictionary.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Discuss with your partner the reasons for your choice.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4715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618</Words>
  <Application>Microsoft Office PowerPoint</Application>
  <PresentationFormat>On-screen Show (4:3)</PresentationFormat>
  <Paragraphs>96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Skimming, Scanning, Reading for Detail, and Images in Text</vt:lpstr>
      <vt:lpstr>OCR Functional Skills: English E3</vt:lpstr>
      <vt:lpstr>Objectives</vt:lpstr>
      <vt:lpstr>Skimming and Scanning video </vt:lpstr>
      <vt:lpstr>Skimming</vt:lpstr>
      <vt:lpstr>Scanning</vt:lpstr>
      <vt:lpstr>Reading for Detail</vt:lpstr>
      <vt:lpstr>Images in Text</vt:lpstr>
      <vt:lpstr>PowerPoint Presentation</vt:lpstr>
      <vt:lpstr>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Skimming, Scanning and Reading for Detail</dc:title>
  <dc:subject>Functional English E3-L1</dc:subject>
  <dc:creator>Heather Vickers</dc:creator>
  <cp:lastModifiedBy>Maggie Harnew</cp:lastModifiedBy>
  <cp:revision>35</cp:revision>
  <dcterms:created xsi:type="dcterms:W3CDTF">2013-05-25T17:10:59Z</dcterms:created>
  <dcterms:modified xsi:type="dcterms:W3CDTF">2013-09-22T15:30:27Z</dcterms:modified>
</cp:coreProperties>
</file>