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66" r:id="rId3"/>
    <p:sldId id="262" r:id="rId4"/>
    <p:sldId id="257" r:id="rId5"/>
    <p:sldId id="258" r:id="rId6"/>
    <p:sldId id="259" r:id="rId7"/>
    <p:sldId id="260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70" autoAdjust="0"/>
  </p:normalViewPr>
  <p:slideViewPr>
    <p:cSldViewPr>
      <p:cViewPr>
        <p:scale>
          <a:sx n="102" d="100"/>
          <a:sy n="102" d="100"/>
        </p:scale>
        <p:origin x="-4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7D7A7-F81B-4B50-9990-F160FE8FA66C}" type="datetimeFigureOut">
              <a:rPr lang="en-GB" smtClean="0"/>
              <a:t>16/09/2011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DD30D-0251-423A-8FBF-452CEA519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107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September 2011.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</a:t>
            </a:r>
            <a:r>
              <a:rPr lang="en-US" dirty="0" smtClean="0"/>
              <a:t>Kate Lindley.</a:t>
            </a:r>
            <a:r>
              <a:rPr lang="en-GB" dirty="0" smtClean="0"/>
              <a:t> </a:t>
            </a:r>
            <a:endParaRPr lang="en-GB" dirty="0" smtClean="0"/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September 2011. Kindly contributed to www.skillsworkshop.org by Kate Lindley.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DD30D-0251-423A-8FBF-452CEA51986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176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September 2011. Kindly contributed to www.skillsworkshop.org by Kate Lindley.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DD30D-0251-423A-8FBF-452CEA51986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285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September 2011. Kindly contributed to www.skillsworkshop.org by Kate Lindley.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DD30D-0251-423A-8FBF-452CEA51986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771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September 2011. Kindly contributed to www.skillsworkshop.org by Kate Lindley.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DD30D-0251-423A-8FBF-452CEA51986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790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September 2011. Kindly contributed to www.skillsworkshop.org by Kate Lindley.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DD30D-0251-423A-8FBF-452CEA51986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674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September 2011. Kindly contributed to www.skillsworkshop.org by Kate Lindley.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DD30D-0251-423A-8FBF-452CEA51986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221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September 2011. Kindly contributed to www.skillsworkshop.org by Kate Lindley.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DD30D-0251-423A-8FBF-452CEA51986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861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September 2011. Kindly contributed to www.skillsworkshop.org by Kate Lindley.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DD30D-0251-423A-8FBF-452CEA51986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655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02F0-2390-4691-9117-E4805197E013}" type="datetimeFigureOut">
              <a:rPr lang="en-GB" smtClean="0"/>
              <a:pPr/>
              <a:t>16/09/2011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55D1-57BE-437D-A7A9-04A76AD562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02F0-2390-4691-9117-E4805197E013}" type="datetimeFigureOut">
              <a:rPr lang="en-GB" smtClean="0"/>
              <a:pPr/>
              <a:t>16/09/2011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55D1-57BE-437D-A7A9-04A76AD562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02F0-2390-4691-9117-E4805197E013}" type="datetimeFigureOut">
              <a:rPr lang="en-GB" smtClean="0"/>
              <a:pPr/>
              <a:t>16/09/2011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55D1-57BE-437D-A7A9-04A76AD562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13DC-103D-4D4D-9266-753195FDD1C3}" type="datetimeFigureOut">
              <a:rPr lang="en-GB" smtClean="0">
                <a:solidFill>
                  <a:srgbClr val="DBF5F9">
                    <a:shade val="90000"/>
                  </a:srgbClr>
                </a:solidFill>
              </a:rPr>
              <a:pPr/>
              <a:t>16/09/2011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C71F-4E87-426E-B42D-7AAFB3B4BD07}" type="slidenum">
              <a:rPr lang="en-GB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658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13DC-103D-4D4D-9266-753195FDD1C3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16/09/2011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C71F-4E87-426E-B42D-7AAFB3B4BD07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161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13DC-103D-4D4D-9266-753195FDD1C3}" type="datetimeFigureOut">
              <a:rPr lang="en-GB" smtClean="0">
                <a:solidFill>
                  <a:srgbClr val="DBF5F9">
                    <a:shade val="90000"/>
                  </a:srgbClr>
                </a:solidFill>
              </a:rPr>
              <a:pPr/>
              <a:t>16/09/2011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C71F-4E87-426E-B42D-7AAFB3B4BD07}" type="slidenum">
              <a:rPr lang="en-GB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31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13DC-103D-4D4D-9266-753195FDD1C3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16/09/2011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C71F-4E87-426E-B42D-7AAFB3B4BD07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006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13DC-103D-4D4D-9266-753195FDD1C3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16/09/2011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C71F-4E87-426E-B42D-7AAFB3B4BD07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999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13DC-103D-4D4D-9266-753195FDD1C3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16/09/2011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C71F-4E87-426E-B42D-7AAFB3B4BD07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71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13DC-103D-4D4D-9266-753195FDD1C3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16/09/2011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C71F-4E87-426E-B42D-7AAFB3B4BD07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612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13DC-103D-4D4D-9266-753195FDD1C3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16/09/2011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C71F-4E87-426E-B42D-7AAFB3B4BD07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5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02F0-2390-4691-9117-E4805197E013}" type="datetimeFigureOut">
              <a:rPr lang="en-GB" smtClean="0"/>
              <a:pPr/>
              <a:t>16/09/2011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55D1-57BE-437D-A7A9-04A76AD562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13DC-103D-4D4D-9266-753195FDD1C3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16/09/2011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B1FC71F-4E87-426E-B42D-7AAFB3B4BD07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7203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13DC-103D-4D4D-9266-753195FDD1C3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16/09/2011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C71F-4E87-426E-B42D-7AAFB3B4BD07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8495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13DC-103D-4D4D-9266-753195FDD1C3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16/09/2011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C71F-4E87-426E-B42D-7AAFB3B4BD07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6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02F0-2390-4691-9117-E4805197E013}" type="datetimeFigureOut">
              <a:rPr lang="en-GB" smtClean="0"/>
              <a:pPr/>
              <a:t>16/09/2011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55D1-57BE-437D-A7A9-04A76AD562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02F0-2390-4691-9117-E4805197E013}" type="datetimeFigureOut">
              <a:rPr lang="en-GB" smtClean="0"/>
              <a:pPr/>
              <a:t>16/09/2011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55D1-57BE-437D-A7A9-04A76AD562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02F0-2390-4691-9117-E4805197E013}" type="datetimeFigureOut">
              <a:rPr lang="en-GB" smtClean="0"/>
              <a:pPr/>
              <a:t>16/09/2011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55D1-57BE-437D-A7A9-04A76AD562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02F0-2390-4691-9117-E4805197E013}" type="datetimeFigureOut">
              <a:rPr lang="en-GB" smtClean="0"/>
              <a:pPr/>
              <a:t>16/09/2011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55D1-57BE-437D-A7A9-04A76AD562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02F0-2390-4691-9117-E4805197E013}" type="datetimeFigureOut">
              <a:rPr lang="en-GB" smtClean="0"/>
              <a:pPr/>
              <a:t>16/09/2011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55D1-57BE-437D-A7A9-04A76AD562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02F0-2390-4691-9117-E4805197E013}" type="datetimeFigureOut">
              <a:rPr lang="en-GB" smtClean="0"/>
              <a:pPr/>
              <a:t>16/09/2011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55D1-57BE-437D-A7A9-04A76AD562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02F0-2390-4691-9117-E4805197E013}" type="datetimeFigureOut">
              <a:rPr lang="en-GB" smtClean="0"/>
              <a:pPr/>
              <a:t>16/09/2011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55D1-57BE-437D-A7A9-04A76AD562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B02F0-2390-4691-9117-E4805197E013}" type="datetimeFigureOut">
              <a:rPr lang="en-GB" smtClean="0"/>
              <a:pPr/>
              <a:t>16/09/2011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B55D1-57BE-437D-A7A9-04A76AD5627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FA13DC-103D-4D4D-9266-753195FDD1C3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16/09/2011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1FC71F-4E87-426E-B42D-7AAFB3B4BD07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981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cellencegateway.org.uk/sflcurriculum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skillsworkshop.org/" TargetMode="External"/><Relationship Id="rId5" Type="http://schemas.openxmlformats.org/officeDocument/2006/relationships/hyperlink" Target="http://www.skillsworkshop.org/" TargetMode="External"/><Relationship Id="rId4" Type="http://schemas.openxmlformats.org/officeDocument/2006/relationships/hyperlink" Target="http://www.ofqual.gov.uk/qualification-and-assessment-framework/89-articles/238-functional-skills-criteri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killswise/factsheet/en03text-l1-f-persuasive-text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lhttp://www.bbc.co.uk/skillswise/factsheet/en03text-l1-f-instructive-text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killswise/factsheet/en03text-l1-f-informative-text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killswise/factsheet/en03text-l1-f-descriptive-text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killswise/topic/types-of-tex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539552" y="786420"/>
            <a:ext cx="6480720" cy="131839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400" b="1" dirty="0" smtClean="0"/>
              <a:t>The different purposes </a:t>
            </a:r>
            <a:br>
              <a:rPr lang="en-GB" sz="4400" b="1" dirty="0" smtClean="0"/>
            </a:br>
            <a:r>
              <a:rPr lang="en-GB" sz="4400" b="1" dirty="0" smtClean="0"/>
              <a:t>of text</a:t>
            </a:r>
            <a:endParaRPr lang="en-GB" sz="4400" b="1" dirty="0" smtClean="0"/>
          </a:p>
        </p:txBody>
      </p:sp>
      <p:sp>
        <p:nvSpPr>
          <p:cNvPr id="14341" name="Rectangle 16"/>
          <p:cNvSpPr>
            <a:spLocks noChangeArrowheads="1"/>
          </p:cNvSpPr>
          <p:nvPr/>
        </p:nvSpPr>
        <p:spPr bwMode="auto">
          <a:xfrm>
            <a:off x="539552" y="4365104"/>
            <a:ext cx="7994373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normAutofit lnSpcReduction="10000"/>
          </a:bodyPr>
          <a:lstStyle/>
          <a:p>
            <a:r>
              <a:rPr lang="en-GB" sz="14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Functional </a:t>
            </a:r>
            <a:r>
              <a:rPr lang="en-GB" sz="14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English </a:t>
            </a:r>
            <a:r>
              <a:rPr lang="en-GB" sz="14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coverage and range </a:t>
            </a:r>
          </a:p>
          <a:p>
            <a:r>
              <a:rPr lang="en-GB" sz="1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L1. Identify </a:t>
            </a:r>
            <a:r>
              <a:rPr lang="en-GB" sz="14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the main points and ideas </a:t>
            </a:r>
            <a:r>
              <a:rPr lang="en-GB" sz="1400" i="1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and how they are presented </a:t>
            </a:r>
            <a:r>
              <a:rPr lang="en-GB" sz="14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in a variety of texts </a:t>
            </a:r>
          </a:p>
          <a:p>
            <a:r>
              <a:rPr lang="en-GB" sz="1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L2. Identify </a:t>
            </a:r>
            <a:r>
              <a:rPr lang="en-GB" sz="14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the purposes of texts and comment on how meaning is conveyed </a:t>
            </a:r>
          </a:p>
          <a:p>
            <a:r>
              <a:rPr lang="en-GB" sz="1400" b="1" dirty="0" err="1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SfL</a:t>
            </a:r>
            <a:r>
              <a:rPr lang="en-GB" sz="14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GB" sz="14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Adult </a:t>
            </a:r>
            <a:r>
              <a:rPr lang="en-GB" sz="14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literacy  </a:t>
            </a:r>
            <a:endParaRPr lang="en-GB" sz="1400" b="1" dirty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r>
              <a:rPr lang="en-GB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Rt</a:t>
            </a:r>
            <a:r>
              <a:rPr lang="en-GB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/L1.2 </a:t>
            </a:r>
            <a:r>
              <a:rPr lang="en-GB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Recognise how language and other textual features are used to achieve different purposes (e.g. to instruct, explain, describe, persuade</a:t>
            </a:r>
            <a:r>
              <a:rPr lang="en-GB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GB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Rt</a:t>
            </a:r>
            <a:r>
              <a:rPr lang="en-GB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/L2.2 Identify the purpose of a text and infer meaning which is not explicit</a:t>
            </a:r>
          </a:p>
          <a:p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References</a:t>
            </a:r>
            <a:r>
              <a:rPr lang="en-GB" sz="1200" b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: </a:t>
            </a:r>
            <a:r>
              <a:rPr lang="en-GB" sz="1200" i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Excellence Gateway</a:t>
            </a:r>
            <a:r>
              <a:rPr lang="en-GB" sz="12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(2009),</a:t>
            </a:r>
            <a:r>
              <a:rPr lang="en-GB" sz="1200" i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Skills for Life, Core Curriculum </a:t>
            </a:r>
            <a:r>
              <a:rPr lang="en-GB" sz="1200" dirty="0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  <a:hlinkClick r:id="rId3"/>
              </a:rPr>
              <a:t>http://www.excellencegateway.org.uk/sflcurriculum</a:t>
            </a:r>
            <a:r>
              <a:rPr lang="en-GB" sz="1100" b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 </a:t>
            </a:r>
            <a:endParaRPr lang="en-GB" sz="1100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fontAlgn="base">
              <a:lnSpc>
                <a:spcPct val="115000"/>
              </a:lnSpc>
              <a:spcBef>
                <a:spcPct val="0"/>
              </a:spcBef>
              <a:tabLst>
                <a:tab pos="1379220" algn="l"/>
              </a:tabLst>
            </a:pPr>
            <a:r>
              <a:rPr lang="en-GB" sz="110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Ofqual</a:t>
            </a:r>
            <a:r>
              <a:rPr lang="en-GB" sz="11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(2009),</a:t>
            </a:r>
            <a:r>
              <a:rPr lang="en-GB" sz="1100" i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Functional Skills criteria for English, Mathematics and ICT 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tabLst>
                <a:tab pos="1379220" algn="l"/>
              </a:tabLst>
            </a:pPr>
            <a:r>
              <a:rPr lang="en-GB" sz="1100" dirty="0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  <a:hlinkClick r:id="rId4"/>
              </a:rPr>
              <a:t>http://</a:t>
            </a:r>
            <a:r>
              <a:rPr lang="en-GB" sz="1100" dirty="0" smtClean="0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  <a:hlinkClick r:id="rId4"/>
              </a:rPr>
              <a:t>www.ofqual.gov.uk/qualification-and-assessment-framework/89-articles/238-functional-skills-criteria</a:t>
            </a:r>
            <a:endParaRPr lang="en-GB" sz="1100" dirty="0">
              <a:solidFill>
                <a:srgbClr val="0000FF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63081" y="2204864"/>
            <a:ext cx="7710804" cy="1800200"/>
          </a:xfrm>
          <a:custGeom>
            <a:avLst/>
            <a:gdLst>
              <a:gd name="connsiteX0" fmla="*/ 0 w 8434289"/>
              <a:gd name="connsiteY0" fmla="*/ 209142 h 1254825"/>
              <a:gd name="connsiteX1" fmla="*/ 209142 w 8434289"/>
              <a:gd name="connsiteY1" fmla="*/ 0 h 1254825"/>
              <a:gd name="connsiteX2" fmla="*/ 8225147 w 8434289"/>
              <a:gd name="connsiteY2" fmla="*/ 0 h 1254825"/>
              <a:gd name="connsiteX3" fmla="*/ 8434289 w 8434289"/>
              <a:gd name="connsiteY3" fmla="*/ 209142 h 1254825"/>
              <a:gd name="connsiteX4" fmla="*/ 8434289 w 8434289"/>
              <a:gd name="connsiteY4" fmla="*/ 1045683 h 1254825"/>
              <a:gd name="connsiteX5" fmla="*/ 8225147 w 8434289"/>
              <a:gd name="connsiteY5" fmla="*/ 1254825 h 1254825"/>
              <a:gd name="connsiteX6" fmla="*/ 209142 w 8434289"/>
              <a:gd name="connsiteY6" fmla="*/ 1254825 h 1254825"/>
              <a:gd name="connsiteX7" fmla="*/ 0 w 8434289"/>
              <a:gd name="connsiteY7" fmla="*/ 1045683 h 1254825"/>
              <a:gd name="connsiteX8" fmla="*/ 0 w 8434289"/>
              <a:gd name="connsiteY8" fmla="*/ 209142 h 125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34289" h="1254825">
                <a:moveTo>
                  <a:pt x="0" y="209142"/>
                </a:moveTo>
                <a:cubicBezTo>
                  <a:pt x="0" y="93636"/>
                  <a:pt x="93636" y="0"/>
                  <a:pt x="209142" y="0"/>
                </a:cubicBezTo>
                <a:lnTo>
                  <a:pt x="8225147" y="0"/>
                </a:lnTo>
                <a:cubicBezTo>
                  <a:pt x="8340653" y="0"/>
                  <a:pt x="8434289" y="93636"/>
                  <a:pt x="8434289" y="209142"/>
                </a:cubicBezTo>
                <a:lnTo>
                  <a:pt x="8434289" y="1045683"/>
                </a:lnTo>
                <a:cubicBezTo>
                  <a:pt x="8434289" y="1161189"/>
                  <a:pt x="8340653" y="1254825"/>
                  <a:pt x="8225147" y="1254825"/>
                </a:cubicBezTo>
                <a:lnTo>
                  <a:pt x="209142" y="1254825"/>
                </a:lnTo>
                <a:cubicBezTo>
                  <a:pt x="93636" y="1254825"/>
                  <a:pt x="0" y="1161189"/>
                  <a:pt x="0" y="1045683"/>
                </a:cubicBezTo>
                <a:lnTo>
                  <a:pt x="0" y="209142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1000">
                <a:schemeClr val="accent1">
                  <a:lumMod val="40000"/>
                  <a:lumOff val="60000"/>
                </a:schemeClr>
              </a:gs>
              <a:gs pos="73000">
                <a:schemeClr val="accent1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98416" tIns="198416" rIns="198416" bIns="198416" spcCol="1270" anchor="ctr"/>
          <a:lstStyle/>
          <a:p>
            <a:pPr>
              <a:spcBef>
                <a:spcPct val="0"/>
              </a:spcBef>
              <a:defRPr/>
            </a:pPr>
            <a:r>
              <a:rPr lang="en-GB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September </a:t>
            </a:r>
            <a:r>
              <a:rPr lang="en-GB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2011. Kindly </a:t>
            </a:r>
            <a:r>
              <a:rPr lang="en-GB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contributed by Kate </a:t>
            </a:r>
            <a:r>
              <a:rPr lang="en-GB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Lindley. </a:t>
            </a:r>
          </a:p>
          <a:p>
            <a:pPr>
              <a:spcBef>
                <a:spcPct val="0"/>
              </a:spcBef>
              <a:defRPr/>
            </a:pPr>
            <a:r>
              <a:rPr lang="en-GB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Search </a:t>
            </a:r>
            <a:r>
              <a:rPr lang="en-GB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GB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Kate </a:t>
            </a:r>
            <a:r>
              <a:rPr lang="en-GB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en-GB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5"/>
              </a:rPr>
              <a:t>www.skillsworkshop.org</a:t>
            </a:r>
            <a:r>
              <a:rPr lang="en-GB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ct val="0"/>
              </a:spcBef>
              <a:defRPr/>
            </a:pPr>
            <a:r>
              <a:rPr lang="en-GB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Visit the download page for this resource to </a:t>
            </a:r>
            <a:r>
              <a:rPr lang="en-GB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find related resources and full details of the curriculum links below.</a:t>
            </a:r>
            <a:endParaRPr lang="en-GB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" descr="Description: swlogo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342" y="548680"/>
            <a:ext cx="1370012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605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The Different Purposes of Texts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30" name="Picture 6" descr="C:\Users\Kate\AppData\Local\Microsoft\Windows\Temporary Internet Files\Content.IE5\F5ZCG7II\MC90015066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495732"/>
            <a:ext cx="2339120" cy="2088210"/>
          </a:xfrm>
          <a:prstGeom prst="rect">
            <a:avLst/>
          </a:prstGeom>
          <a:noFill/>
        </p:spPr>
      </p:pic>
      <p:pic>
        <p:nvPicPr>
          <p:cNvPr id="1031" name="Picture 7" descr="C:\Users\Kate\AppData\Local\Microsoft\Windows\Temporary Internet Files\Content.IE5\G3RESV8C\MC900441734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495732"/>
            <a:ext cx="2016224" cy="2016224"/>
          </a:xfrm>
          <a:prstGeom prst="rect">
            <a:avLst/>
          </a:prstGeom>
          <a:noFill/>
        </p:spPr>
      </p:pic>
      <p:pic>
        <p:nvPicPr>
          <p:cNvPr id="1032" name="Picture 8" descr="C:\Users\Kate\AppData\Local\Microsoft\Windows\Temporary Internet Files\Content.IE5\G3RESV8C\MC900433837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11450" y="322311"/>
            <a:ext cx="1828572" cy="1828572"/>
          </a:xfrm>
          <a:prstGeom prst="rect">
            <a:avLst/>
          </a:prstGeom>
          <a:noFill/>
        </p:spPr>
      </p:pic>
      <p:pic>
        <p:nvPicPr>
          <p:cNvPr id="1033" name="Picture 9" descr="C:\Users\Kate\AppData\Local\Microsoft\Windows\Temporary Internet Files\Content.IE5\F5ZCG7II\MC90028072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9735" y="421703"/>
            <a:ext cx="1212415" cy="1629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What is a text?</a:t>
            </a:r>
          </a:p>
          <a:p>
            <a:pPr>
              <a:buNone/>
            </a:pPr>
            <a:endParaRPr lang="en-GB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sz="3600" dirty="0" smtClean="0">
                <a:solidFill>
                  <a:schemeClr val="bg1"/>
                </a:solidFill>
              </a:rPr>
              <a:t>‘The words of something written’ </a:t>
            </a:r>
          </a:p>
          <a:p>
            <a:pPr>
              <a:buNone/>
            </a:pPr>
            <a:endParaRPr lang="en-GB" sz="36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sz="3600" dirty="0" smtClean="0">
                <a:solidFill>
                  <a:schemeClr val="bg1"/>
                </a:solidFill>
              </a:rPr>
              <a:t>‘The main body of a written work’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03040"/>
          </a:xfrm>
        </p:spPr>
        <p:txBody>
          <a:bodyPr>
            <a:noAutofit/>
          </a:bodyPr>
          <a:lstStyle/>
          <a:p>
            <a:r>
              <a:rPr lang="en-GB" sz="5400" dirty="0" smtClean="0">
                <a:solidFill>
                  <a:schemeClr val="bg1"/>
                </a:solidFill>
              </a:rPr>
              <a:t/>
            </a:r>
            <a:br>
              <a:rPr lang="en-GB" sz="5400" dirty="0" smtClean="0">
                <a:solidFill>
                  <a:schemeClr val="bg1"/>
                </a:solidFill>
              </a:rPr>
            </a:br>
            <a:r>
              <a:rPr lang="en-GB" sz="5400" dirty="0" smtClean="0">
                <a:solidFill>
                  <a:schemeClr val="bg1"/>
                </a:solidFill>
              </a:rPr>
              <a:t/>
            </a:r>
            <a:br>
              <a:rPr lang="en-GB" sz="5400" dirty="0" smtClean="0">
                <a:solidFill>
                  <a:schemeClr val="bg1"/>
                </a:solidFill>
              </a:rPr>
            </a:br>
            <a:r>
              <a:rPr lang="en-GB" sz="3600" b="1" dirty="0" smtClean="0">
                <a:solidFill>
                  <a:schemeClr val="bg1"/>
                </a:solidFill>
              </a:rPr>
              <a:t>THE SPOOKIEST OF HOLIDAYS</a:t>
            </a:r>
            <a:r>
              <a:rPr lang="en-GB" sz="8000" b="1" dirty="0" smtClean="0"/>
              <a:t/>
            </a:r>
            <a:br>
              <a:rPr lang="en-GB" sz="8000" b="1" dirty="0" smtClean="0"/>
            </a:br>
            <a:r>
              <a:rPr lang="en-GB" sz="5400" dirty="0" smtClean="0">
                <a:solidFill>
                  <a:schemeClr val="bg1"/>
                </a:solidFill>
              </a:rPr>
              <a:t/>
            </a:r>
            <a:br>
              <a:rPr lang="en-GB" sz="5400" dirty="0" smtClean="0">
                <a:solidFill>
                  <a:schemeClr val="bg1"/>
                </a:solidFill>
              </a:rPr>
            </a:br>
            <a:endParaRPr lang="en-GB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484784"/>
            <a:ext cx="820891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400" dirty="0" smtClean="0">
                <a:solidFill>
                  <a:schemeClr val="bg1"/>
                </a:solidFill>
              </a:rPr>
              <a:t>Fancy a holiday with a difference? Come and experience a most unusual holiday at Ghostly Manor. Nothing could be more exciting.</a:t>
            </a:r>
          </a:p>
          <a:p>
            <a:pPr>
              <a:buNone/>
            </a:pPr>
            <a:r>
              <a:rPr lang="en-GB" sz="2400" dirty="0" smtClean="0">
                <a:solidFill>
                  <a:schemeClr val="bg1"/>
                </a:solidFill>
              </a:rPr>
              <a:t>This sixteenth-century manor is teeming with the oldest and most respected ghosts in the country. Come and see for yourself.</a:t>
            </a:r>
          </a:p>
          <a:p>
            <a:pPr>
              <a:buNone/>
            </a:pPr>
            <a:r>
              <a:rPr lang="en-GB" sz="2400" dirty="0" smtClean="0">
                <a:solidFill>
                  <a:schemeClr val="bg1"/>
                </a:solidFill>
              </a:rPr>
              <a:t>Open throughout the coldest months of the year, we offer special weekend haunts for the more daring holiday maker. We doubt you’ll find a holiday more spine-chilling at any time of year.</a:t>
            </a:r>
          </a:p>
          <a:p>
            <a:pPr>
              <a:buNone/>
            </a:pPr>
            <a:r>
              <a:rPr lang="en-GB" sz="2400" dirty="0" smtClean="0">
                <a:solidFill>
                  <a:schemeClr val="bg1"/>
                </a:solidFill>
              </a:rPr>
              <a:t>All bedrooms are fitted out to the highest standards , with creaking doors, the creepiest looking portraits and custom-built cobwebs.  All designed so you’ll have the worst night’s sleep of your life! </a:t>
            </a:r>
          </a:p>
          <a:p>
            <a:endParaRPr lang="en-GB" dirty="0"/>
          </a:p>
        </p:txBody>
      </p:sp>
      <p:sp>
        <p:nvSpPr>
          <p:cNvPr id="7" name="Action Button: Forward or Next 6">
            <a:hlinkClick r:id="rId3" highlightClick="1"/>
          </p:cNvPr>
          <p:cNvSpPr/>
          <p:nvPr/>
        </p:nvSpPr>
        <p:spPr>
          <a:xfrm>
            <a:off x="7164288" y="6237312"/>
            <a:ext cx="504056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932040" y="6211669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Click here to find out more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Remove outer packaging. Pierce film lid several times on both compartments.</a:t>
            </a:r>
          </a:p>
          <a:p>
            <a:pPr marL="514350" indent="-514350"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Place on a baking tray in the centre of a pre-heated oven for 25-30 minutes.</a:t>
            </a:r>
          </a:p>
          <a:p>
            <a:pPr marL="514350" indent="-514350"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Stand for 1 minute. Stir before serving.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Action Button: Forward or Next 3">
            <a:hlinkClick r:id="rId3" highlightClick="1"/>
          </p:cNvPr>
          <p:cNvSpPr/>
          <p:nvPr/>
        </p:nvSpPr>
        <p:spPr>
          <a:xfrm>
            <a:off x="7092280" y="6165304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860032" y="602128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Click here to find out more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		Seasonal flu is a highly infectious respiratory illness caused by a flu virus. It spreads rapidly through the coughs and sneezes of infected people.</a:t>
            </a: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		Seasonal flu immunisation, or the flu jab, is the injection of a vaccine against flu. It gives good protection from flu that lasts for one year</a:t>
            </a:r>
          </a:p>
          <a:p>
            <a:endParaRPr lang="en-GB" dirty="0"/>
          </a:p>
        </p:txBody>
      </p:sp>
      <p:sp>
        <p:nvSpPr>
          <p:cNvPr id="4" name="Action Button: Forward or Next 3">
            <a:hlinkClick r:id="rId3" highlightClick="1"/>
          </p:cNvPr>
          <p:cNvSpPr/>
          <p:nvPr/>
        </p:nvSpPr>
        <p:spPr>
          <a:xfrm>
            <a:off x="6948264" y="6165304"/>
            <a:ext cx="576064" cy="4766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716016" y="602128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Click here to find out more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sz="4500" dirty="0" smtClean="0">
                <a:solidFill>
                  <a:schemeClr val="bg1"/>
                </a:solidFill>
              </a:rPr>
              <a:t>Robert Langdon awoke slowly.</a:t>
            </a:r>
            <a:br>
              <a:rPr lang="en-GB" sz="4500" dirty="0" smtClean="0">
                <a:solidFill>
                  <a:schemeClr val="bg1"/>
                </a:solidFill>
              </a:rPr>
            </a:br>
            <a:r>
              <a:rPr lang="en-GB" sz="4500" dirty="0" smtClean="0">
                <a:solidFill>
                  <a:schemeClr val="bg1"/>
                </a:solidFill>
              </a:rPr>
              <a:t/>
            </a:r>
            <a:br>
              <a:rPr lang="en-GB" sz="4500" dirty="0" smtClean="0">
                <a:solidFill>
                  <a:schemeClr val="bg1"/>
                </a:solidFill>
              </a:rPr>
            </a:br>
            <a:r>
              <a:rPr lang="en-GB" sz="4500" dirty="0" smtClean="0">
                <a:solidFill>
                  <a:schemeClr val="bg1"/>
                </a:solidFill>
              </a:rPr>
              <a:t>A telephone was ringing in the darkness--a tinny, unfamiliar ring. He fumbled for the bedside lamp and turned it on. Squinting at his surroundings he saw a plush Renaissance bedroom with Louis XVI furniture, hand-frescoed walls, and a colossal mahogany four-poster bed.</a:t>
            </a:r>
            <a:br>
              <a:rPr lang="en-GB" sz="4500" dirty="0" smtClean="0">
                <a:solidFill>
                  <a:schemeClr val="bg1"/>
                </a:solidFill>
              </a:rPr>
            </a:br>
            <a:r>
              <a:rPr lang="en-GB" sz="4500" dirty="0" smtClean="0">
                <a:solidFill>
                  <a:schemeClr val="bg1"/>
                </a:solidFill>
              </a:rPr>
              <a:t/>
            </a:r>
            <a:br>
              <a:rPr lang="en-GB" sz="4500" dirty="0" smtClean="0">
                <a:solidFill>
                  <a:schemeClr val="bg1"/>
                </a:solidFill>
              </a:rPr>
            </a:br>
            <a:r>
              <a:rPr lang="en-GB" sz="4500" i="1" dirty="0" smtClean="0">
                <a:solidFill>
                  <a:schemeClr val="bg1"/>
                </a:solidFill>
              </a:rPr>
              <a:t>Where the hell am I?</a:t>
            </a:r>
            <a:r>
              <a:rPr lang="en-GB" sz="4500" dirty="0" smtClean="0">
                <a:solidFill>
                  <a:schemeClr val="bg1"/>
                </a:solidFill>
              </a:rPr>
              <a:t/>
            </a:r>
            <a:br>
              <a:rPr lang="en-GB" sz="4500" dirty="0" smtClean="0">
                <a:solidFill>
                  <a:schemeClr val="bg1"/>
                </a:solidFill>
              </a:rPr>
            </a:br>
            <a:r>
              <a:rPr lang="en-GB" sz="4500" dirty="0" smtClean="0">
                <a:solidFill>
                  <a:schemeClr val="bg1"/>
                </a:solidFill>
              </a:rPr>
              <a:t/>
            </a:r>
            <a:br>
              <a:rPr lang="en-GB" sz="4500" dirty="0" smtClean="0">
                <a:solidFill>
                  <a:schemeClr val="bg1"/>
                </a:solidFill>
              </a:rPr>
            </a:br>
            <a:r>
              <a:rPr lang="en-GB" sz="4500" dirty="0" smtClean="0">
                <a:solidFill>
                  <a:schemeClr val="bg1"/>
                </a:solidFill>
              </a:rPr>
              <a:t>The jacquard bathrobe hanging on his bedpost bore the monogram:</a:t>
            </a:r>
            <a:br>
              <a:rPr lang="en-GB" sz="4500" dirty="0" smtClean="0">
                <a:solidFill>
                  <a:schemeClr val="bg1"/>
                </a:solidFill>
              </a:rPr>
            </a:br>
            <a:r>
              <a:rPr lang="en-GB" sz="4500" dirty="0" smtClean="0">
                <a:solidFill>
                  <a:schemeClr val="bg1"/>
                </a:solidFill>
              </a:rPr>
              <a:t/>
            </a:r>
            <a:br>
              <a:rPr lang="en-GB" sz="4500" dirty="0" smtClean="0">
                <a:solidFill>
                  <a:schemeClr val="bg1"/>
                </a:solidFill>
              </a:rPr>
            </a:br>
            <a:r>
              <a:rPr lang="en-GB" sz="4500" dirty="0" smtClean="0">
                <a:solidFill>
                  <a:schemeClr val="bg1"/>
                </a:solidFill>
              </a:rPr>
              <a:t>HOTEL RITZ PARIS.</a:t>
            </a:r>
            <a:br>
              <a:rPr lang="en-GB" sz="4500" dirty="0" smtClean="0">
                <a:solidFill>
                  <a:schemeClr val="bg1"/>
                </a:solidFill>
              </a:rPr>
            </a:br>
            <a:r>
              <a:rPr lang="en-GB" sz="4500" dirty="0" smtClean="0">
                <a:solidFill>
                  <a:schemeClr val="bg1"/>
                </a:solidFill>
              </a:rPr>
              <a:t/>
            </a:r>
            <a:br>
              <a:rPr lang="en-GB" sz="4500" dirty="0" smtClean="0">
                <a:solidFill>
                  <a:schemeClr val="bg1"/>
                </a:solidFill>
              </a:rPr>
            </a:br>
            <a:r>
              <a:rPr lang="en-GB" sz="4500" dirty="0" smtClean="0">
                <a:solidFill>
                  <a:schemeClr val="bg1"/>
                </a:solidFill>
              </a:rPr>
              <a:t>Slowly, the fog began to lift.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Action Button: Forward or Next 3">
            <a:hlinkClick r:id="rId3" highlightClick="1"/>
          </p:cNvPr>
          <p:cNvSpPr/>
          <p:nvPr/>
        </p:nvSpPr>
        <p:spPr>
          <a:xfrm>
            <a:off x="7740352" y="6093296"/>
            <a:ext cx="576064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436096" y="602128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Click here to find out more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4 main purposes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To persuade</a:t>
            </a:r>
          </a:p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To instruct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To inform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To describe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Forward or Next 1">
            <a:hlinkClick r:id="rId3" highlightClick="1"/>
          </p:cNvPr>
          <p:cNvSpPr/>
          <p:nvPr/>
        </p:nvSpPr>
        <p:spPr>
          <a:xfrm>
            <a:off x="3635896" y="3501008"/>
            <a:ext cx="1512168" cy="10801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259632" y="1124744"/>
            <a:ext cx="612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</a:rPr>
              <a:t>Click the button to go to BBC </a:t>
            </a:r>
            <a:r>
              <a:rPr lang="en-GB" sz="3200" dirty="0" err="1" smtClean="0">
                <a:solidFill>
                  <a:schemeClr val="bg1"/>
                </a:solidFill>
              </a:rPr>
              <a:t>Skillswise</a:t>
            </a:r>
            <a:r>
              <a:rPr lang="en-GB" sz="3200" dirty="0" smtClean="0">
                <a:solidFill>
                  <a:schemeClr val="bg1"/>
                </a:solidFill>
              </a:rPr>
              <a:t> and play the game 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467</Words>
  <Application>Microsoft Office PowerPoint</Application>
  <PresentationFormat>On-screen Show (4:3)</PresentationFormat>
  <Paragraphs>60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Flow</vt:lpstr>
      <vt:lpstr>The different purposes  of text</vt:lpstr>
      <vt:lpstr>The Different Purposes of Texts</vt:lpstr>
      <vt:lpstr>PowerPoint Presentation</vt:lpstr>
      <vt:lpstr>  THE SPOOKIEST OF HOLIDAYS  </vt:lpstr>
      <vt:lpstr>PowerPoint Presentation</vt:lpstr>
      <vt:lpstr>PowerPoint Presentation</vt:lpstr>
      <vt:lpstr>PowerPoint Presentation</vt:lpstr>
      <vt:lpstr>4 main purposes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Different Purposes of Texts.</dc:title>
  <dc:subject>L1-2 Functional English</dc:subject>
  <dc:creator>Kate Lindley</dc:creator>
  <cp:lastModifiedBy>Maggie Harnew</cp:lastModifiedBy>
  <cp:revision>37</cp:revision>
  <dcterms:created xsi:type="dcterms:W3CDTF">2010-11-25T20:41:09Z</dcterms:created>
  <dcterms:modified xsi:type="dcterms:W3CDTF">2011-09-16T07:52:39Z</dcterms:modified>
</cp:coreProperties>
</file>