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64" r:id="rId2"/>
    <p:sldId id="259" r:id="rId3"/>
    <p:sldId id="257"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4625" autoAdjust="0"/>
  </p:normalViewPr>
  <p:slideViewPr>
    <p:cSldViewPr>
      <p:cViewPr>
        <p:scale>
          <a:sx n="93" d="100"/>
          <a:sy n="93" d="100"/>
        </p:scale>
        <p:origin x="-108" y="-444"/>
      </p:cViewPr>
      <p:guideLst>
        <p:guide orient="horz" pos="2160"/>
        <p:guide pos="2880"/>
      </p:guideLst>
    </p:cSldViewPr>
  </p:slideViewPr>
  <p:outlineViewPr>
    <p:cViewPr>
      <p:scale>
        <a:sx n="33" d="100"/>
        <a:sy n="33" d="100"/>
      </p:scale>
      <p:origin x="204" y="9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381011-2176-4093-AD69-9F9628C2A78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7931A4CF-C57F-4998-AF6C-03D7655BC652}">
      <dgm:prSet phldrT="[Text]"/>
      <dgm:spPr/>
      <dgm:t>
        <a:bodyPr/>
        <a:lstStyle/>
        <a:p>
          <a:r>
            <a:rPr lang="en-GB" dirty="0" smtClean="0"/>
            <a:t>1st</a:t>
          </a:r>
          <a:endParaRPr lang="en-GB" dirty="0"/>
        </a:p>
      </dgm:t>
    </dgm:pt>
    <dgm:pt modelId="{862CF013-C34E-492A-AC85-4ACAA649678A}" type="parTrans" cxnId="{0B08BE51-3AFD-452B-849E-603442602544}">
      <dgm:prSet/>
      <dgm:spPr/>
      <dgm:t>
        <a:bodyPr/>
        <a:lstStyle/>
        <a:p>
          <a:endParaRPr lang="en-GB"/>
        </a:p>
      </dgm:t>
    </dgm:pt>
    <dgm:pt modelId="{250CCF21-3C1A-4483-BE90-220FDC80B18C}" type="sibTrans" cxnId="{0B08BE51-3AFD-452B-849E-603442602544}">
      <dgm:prSet/>
      <dgm:spPr/>
      <dgm:t>
        <a:bodyPr/>
        <a:lstStyle/>
        <a:p>
          <a:endParaRPr lang="en-GB"/>
        </a:p>
      </dgm:t>
    </dgm:pt>
    <dgm:pt modelId="{6AB605AC-8E9A-429B-A74F-B27BCB2AF3B5}">
      <dgm:prSet phldrT="[Text]"/>
      <dgm:spPr/>
      <dgm:t>
        <a:bodyPr/>
        <a:lstStyle/>
        <a:p>
          <a:r>
            <a:rPr lang="en-GB" dirty="0" smtClean="0"/>
            <a:t>Discuss: when do we use them and why?</a:t>
          </a:r>
          <a:endParaRPr lang="en-GB" dirty="0"/>
        </a:p>
      </dgm:t>
    </dgm:pt>
    <dgm:pt modelId="{E1224AAB-0EFD-488C-84BE-49D4159DE41E}" type="parTrans" cxnId="{7FCB52AD-6A46-4EEC-8046-0FD9109C0311}">
      <dgm:prSet/>
      <dgm:spPr/>
      <dgm:t>
        <a:bodyPr/>
        <a:lstStyle/>
        <a:p>
          <a:endParaRPr lang="en-GB"/>
        </a:p>
      </dgm:t>
    </dgm:pt>
    <dgm:pt modelId="{C5116D0F-8842-4B79-8FDE-17AA9384E770}" type="sibTrans" cxnId="{7FCB52AD-6A46-4EEC-8046-0FD9109C0311}">
      <dgm:prSet/>
      <dgm:spPr/>
      <dgm:t>
        <a:bodyPr/>
        <a:lstStyle/>
        <a:p>
          <a:endParaRPr lang="en-GB"/>
        </a:p>
      </dgm:t>
    </dgm:pt>
    <dgm:pt modelId="{4870F821-142A-4BE4-921D-AB6043C007B1}">
      <dgm:prSet phldrT="[Text]"/>
      <dgm:spPr/>
      <dgm:t>
        <a:bodyPr/>
        <a:lstStyle/>
        <a:p>
          <a:r>
            <a:rPr lang="en-GB" dirty="0" smtClean="0"/>
            <a:t>2nd</a:t>
          </a:r>
          <a:endParaRPr lang="en-GB" dirty="0"/>
        </a:p>
      </dgm:t>
    </dgm:pt>
    <dgm:pt modelId="{06D2F50B-1CAA-4A4E-85EB-2C26BED5DAC7}" type="parTrans" cxnId="{D4618821-E8C0-4370-8E08-3BCF8ED707ED}">
      <dgm:prSet/>
      <dgm:spPr/>
      <dgm:t>
        <a:bodyPr/>
        <a:lstStyle/>
        <a:p>
          <a:endParaRPr lang="en-GB"/>
        </a:p>
      </dgm:t>
    </dgm:pt>
    <dgm:pt modelId="{D47792B7-9B66-475E-A666-B746B2431DB5}" type="sibTrans" cxnId="{D4618821-E8C0-4370-8E08-3BCF8ED707ED}">
      <dgm:prSet/>
      <dgm:spPr/>
      <dgm:t>
        <a:bodyPr/>
        <a:lstStyle/>
        <a:p>
          <a:endParaRPr lang="en-GB"/>
        </a:p>
      </dgm:t>
    </dgm:pt>
    <dgm:pt modelId="{0D53B8AB-818A-4AFD-9778-2A5BCB7B66A7}">
      <dgm:prSet phldrT="[Text]"/>
      <dgm:spPr/>
      <dgm:t>
        <a:bodyPr/>
        <a:lstStyle/>
        <a:p>
          <a:r>
            <a:rPr lang="en-GB" dirty="0" smtClean="0"/>
            <a:t>Complete the task in pairs</a:t>
          </a:r>
          <a:endParaRPr lang="en-GB" dirty="0"/>
        </a:p>
      </dgm:t>
    </dgm:pt>
    <dgm:pt modelId="{ED56CD4D-654A-437A-BFAB-709AB6226974}" type="parTrans" cxnId="{BE51B8F8-C14B-41BD-8C9A-E01093FCC518}">
      <dgm:prSet/>
      <dgm:spPr/>
      <dgm:t>
        <a:bodyPr/>
        <a:lstStyle/>
        <a:p>
          <a:endParaRPr lang="en-GB"/>
        </a:p>
      </dgm:t>
    </dgm:pt>
    <dgm:pt modelId="{CB3A3867-828F-42DE-B315-4F1877E749E5}" type="sibTrans" cxnId="{BE51B8F8-C14B-41BD-8C9A-E01093FCC518}">
      <dgm:prSet/>
      <dgm:spPr/>
      <dgm:t>
        <a:bodyPr/>
        <a:lstStyle/>
        <a:p>
          <a:endParaRPr lang="en-GB"/>
        </a:p>
      </dgm:t>
    </dgm:pt>
    <dgm:pt modelId="{E275F1D2-F6A2-4C9B-AACE-4A36D617BB5B}">
      <dgm:prSet phldrT="[Text]"/>
      <dgm:spPr/>
      <dgm:t>
        <a:bodyPr/>
        <a:lstStyle/>
        <a:p>
          <a:r>
            <a:rPr lang="en-GB" dirty="0" smtClean="0"/>
            <a:t>3rd</a:t>
          </a:r>
          <a:endParaRPr lang="en-GB" dirty="0"/>
        </a:p>
      </dgm:t>
    </dgm:pt>
    <dgm:pt modelId="{6FBAD9EC-9018-4AC6-AA7D-F9C639516920}" type="parTrans" cxnId="{6CDE226E-3980-4513-B4ED-FC7D68E58232}">
      <dgm:prSet/>
      <dgm:spPr/>
      <dgm:t>
        <a:bodyPr/>
        <a:lstStyle/>
        <a:p>
          <a:endParaRPr lang="en-GB"/>
        </a:p>
      </dgm:t>
    </dgm:pt>
    <dgm:pt modelId="{19F855DD-B107-4C44-A137-075040B6CF56}" type="sibTrans" cxnId="{6CDE226E-3980-4513-B4ED-FC7D68E58232}">
      <dgm:prSet/>
      <dgm:spPr/>
      <dgm:t>
        <a:bodyPr/>
        <a:lstStyle/>
        <a:p>
          <a:endParaRPr lang="en-GB"/>
        </a:p>
      </dgm:t>
    </dgm:pt>
    <dgm:pt modelId="{129E9C01-565A-4636-A5A0-9144A645C7E9}">
      <dgm:prSet phldrT="[Text]"/>
      <dgm:spPr/>
      <dgm:t>
        <a:bodyPr/>
        <a:lstStyle/>
        <a:p>
          <a:r>
            <a:rPr lang="en-GB" dirty="0" smtClean="0"/>
            <a:t>Re-write the text using a thesaurus</a:t>
          </a:r>
          <a:endParaRPr lang="en-GB" dirty="0"/>
        </a:p>
      </dgm:t>
    </dgm:pt>
    <dgm:pt modelId="{5C19E374-19DD-4EBB-B5E8-8F21C77AE878}" type="parTrans" cxnId="{0062C88B-996E-498D-B4E6-2160B7058A2F}">
      <dgm:prSet/>
      <dgm:spPr/>
      <dgm:t>
        <a:bodyPr/>
        <a:lstStyle/>
        <a:p>
          <a:endParaRPr lang="en-GB"/>
        </a:p>
      </dgm:t>
    </dgm:pt>
    <dgm:pt modelId="{722562CC-B197-423E-92CE-0B5A98EF259B}" type="sibTrans" cxnId="{0062C88B-996E-498D-B4E6-2160B7058A2F}">
      <dgm:prSet/>
      <dgm:spPr/>
      <dgm:t>
        <a:bodyPr/>
        <a:lstStyle/>
        <a:p>
          <a:endParaRPr lang="en-GB"/>
        </a:p>
      </dgm:t>
    </dgm:pt>
    <dgm:pt modelId="{4BFD7AAA-80A6-4D10-B490-2A64EDBF87B6}" type="pres">
      <dgm:prSet presAssocID="{D9381011-2176-4093-AD69-9F9628C2A78F}" presName="linearFlow" presStyleCnt="0">
        <dgm:presLayoutVars>
          <dgm:dir/>
          <dgm:animLvl val="lvl"/>
          <dgm:resizeHandles val="exact"/>
        </dgm:presLayoutVars>
      </dgm:prSet>
      <dgm:spPr/>
      <dgm:t>
        <a:bodyPr/>
        <a:lstStyle/>
        <a:p>
          <a:endParaRPr lang="en-GB"/>
        </a:p>
      </dgm:t>
    </dgm:pt>
    <dgm:pt modelId="{EB2A53C4-EE4B-4DF1-AF1E-853BDC6A7DC1}" type="pres">
      <dgm:prSet presAssocID="{7931A4CF-C57F-4998-AF6C-03D7655BC652}" presName="composite" presStyleCnt="0"/>
      <dgm:spPr/>
    </dgm:pt>
    <dgm:pt modelId="{745C06DA-9CBA-438B-800C-714D88D24280}" type="pres">
      <dgm:prSet presAssocID="{7931A4CF-C57F-4998-AF6C-03D7655BC652}" presName="parentText" presStyleLbl="alignNode1" presStyleIdx="0" presStyleCnt="3">
        <dgm:presLayoutVars>
          <dgm:chMax val="1"/>
          <dgm:bulletEnabled val="1"/>
        </dgm:presLayoutVars>
      </dgm:prSet>
      <dgm:spPr/>
      <dgm:t>
        <a:bodyPr/>
        <a:lstStyle/>
        <a:p>
          <a:endParaRPr lang="en-GB"/>
        </a:p>
      </dgm:t>
    </dgm:pt>
    <dgm:pt modelId="{8D06E26C-519D-4991-A76C-F77993A7D66F}" type="pres">
      <dgm:prSet presAssocID="{7931A4CF-C57F-4998-AF6C-03D7655BC652}" presName="descendantText" presStyleLbl="alignAcc1" presStyleIdx="0" presStyleCnt="3">
        <dgm:presLayoutVars>
          <dgm:bulletEnabled val="1"/>
        </dgm:presLayoutVars>
      </dgm:prSet>
      <dgm:spPr/>
      <dgm:t>
        <a:bodyPr/>
        <a:lstStyle/>
        <a:p>
          <a:endParaRPr lang="en-GB"/>
        </a:p>
      </dgm:t>
    </dgm:pt>
    <dgm:pt modelId="{540DD474-01E1-4035-AC33-98AFA15AFE01}" type="pres">
      <dgm:prSet presAssocID="{250CCF21-3C1A-4483-BE90-220FDC80B18C}" presName="sp" presStyleCnt="0"/>
      <dgm:spPr/>
    </dgm:pt>
    <dgm:pt modelId="{5CC0DA44-2A1B-4FBF-A76C-B3EE3685076A}" type="pres">
      <dgm:prSet presAssocID="{4870F821-142A-4BE4-921D-AB6043C007B1}" presName="composite" presStyleCnt="0"/>
      <dgm:spPr/>
    </dgm:pt>
    <dgm:pt modelId="{E5838D9A-E02C-49DD-9E61-3BFB125C706E}" type="pres">
      <dgm:prSet presAssocID="{4870F821-142A-4BE4-921D-AB6043C007B1}" presName="parentText" presStyleLbl="alignNode1" presStyleIdx="1" presStyleCnt="3">
        <dgm:presLayoutVars>
          <dgm:chMax val="1"/>
          <dgm:bulletEnabled val="1"/>
        </dgm:presLayoutVars>
      </dgm:prSet>
      <dgm:spPr/>
      <dgm:t>
        <a:bodyPr/>
        <a:lstStyle/>
        <a:p>
          <a:endParaRPr lang="en-GB"/>
        </a:p>
      </dgm:t>
    </dgm:pt>
    <dgm:pt modelId="{D4E6A171-C314-4936-9C14-2E1BD4D17ADE}" type="pres">
      <dgm:prSet presAssocID="{4870F821-142A-4BE4-921D-AB6043C007B1}" presName="descendantText" presStyleLbl="alignAcc1" presStyleIdx="1" presStyleCnt="3">
        <dgm:presLayoutVars>
          <dgm:bulletEnabled val="1"/>
        </dgm:presLayoutVars>
      </dgm:prSet>
      <dgm:spPr/>
      <dgm:t>
        <a:bodyPr/>
        <a:lstStyle/>
        <a:p>
          <a:endParaRPr lang="en-GB"/>
        </a:p>
      </dgm:t>
    </dgm:pt>
    <dgm:pt modelId="{86248B48-1854-486A-81FD-3374E01AF565}" type="pres">
      <dgm:prSet presAssocID="{D47792B7-9B66-475E-A666-B746B2431DB5}" presName="sp" presStyleCnt="0"/>
      <dgm:spPr/>
    </dgm:pt>
    <dgm:pt modelId="{20D52579-049A-4413-9C9A-1D682B87FFA9}" type="pres">
      <dgm:prSet presAssocID="{E275F1D2-F6A2-4C9B-AACE-4A36D617BB5B}" presName="composite" presStyleCnt="0"/>
      <dgm:spPr/>
    </dgm:pt>
    <dgm:pt modelId="{FD5C72D8-17F6-4AAA-9A39-12D0D486DACD}" type="pres">
      <dgm:prSet presAssocID="{E275F1D2-F6A2-4C9B-AACE-4A36D617BB5B}" presName="parentText" presStyleLbl="alignNode1" presStyleIdx="2" presStyleCnt="3">
        <dgm:presLayoutVars>
          <dgm:chMax val="1"/>
          <dgm:bulletEnabled val="1"/>
        </dgm:presLayoutVars>
      </dgm:prSet>
      <dgm:spPr/>
      <dgm:t>
        <a:bodyPr/>
        <a:lstStyle/>
        <a:p>
          <a:endParaRPr lang="en-GB"/>
        </a:p>
      </dgm:t>
    </dgm:pt>
    <dgm:pt modelId="{7947A5C5-4814-420A-B8FD-C65D961F9E99}" type="pres">
      <dgm:prSet presAssocID="{E275F1D2-F6A2-4C9B-AACE-4A36D617BB5B}" presName="descendantText" presStyleLbl="alignAcc1" presStyleIdx="2" presStyleCnt="3">
        <dgm:presLayoutVars>
          <dgm:bulletEnabled val="1"/>
        </dgm:presLayoutVars>
      </dgm:prSet>
      <dgm:spPr/>
      <dgm:t>
        <a:bodyPr/>
        <a:lstStyle/>
        <a:p>
          <a:endParaRPr lang="en-GB"/>
        </a:p>
      </dgm:t>
    </dgm:pt>
  </dgm:ptLst>
  <dgm:cxnLst>
    <dgm:cxn modelId="{DBBD30C2-B186-4D88-9675-ACCDFCECCEFD}" type="presOf" srcId="{6AB605AC-8E9A-429B-A74F-B27BCB2AF3B5}" destId="{8D06E26C-519D-4991-A76C-F77993A7D66F}" srcOrd="0" destOrd="0" presId="urn:microsoft.com/office/officeart/2005/8/layout/chevron2"/>
    <dgm:cxn modelId="{6CDE226E-3980-4513-B4ED-FC7D68E58232}" srcId="{D9381011-2176-4093-AD69-9F9628C2A78F}" destId="{E275F1D2-F6A2-4C9B-AACE-4A36D617BB5B}" srcOrd="2" destOrd="0" parTransId="{6FBAD9EC-9018-4AC6-AA7D-F9C639516920}" sibTransId="{19F855DD-B107-4C44-A137-075040B6CF56}"/>
    <dgm:cxn modelId="{593855DD-04ED-411B-A605-D8C22D1C95F8}" type="presOf" srcId="{7931A4CF-C57F-4998-AF6C-03D7655BC652}" destId="{745C06DA-9CBA-438B-800C-714D88D24280}" srcOrd="0" destOrd="0" presId="urn:microsoft.com/office/officeart/2005/8/layout/chevron2"/>
    <dgm:cxn modelId="{0B08BE51-3AFD-452B-849E-603442602544}" srcId="{D9381011-2176-4093-AD69-9F9628C2A78F}" destId="{7931A4CF-C57F-4998-AF6C-03D7655BC652}" srcOrd="0" destOrd="0" parTransId="{862CF013-C34E-492A-AC85-4ACAA649678A}" sibTransId="{250CCF21-3C1A-4483-BE90-220FDC80B18C}"/>
    <dgm:cxn modelId="{973133A0-5923-490C-802D-5F33882C16FA}" type="presOf" srcId="{129E9C01-565A-4636-A5A0-9144A645C7E9}" destId="{7947A5C5-4814-420A-B8FD-C65D961F9E99}" srcOrd="0" destOrd="0" presId="urn:microsoft.com/office/officeart/2005/8/layout/chevron2"/>
    <dgm:cxn modelId="{666EA157-B9B6-4491-A249-75EC334591A9}" type="presOf" srcId="{D9381011-2176-4093-AD69-9F9628C2A78F}" destId="{4BFD7AAA-80A6-4D10-B490-2A64EDBF87B6}" srcOrd="0" destOrd="0" presId="urn:microsoft.com/office/officeart/2005/8/layout/chevron2"/>
    <dgm:cxn modelId="{0062C88B-996E-498D-B4E6-2160B7058A2F}" srcId="{E275F1D2-F6A2-4C9B-AACE-4A36D617BB5B}" destId="{129E9C01-565A-4636-A5A0-9144A645C7E9}" srcOrd="0" destOrd="0" parTransId="{5C19E374-19DD-4EBB-B5E8-8F21C77AE878}" sibTransId="{722562CC-B197-423E-92CE-0B5A98EF259B}"/>
    <dgm:cxn modelId="{4C8796A1-CD59-4CAD-AF59-A7C6B6CA4436}" type="presOf" srcId="{0D53B8AB-818A-4AFD-9778-2A5BCB7B66A7}" destId="{D4E6A171-C314-4936-9C14-2E1BD4D17ADE}" srcOrd="0" destOrd="0" presId="urn:microsoft.com/office/officeart/2005/8/layout/chevron2"/>
    <dgm:cxn modelId="{7FCB52AD-6A46-4EEC-8046-0FD9109C0311}" srcId="{7931A4CF-C57F-4998-AF6C-03D7655BC652}" destId="{6AB605AC-8E9A-429B-A74F-B27BCB2AF3B5}" srcOrd="0" destOrd="0" parTransId="{E1224AAB-0EFD-488C-84BE-49D4159DE41E}" sibTransId="{C5116D0F-8842-4B79-8FDE-17AA9384E770}"/>
    <dgm:cxn modelId="{D4618821-E8C0-4370-8E08-3BCF8ED707ED}" srcId="{D9381011-2176-4093-AD69-9F9628C2A78F}" destId="{4870F821-142A-4BE4-921D-AB6043C007B1}" srcOrd="1" destOrd="0" parTransId="{06D2F50B-1CAA-4A4E-85EB-2C26BED5DAC7}" sibTransId="{D47792B7-9B66-475E-A666-B746B2431DB5}"/>
    <dgm:cxn modelId="{BE51B8F8-C14B-41BD-8C9A-E01093FCC518}" srcId="{4870F821-142A-4BE4-921D-AB6043C007B1}" destId="{0D53B8AB-818A-4AFD-9778-2A5BCB7B66A7}" srcOrd="0" destOrd="0" parTransId="{ED56CD4D-654A-437A-BFAB-709AB6226974}" sibTransId="{CB3A3867-828F-42DE-B315-4F1877E749E5}"/>
    <dgm:cxn modelId="{177936BD-BB11-48C1-9945-87E7DA3D339C}" type="presOf" srcId="{4870F821-142A-4BE4-921D-AB6043C007B1}" destId="{E5838D9A-E02C-49DD-9E61-3BFB125C706E}" srcOrd="0" destOrd="0" presId="urn:microsoft.com/office/officeart/2005/8/layout/chevron2"/>
    <dgm:cxn modelId="{4B29E2E3-42E9-4ECB-95EE-E058834E25FA}" type="presOf" srcId="{E275F1D2-F6A2-4C9B-AACE-4A36D617BB5B}" destId="{FD5C72D8-17F6-4AAA-9A39-12D0D486DACD}" srcOrd="0" destOrd="0" presId="urn:microsoft.com/office/officeart/2005/8/layout/chevron2"/>
    <dgm:cxn modelId="{F801B2B5-31F2-4765-BBC0-6AEB70C67A7B}" type="presParOf" srcId="{4BFD7AAA-80A6-4D10-B490-2A64EDBF87B6}" destId="{EB2A53C4-EE4B-4DF1-AF1E-853BDC6A7DC1}" srcOrd="0" destOrd="0" presId="urn:microsoft.com/office/officeart/2005/8/layout/chevron2"/>
    <dgm:cxn modelId="{E2E55F05-B665-416B-87C7-A9B3E9668CB5}" type="presParOf" srcId="{EB2A53C4-EE4B-4DF1-AF1E-853BDC6A7DC1}" destId="{745C06DA-9CBA-438B-800C-714D88D24280}" srcOrd="0" destOrd="0" presId="urn:microsoft.com/office/officeart/2005/8/layout/chevron2"/>
    <dgm:cxn modelId="{A93F8835-A18A-4630-8895-7485F21C3A40}" type="presParOf" srcId="{EB2A53C4-EE4B-4DF1-AF1E-853BDC6A7DC1}" destId="{8D06E26C-519D-4991-A76C-F77993A7D66F}" srcOrd="1" destOrd="0" presId="urn:microsoft.com/office/officeart/2005/8/layout/chevron2"/>
    <dgm:cxn modelId="{CAEE11CA-C067-4A1B-A7F2-9401DCCA45C9}" type="presParOf" srcId="{4BFD7AAA-80A6-4D10-B490-2A64EDBF87B6}" destId="{540DD474-01E1-4035-AC33-98AFA15AFE01}" srcOrd="1" destOrd="0" presId="urn:microsoft.com/office/officeart/2005/8/layout/chevron2"/>
    <dgm:cxn modelId="{7D639EA8-A7D2-4236-AC6A-105E0905C170}" type="presParOf" srcId="{4BFD7AAA-80A6-4D10-B490-2A64EDBF87B6}" destId="{5CC0DA44-2A1B-4FBF-A76C-B3EE3685076A}" srcOrd="2" destOrd="0" presId="urn:microsoft.com/office/officeart/2005/8/layout/chevron2"/>
    <dgm:cxn modelId="{EBF0CE79-E825-46E5-81F2-4EF4011588A1}" type="presParOf" srcId="{5CC0DA44-2A1B-4FBF-A76C-B3EE3685076A}" destId="{E5838D9A-E02C-49DD-9E61-3BFB125C706E}" srcOrd="0" destOrd="0" presId="urn:microsoft.com/office/officeart/2005/8/layout/chevron2"/>
    <dgm:cxn modelId="{54F8578B-5EF3-4C93-8E07-2D68F6AC470D}" type="presParOf" srcId="{5CC0DA44-2A1B-4FBF-A76C-B3EE3685076A}" destId="{D4E6A171-C314-4936-9C14-2E1BD4D17ADE}" srcOrd="1" destOrd="0" presId="urn:microsoft.com/office/officeart/2005/8/layout/chevron2"/>
    <dgm:cxn modelId="{8EFD4D3B-4AA9-4942-9BAC-BADE1229BFF7}" type="presParOf" srcId="{4BFD7AAA-80A6-4D10-B490-2A64EDBF87B6}" destId="{86248B48-1854-486A-81FD-3374E01AF565}" srcOrd="3" destOrd="0" presId="urn:microsoft.com/office/officeart/2005/8/layout/chevron2"/>
    <dgm:cxn modelId="{D4426935-24D0-4772-95A6-107127B57E8A}" type="presParOf" srcId="{4BFD7AAA-80A6-4D10-B490-2A64EDBF87B6}" destId="{20D52579-049A-4413-9C9A-1D682B87FFA9}" srcOrd="4" destOrd="0" presId="urn:microsoft.com/office/officeart/2005/8/layout/chevron2"/>
    <dgm:cxn modelId="{B3CD0DEC-3426-4225-9858-CA7A43B7E8BF}" type="presParOf" srcId="{20D52579-049A-4413-9C9A-1D682B87FFA9}" destId="{FD5C72D8-17F6-4AAA-9A39-12D0D486DACD}" srcOrd="0" destOrd="0" presId="urn:microsoft.com/office/officeart/2005/8/layout/chevron2"/>
    <dgm:cxn modelId="{C147DEBF-FF7D-4E1B-84C7-53E7C9EDBBD1}" type="presParOf" srcId="{20D52579-049A-4413-9C9A-1D682B87FFA9}" destId="{7947A5C5-4814-420A-B8FD-C65D961F9E9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5C06DA-9CBA-438B-800C-714D88D24280}">
      <dsp:nvSpPr>
        <dsp:cNvPr id="0" name=""/>
        <dsp:cNvSpPr/>
      </dsp:nvSpPr>
      <dsp:spPr>
        <a:xfrm rot="5400000">
          <a:off x="-254508" y="256717"/>
          <a:ext cx="1696724" cy="118770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kern="1200" dirty="0" smtClean="0"/>
            <a:t>1st</a:t>
          </a:r>
          <a:endParaRPr lang="en-GB" sz="2600" kern="1200" dirty="0"/>
        </a:p>
      </dsp:txBody>
      <dsp:txXfrm rot="-5400000">
        <a:off x="1" y="596063"/>
        <a:ext cx="1187707" cy="509017"/>
      </dsp:txXfrm>
    </dsp:sp>
    <dsp:sp modelId="{8D06E26C-519D-4991-A76C-F77993A7D66F}">
      <dsp:nvSpPr>
        <dsp:cNvPr id="0" name=""/>
        <dsp:cNvSpPr/>
      </dsp:nvSpPr>
      <dsp:spPr>
        <a:xfrm rot="5400000">
          <a:off x="4157218" y="-2967301"/>
          <a:ext cx="1102870" cy="704189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GB" sz="2600" kern="1200" dirty="0" smtClean="0"/>
            <a:t>Discuss: when do we use them and why?</a:t>
          </a:r>
          <a:endParaRPr lang="en-GB" sz="2600" kern="1200" dirty="0"/>
        </a:p>
      </dsp:txBody>
      <dsp:txXfrm rot="-5400000">
        <a:off x="1187707" y="56048"/>
        <a:ext cx="6988054" cy="995194"/>
      </dsp:txXfrm>
    </dsp:sp>
    <dsp:sp modelId="{E5838D9A-E02C-49DD-9E61-3BFB125C706E}">
      <dsp:nvSpPr>
        <dsp:cNvPr id="0" name=""/>
        <dsp:cNvSpPr/>
      </dsp:nvSpPr>
      <dsp:spPr>
        <a:xfrm rot="5400000">
          <a:off x="-254508" y="1760408"/>
          <a:ext cx="1696724" cy="118770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kern="1200" dirty="0" smtClean="0"/>
            <a:t>2nd</a:t>
          </a:r>
          <a:endParaRPr lang="en-GB" sz="2600" kern="1200" dirty="0"/>
        </a:p>
      </dsp:txBody>
      <dsp:txXfrm rot="-5400000">
        <a:off x="1" y="2099754"/>
        <a:ext cx="1187707" cy="509017"/>
      </dsp:txXfrm>
    </dsp:sp>
    <dsp:sp modelId="{D4E6A171-C314-4936-9C14-2E1BD4D17ADE}">
      <dsp:nvSpPr>
        <dsp:cNvPr id="0" name=""/>
        <dsp:cNvSpPr/>
      </dsp:nvSpPr>
      <dsp:spPr>
        <a:xfrm rot="5400000">
          <a:off x="4157218" y="-1463610"/>
          <a:ext cx="1102870" cy="704189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GB" sz="2600" kern="1200" dirty="0" smtClean="0"/>
            <a:t>Complete the task in pairs</a:t>
          </a:r>
          <a:endParaRPr lang="en-GB" sz="2600" kern="1200" dirty="0"/>
        </a:p>
      </dsp:txBody>
      <dsp:txXfrm rot="-5400000">
        <a:off x="1187707" y="1559739"/>
        <a:ext cx="6988054" cy="995194"/>
      </dsp:txXfrm>
    </dsp:sp>
    <dsp:sp modelId="{FD5C72D8-17F6-4AAA-9A39-12D0D486DACD}">
      <dsp:nvSpPr>
        <dsp:cNvPr id="0" name=""/>
        <dsp:cNvSpPr/>
      </dsp:nvSpPr>
      <dsp:spPr>
        <a:xfrm rot="5400000">
          <a:off x="-254508" y="3264100"/>
          <a:ext cx="1696724" cy="118770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en-GB" sz="2600" kern="1200" dirty="0" smtClean="0"/>
            <a:t>3rd</a:t>
          </a:r>
          <a:endParaRPr lang="en-GB" sz="2600" kern="1200" dirty="0"/>
        </a:p>
      </dsp:txBody>
      <dsp:txXfrm rot="-5400000">
        <a:off x="1" y="3603446"/>
        <a:ext cx="1187707" cy="509017"/>
      </dsp:txXfrm>
    </dsp:sp>
    <dsp:sp modelId="{7947A5C5-4814-420A-B8FD-C65D961F9E99}">
      <dsp:nvSpPr>
        <dsp:cNvPr id="0" name=""/>
        <dsp:cNvSpPr/>
      </dsp:nvSpPr>
      <dsp:spPr>
        <a:xfrm rot="5400000">
          <a:off x="4157218" y="40080"/>
          <a:ext cx="1102870" cy="704189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GB" sz="2600" kern="1200" dirty="0" smtClean="0"/>
            <a:t>Re-write the text using a thesaurus</a:t>
          </a:r>
          <a:endParaRPr lang="en-GB" sz="2600" kern="1200" dirty="0"/>
        </a:p>
      </dsp:txBody>
      <dsp:txXfrm rot="-5400000">
        <a:off x="1187707" y="3063429"/>
        <a:ext cx="6988054" cy="9951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D57873-B059-4675-AC3E-6BD02C0D4EF8}" type="datetimeFigureOut">
              <a:rPr lang="en-GB" smtClean="0"/>
              <a:t>21/12/2011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733CD1-59C9-416B-B755-67E1E2085FDD}" type="slidenum">
              <a:rPr lang="en-GB" smtClean="0"/>
              <a:t>‹#›</a:t>
            </a:fld>
            <a:endParaRPr lang="en-GB"/>
          </a:p>
        </p:txBody>
      </p:sp>
    </p:spTree>
    <p:extLst>
      <p:ext uri="{BB962C8B-B14F-4D97-AF65-F5344CB8AC3E}">
        <p14:creationId xmlns:p14="http://schemas.microsoft.com/office/powerpoint/2010/main" val="3257031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4209E0-3CB6-414E-8A32-BB46902F0352}" type="datetimeFigureOut">
              <a:rPr lang="en-GB" smtClean="0"/>
              <a:t>21/12/2011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BB234E-F792-47E1-BF7E-9730F8DB11D9}" type="slidenum">
              <a:rPr lang="en-GB" smtClean="0"/>
              <a:t>‹#›</a:t>
            </a:fld>
            <a:endParaRPr lang="en-GB"/>
          </a:p>
        </p:txBody>
      </p:sp>
    </p:spTree>
    <p:extLst>
      <p:ext uri="{BB962C8B-B14F-4D97-AF65-F5344CB8AC3E}">
        <p14:creationId xmlns:p14="http://schemas.microsoft.com/office/powerpoint/2010/main" val="4143559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smtClean="0">
                <a:latin typeface="Comic Sans MS" pitchFamily="66" charset="0"/>
              </a:rPr>
              <a:t>Dec 2011. Kindly contributed to </a:t>
            </a:r>
            <a:r>
              <a:rPr lang="en-US" dirty="0" smtClean="0">
                <a:solidFill>
                  <a:schemeClr val="accent2"/>
                </a:solidFill>
                <a:latin typeface="Comic Sans MS" pitchFamily="66" charset="0"/>
              </a:rPr>
              <a:t>www.skillsworkshop.org </a:t>
            </a:r>
            <a:r>
              <a:rPr lang="en-US" dirty="0" smtClean="0"/>
              <a:t>by Carrie Bray</a:t>
            </a:r>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latin typeface="Comic Sans MS" pitchFamily="66" charset="0"/>
              </a:rPr>
              <a:t>Dec 2011. Kindly contributed to </a:t>
            </a:r>
            <a:r>
              <a:rPr lang="en-US" dirty="0" smtClean="0">
                <a:solidFill>
                  <a:schemeClr val="accent2"/>
                </a:solidFill>
                <a:latin typeface="Comic Sans MS" pitchFamily="66" charset="0"/>
              </a:rPr>
              <a:t>www.skillsworkshop.org </a:t>
            </a:r>
            <a:r>
              <a:rPr lang="en-US" dirty="0" smtClean="0"/>
              <a:t>by Carrie Bray</a:t>
            </a:r>
            <a:endParaRPr lang="en-GB" dirty="0" smtClean="0"/>
          </a:p>
        </p:txBody>
      </p:sp>
      <p:sp>
        <p:nvSpPr>
          <p:cNvPr id="4" name="Slide Number Placeholder 3"/>
          <p:cNvSpPr>
            <a:spLocks noGrp="1"/>
          </p:cNvSpPr>
          <p:nvPr>
            <p:ph type="sldNum" sz="quarter" idx="10"/>
          </p:nvPr>
        </p:nvSpPr>
        <p:spPr/>
        <p:txBody>
          <a:bodyPr/>
          <a:lstStyle/>
          <a:p>
            <a:fld id="{49BB234E-F792-47E1-BF7E-9730F8DB11D9}" type="slidenum">
              <a:rPr lang="en-GB" smtClean="0"/>
              <a:t>4</a:t>
            </a:fld>
            <a:endParaRPr lang="en-GB"/>
          </a:p>
        </p:txBody>
      </p:sp>
    </p:spTree>
    <p:extLst>
      <p:ext uri="{BB962C8B-B14F-4D97-AF65-F5344CB8AC3E}">
        <p14:creationId xmlns:p14="http://schemas.microsoft.com/office/powerpoint/2010/main" val="3222292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Dec 2011. Kindly contributed to </a:t>
            </a:r>
            <a:r>
              <a:rPr lang="en-US" dirty="0" smtClean="0">
                <a:solidFill>
                  <a:schemeClr val="accent2"/>
                </a:solidFill>
                <a:latin typeface="Comic Sans MS" pitchFamily="66" charset="0"/>
              </a:rPr>
              <a:t>www.skillsworkshop.org </a:t>
            </a:r>
            <a:r>
              <a:rPr lang="en-US" dirty="0" smtClean="0"/>
              <a:t>by Carrie Bray</a:t>
            </a:r>
            <a:endParaRPr lang="en-GB" dirty="0" smtClean="0"/>
          </a:p>
          <a:p>
            <a:endParaRPr lang="en-GB" dirty="0"/>
          </a:p>
        </p:txBody>
      </p:sp>
      <p:sp>
        <p:nvSpPr>
          <p:cNvPr id="4" name="Slide Number Placeholder 3"/>
          <p:cNvSpPr>
            <a:spLocks noGrp="1"/>
          </p:cNvSpPr>
          <p:nvPr>
            <p:ph type="sldNum" sz="quarter" idx="10"/>
          </p:nvPr>
        </p:nvSpPr>
        <p:spPr/>
        <p:txBody>
          <a:bodyPr/>
          <a:lstStyle/>
          <a:p>
            <a:fld id="{49BB234E-F792-47E1-BF7E-9730F8DB11D9}" type="slidenum">
              <a:rPr lang="en-GB" smtClean="0"/>
              <a:t>7</a:t>
            </a:fld>
            <a:endParaRPr lang="en-GB"/>
          </a:p>
        </p:txBody>
      </p:sp>
    </p:spTree>
    <p:extLst>
      <p:ext uri="{BB962C8B-B14F-4D97-AF65-F5344CB8AC3E}">
        <p14:creationId xmlns:p14="http://schemas.microsoft.com/office/powerpoint/2010/main" val="115308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latin typeface="Comic Sans MS" pitchFamily="66" charset="0"/>
              </a:rPr>
              <a:t>Dec 2011. Kindly contributed to </a:t>
            </a:r>
            <a:r>
              <a:rPr lang="en-US" dirty="0" smtClean="0">
                <a:solidFill>
                  <a:schemeClr val="accent2"/>
                </a:solidFill>
                <a:latin typeface="Comic Sans MS" pitchFamily="66" charset="0"/>
              </a:rPr>
              <a:t>www.skillsworkshop.org </a:t>
            </a:r>
            <a:r>
              <a:rPr lang="en-US" dirty="0" smtClean="0"/>
              <a:t>by Carrie Bray</a:t>
            </a:r>
            <a:endParaRPr lang="en-GB" dirty="0" smtClean="0"/>
          </a:p>
          <a:p>
            <a:endParaRPr lang="en-GB" dirty="0"/>
          </a:p>
        </p:txBody>
      </p:sp>
      <p:sp>
        <p:nvSpPr>
          <p:cNvPr id="4" name="Slide Number Placeholder 3"/>
          <p:cNvSpPr>
            <a:spLocks noGrp="1"/>
          </p:cNvSpPr>
          <p:nvPr>
            <p:ph type="sldNum" sz="quarter" idx="10"/>
          </p:nvPr>
        </p:nvSpPr>
        <p:spPr/>
        <p:txBody>
          <a:bodyPr/>
          <a:lstStyle/>
          <a:p>
            <a:fld id="{49BB234E-F792-47E1-BF7E-9730F8DB11D9}" type="slidenum">
              <a:rPr lang="en-GB" smtClean="0"/>
              <a:t>8</a:t>
            </a:fld>
            <a:endParaRPr lang="en-GB"/>
          </a:p>
        </p:txBody>
      </p:sp>
    </p:spTree>
    <p:extLst>
      <p:ext uri="{BB962C8B-B14F-4D97-AF65-F5344CB8AC3E}">
        <p14:creationId xmlns:p14="http://schemas.microsoft.com/office/powerpoint/2010/main" val="261035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89A2A5D-27CE-4B17-BBD6-E043E667063B}" type="datetimeFigureOut">
              <a:rPr lang="en-GB" smtClean="0"/>
              <a:t>21/12/2011</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58B0485F-FEBE-4F07-AA8C-6B68A8DA5FF2}" type="slidenum">
              <a:rPr lang="en-GB" smtClean="0"/>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9A2A5D-27CE-4B17-BBD6-E043E667063B}" type="datetimeFigureOut">
              <a:rPr lang="en-GB" smtClean="0"/>
              <a:t>21/12/2011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485F-FEBE-4F07-AA8C-6B68A8DA5FF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9A2A5D-27CE-4B17-BBD6-E043E667063B}" type="datetimeFigureOut">
              <a:rPr lang="en-GB" smtClean="0"/>
              <a:t>21/12/2011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485F-FEBE-4F07-AA8C-6B68A8DA5FF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9A2A5D-27CE-4B17-BBD6-E043E667063B}" type="datetimeFigureOut">
              <a:rPr lang="en-GB" smtClean="0"/>
              <a:t>21/12/2011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485F-FEBE-4F07-AA8C-6B68A8DA5FF2}"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9A2A5D-27CE-4B17-BBD6-E043E667063B}" type="datetimeFigureOut">
              <a:rPr lang="en-GB" smtClean="0"/>
              <a:t>21/12/2011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58B0485F-FEBE-4F07-AA8C-6B68A8DA5FF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9A2A5D-27CE-4B17-BBD6-E043E667063B}" type="datetimeFigureOut">
              <a:rPr lang="en-GB" smtClean="0"/>
              <a:t>21/12/2011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485F-FEBE-4F07-AA8C-6B68A8DA5FF2}"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89A2A5D-27CE-4B17-BBD6-E043E667063B}" type="datetimeFigureOut">
              <a:rPr lang="en-GB" smtClean="0"/>
              <a:t>21/12/2011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B0485F-FEBE-4F07-AA8C-6B68A8DA5FF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9A2A5D-27CE-4B17-BBD6-E043E667063B}" type="datetimeFigureOut">
              <a:rPr lang="en-GB" smtClean="0"/>
              <a:t>21/12/2011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B0485F-FEBE-4F07-AA8C-6B68A8DA5FF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2A5D-27CE-4B17-BBD6-E043E667063B}" type="datetimeFigureOut">
              <a:rPr lang="en-GB" smtClean="0"/>
              <a:t>21/12/2011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B0485F-FEBE-4F07-AA8C-6B68A8DA5FF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9A2A5D-27CE-4B17-BBD6-E043E667063B}" type="datetimeFigureOut">
              <a:rPr lang="en-GB" smtClean="0"/>
              <a:t>21/12/2011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485F-FEBE-4F07-AA8C-6B68A8DA5FF2}"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9A2A5D-27CE-4B17-BBD6-E043E667063B}" type="datetimeFigureOut">
              <a:rPr lang="en-GB" smtClean="0"/>
              <a:t>21/12/2011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485F-FEBE-4F07-AA8C-6B68A8DA5FF2}"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89A2A5D-27CE-4B17-BBD6-E043E667063B}" type="datetimeFigureOut">
              <a:rPr lang="en-GB" smtClean="0"/>
              <a:t>21/12/2011</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8B0485F-FEBE-4F07-AA8C-6B68A8DA5FF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killsworkshop.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skillsworkshop.or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299568" y="557808"/>
            <a:ext cx="8229600" cy="1143000"/>
          </a:xfrm>
        </p:spPr>
        <p:txBody>
          <a:bodyPr>
            <a:normAutofit/>
          </a:bodyPr>
          <a:lstStyle/>
          <a:p>
            <a:pPr algn="l"/>
            <a:r>
              <a:rPr lang="en-GB" sz="4400" dirty="0" smtClean="0"/>
              <a:t>Dictionaries and thesauri</a:t>
            </a:r>
            <a:endParaRPr lang="en-GB" sz="4400" dirty="0" smtClean="0"/>
          </a:p>
        </p:txBody>
      </p:sp>
      <p:pic>
        <p:nvPicPr>
          <p:cNvPr id="15363" name="Picture 1" descr="Description: sw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87394" y="116632"/>
            <a:ext cx="1370012"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16"/>
          <p:cNvSpPr>
            <a:spLocks noChangeArrowheads="1"/>
          </p:cNvSpPr>
          <p:nvPr/>
        </p:nvSpPr>
        <p:spPr bwMode="auto">
          <a:xfrm>
            <a:off x="900113" y="3500438"/>
            <a:ext cx="76327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600" b="1" dirty="0">
                <a:solidFill>
                  <a:srgbClr val="000000"/>
                </a:solidFill>
                <a:latin typeface="Calibri" pitchFamily="34" charset="0"/>
              </a:rPr>
              <a:t>Curriculum links</a:t>
            </a:r>
          </a:p>
          <a:p>
            <a:r>
              <a:rPr lang="en-GB" sz="1400" b="1" dirty="0">
                <a:solidFill>
                  <a:srgbClr val="000000"/>
                </a:solidFill>
                <a:latin typeface="Calibri" pitchFamily="34" charset="0"/>
              </a:rPr>
              <a:t>Adult Literacy</a:t>
            </a:r>
          </a:p>
          <a:p>
            <a:r>
              <a:rPr lang="en-GB" sz="1200" b="1" dirty="0" err="1">
                <a:solidFill>
                  <a:srgbClr val="000000"/>
                </a:solidFill>
                <a:latin typeface="Calibri" pitchFamily="34" charset="0"/>
              </a:rPr>
              <a:t>Rw</a:t>
            </a:r>
            <a:r>
              <a:rPr lang="en-GB" sz="1200" b="1" dirty="0">
                <a:solidFill>
                  <a:srgbClr val="000000"/>
                </a:solidFill>
                <a:latin typeface="Calibri" pitchFamily="34" charset="0"/>
              </a:rPr>
              <a:t>/L2.3</a:t>
            </a:r>
          </a:p>
          <a:p>
            <a:r>
              <a:rPr lang="en-GB" sz="1200" dirty="0">
                <a:solidFill>
                  <a:srgbClr val="000000"/>
                </a:solidFill>
                <a:latin typeface="Calibri" pitchFamily="34" charset="0"/>
              </a:rPr>
              <a:t>Recognise and understand vocabulary associated with texts of different levels of accessibility, formality, complexity, and of different purpose (a) Understand that choice of vocabulary contributes to the style of a text, and relates to context, purpose and audience (b) Understand how vocabulary clues can be used to help extract meanings beyond the literal (c) Understand the concept of synonyms, that different words can express similar or related ideas or qualities, often at different levels of formality (d) Understand the purpose of a thesaurus and be able to use one (e) Understand that the meaning and use of some words changes over time and that new words can be coined (f) Recognise and understand the use of similes, metaphors, idioms and </a:t>
            </a:r>
            <a:r>
              <a:rPr lang="en-GB" sz="1200" dirty="0" smtClean="0">
                <a:solidFill>
                  <a:srgbClr val="000000"/>
                </a:solidFill>
                <a:latin typeface="Calibri" pitchFamily="34" charset="0"/>
              </a:rPr>
              <a:t>clichés</a:t>
            </a:r>
          </a:p>
          <a:p>
            <a:r>
              <a:rPr lang="en-GB" sz="1400" b="1" dirty="0" smtClean="0">
                <a:solidFill>
                  <a:srgbClr val="000000"/>
                </a:solidFill>
                <a:latin typeface="Calibri" pitchFamily="34" charset="0"/>
              </a:rPr>
              <a:t>Functional </a:t>
            </a:r>
            <a:r>
              <a:rPr lang="en-GB" sz="1400" b="1" dirty="0">
                <a:solidFill>
                  <a:srgbClr val="000000"/>
                </a:solidFill>
                <a:latin typeface="Calibri" pitchFamily="34" charset="0"/>
              </a:rPr>
              <a:t>English</a:t>
            </a:r>
          </a:p>
          <a:p>
            <a:r>
              <a:rPr lang="en-GB" sz="1200" dirty="0" smtClean="0">
                <a:solidFill>
                  <a:srgbClr val="000000"/>
                </a:solidFill>
                <a:latin typeface="Calibri" pitchFamily="34" charset="0"/>
              </a:rPr>
              <a:t>L1: Use </a:t>
            </a:r>
            <a:r>
              <a:rPr lang="en-GB" sz="1200" dirty="0">
                <a:solidFill>
                  <a:srgbClr val="000000"/>
                </a:solidFill>
                <a:latin typeface="Calibri" pitchFamily="34" charset="0"/>
              </a:rPr>
              <a:t>language, format and structure suitable for purpose and audience</a:t>
            </a:r>
          </a:p>
          <a:p>
            <a:r>
              <a:rPr lang="en-GB" sz="1200" dirty="0" smtClean="0">
                <a:solidFill>
                  <a:srgbClr val="000000"/>
                </a:solidFill>
                <a:latin typeface="Calibri" pitchFamily="34" charset="0"/>
              </a:rPr>
              <a:t>L2: </a:t>
            </a:r>
            <a:r>
              <a:rPr lang="en-GB" sz="1200" dirty="0">
                <a:solidFill>
                  <a:srgbClr val="000000"/>
                </a:solidFill>
                <a:latin typeface="Calibri" pitchFamily="34" charset="0"/>
              </a:rPr>
              <a:t>Present information on complex subjects clearly and </a:t>
            </a:r>
            <a:r>
              <a:rPr lang="en-GB" sz="1200" dirty="0" smtClean="0">
                <a:solidFill>
                  <a:srgbClr val="000000"/>
                </a:solidFill>
                <a:latin typeface="Calibri" pitchFamily="34" charset="0"/>
              </a:rPr>
              <a:t>concisely </a:t>
            </a:r>
          </a:p>
          <a:p>
            <a:r>
              <a:rPr lang="en-GB" sz="1200" dirty="0">
                <a:solidFill>
                  <a:srgbClr val="000000"/>
                </a:solidFill>
                <a:latin typeface="Calibri" pitchFamily="34" charset="0"/>
              </a:rPr>
              <a:t> </a:t>
            </a:r>
            <a:r>
              <a:rPr lang="en-GB" sz="1200" dirty="0" smtClean="0">
                <a:solidFill>
                  <a:srgbClr val="000000"/>
                </a:solidFill>
                <a:latin typeface="Calibri" pitchFamily="34" charset="0"/>
              </a:rPr>
              <a:t>     Present </a:t>
            </a:r>
            <a:r>
              <a:rPr lang="en-GB" sz="1200" dirty="0">
                <a:solidFill>
                  <a:srgbClr val="000000"/>
                </a:solidFill>
                <a:latin typeface="Calibri" pitchFamily="34" charset="0"/>
              </a:rPr>
              <a:t>information/ideas concisely, logically, and persuasively </a:t>
            </a:r>
          </a:p>
        </p:txBody>
      </p:sp>
      <p:sp>
        <p:nvSpPr>
          <p:cNvPr id="23" name="Rounded Rectangle 22"/>
          <p:cNvSpPr/>
          <p:nvPr/>
        </p:nvSpPr>
        <p:spPr>
          <a:xfrm>
            <a:off x="1187624" y="1700808"/>
            <a:ext cx="6984776" cy="1512168"/>
          </a:xfrm>
          <a:prstGeom prst="roundRect">
            <a:avLst/>
          </a:prstGeom>
        </p:spPr>
        <p:style>
          <a:lnRef idx="1">
            <a:schemeClr val="accent1"/>
          </a:lnRef>
          <a:fillRef idx="2">
            <a:schemeClr val="accent1"/>
          </a:fillRef>
          <a:effectRef idx="1">
            <a:schemeClr val="accent1"/>
          </a:effectRef>
          <a:fontRef idx="minor">
            <a:schemeClr val="dk1"/>
          </a:fontRef>
        </p:style>
        <p:txBody>
          <a:bodyPr/>
          <a:lstStyle/>
          <a:p>
            <a:pPr fontAlgn="auto">
              <a:spcBef>
                <a:spcPts val="0"/>
              </a:spcBef>
              <a:spcAft>
                <a:spcPts val="0"/>
              </a:spcAft>
              <a:defRPr/>
            </a:pPr>
            <a:r>
              <a:rPr lang="en-GB" sz="1600" b="1" dirty="0">
                <a:solidFill>
                  <a:prstClr val="black"/>
                </a:solidFill>
                <a:latin typeface="+mj-lt"/>
                <a:cs typeface="Arial" pitchFamily="34" charset="0"/>
              </a:rPr>
              <a:t>December 2011. </a:t>
            </a:r>
          </a:p>
          <a:p>
            <a:pPr fontAlgn="auto">
              <a:spcBef>
                <a:spcPts val="0"/>
              </a:spcBef>
              <a:spcAft>
                <a:spcPts val="0"/>
              </a:spcAft>
              <a:defRPr/>
            </a:pPr>
            <a:r>
              <a:rPr lang="en-GB" sz="1600" dirty="0">
                <a:solidFill>
                  <a:prstClr val="black"/>
                </a:solidFill>
                <a:latin typeface="+mj-lt"/>
                <a:cs typeface="Arial" pitchFamily="34" charset="0"/>
              </a:rPr>
              <a:t>Kindly contributed by Carrie Bray. Search for Carrie on </a:t>
            </a:r>
            <a:r>
              <a:rPr lang="en-GB" sz="1600" dirty="0">
                <a:solidFill>
                  <a:prstClr val="black"/>
                </a:solidFill>
                <a:latin typeface="+mj-lt"/>
                <a:cs typeface="Arial" pitchFamily="34" charset="0"/>
                <a:hlinkClick r:id="rId5"/>
              </a:rPr>
              <a:t>www.skillsworkshop.org</a:t>
            </a:r>
            <a:r>
              <a:rPr lang="en-GB" sz="1600" dirty="0">
                <a:solidFill>
                  <a:prstClr val="black"/>
                </a:solidFill>
                <a:latin typeface="+mj-lt"/>
                <a:cs typeface="Arial" pitchFamily="34" charset="0"/>
              </a:rPr>
              <a:t> </a:t>
            </a:r>
            <a:r>
              <a:rPr lang="en-GB" sz="1600" dirty="0" smtClean="0">
                <a:solidFill>
                  <a:prstClr val="black"/>
                </a:solidFill>
                <a:latin typeface="+mj-lt"/>
                <a:cs typeface="Arial" pitchFamily="34" charset="0"/>
              </a:rPr>
              <a:t>and </a:t>
            </a:r>
            <a:r>
              <a:rPr lang="en-GB" sz="1600" dirty="0">
                <a:solidFill>
                  <a:prstClr val="black"/>
                </a:solidFill>
                <a:latin typeface="+mj-lt"/>
                <a:cs typeface="Arial" pitchFamily="34" charset="0"/>
              </a:rPr>
              <a:t>visit the download page for this resource to find further links and related resources.</a:t>
            </a:r>
          </a:p>
          <a:p>
            <a:pPr fontAlgn="auto">
              <a:spcBef>
                <a:spcPts val="0"/>
              </a:spcBef>
              <a:spcAft>
                <a:spcPts val="0"/>
              </a:spcAft>
              <a:defRPr/>
            </a:pPr>
            <a:endParaRPr lang="en-GB" dirty="0">
              <a:solidFill>
                <a:prstClr val="black"/>
              </a:solidFill>
            </a:endParaRPr>
          </a:p>
          <a:p>
            <a:pPr fontAlgn="auto">
              <a:spcBef>
                <a:spcPts val="0"/>
              </a:spcBef>
              <a:spcAft>
                <a:spcPts val="0"/>
              </a:spcAft>
              <a:defRPr/>
            </a:pPr>
            <a:r>
              <a:rPr lang="en-GB" dirty="0">
                <a:solidFill>
                  <a:prstClr val="black"/>
                </a:solidFill>
              </a:rPr>
              <a:t> </a:t>
            </a:r>
          </a:p>
          <a:p>
            <a:pPr fontAlgn="auto">
              <a:spcBef>
                <a:spcPts val="0"/>
              </a:spcBef>
              <a:spcAft>
                <a:spcPts val="0"/>
              </a:spcAft>
              <a:defRPr/>
            </a:pPr>
            <a:endParaRPr lang="en-GB" dirty="0">
              <a:solidFill>
                <a:prstClr val="black"/>
              </a:solidFill>
            </a:endParaRPr>
          </a:p>
        </p:txBody>
      </p:sp>
    </p:spTree>
    <p:extLst>
      <p:ext uri="{BB962C8B-B14F-4D97-AF65-F5344CB8AC3E}">
        <p14:creationId xmlns:p14="http://schemas.microsoft.com/office/powerpoint/2010/main" val="1367628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Warm Up:</a:t>
            </a:r>
            <a:endParaRPr lang="en-GB" dirty="0"/>
          </a:p>
        </p:txBody>
      </p:sp>
      <p:sp>
        <p:nvSpPr>
          <p:cNvPr id="3" name="Content Placeholder 2"/>
          <p:cNvSpPr>
            <a:spLocks noGrp="1"/>
          </p:cNvSpPr>
          <p:nvPr>
            <p:ph idx="1"/>
          </p:nvPr>
        </p:nvSpPr>
        <p:spPr/>
        <p:txBody>
          <a:bodyPr>
            <a:normAutofit/>
          </a:bodyPr>
          <a:lstStyle/>
          <a:p>
            <a:r>
              <a:rPr lang="en-GB" sz="3600" dirty="0" smtClean="0"/>
              <a:t>What is the difference between a dictionary and a thesaurus?</a:t>
            </a:r>
          </a:p>
          <a:p>
            <a:r>
              <a:rPr lang="en-GB" sz="3600" dirty="0" smtClean="0"/>
              <a:t>What features do you want in a dictionary?</a:t>
            </a:r>
          </a:p>
          <a:p>
            <a:endParaRPr lang="en-GB" sz="3600" dirty="0"/>
          </a:p>
        </p:txBody>
      </p:sp>
      <p:pic>
        <p:nvPicPr>
          <p:cNvPr id="1026" name="Picture 2" descr="C:\Users\carrie.bray\AppData\Local\Microsoft\Windows\Temporary Internet Files\Content.IE5\37YXD3M0\MP900309615[1].jpg"/>
          <p:cNvPicPr>
            <a:picLocks noChangeAspect="1" noChangeArrowheads="1"/>
          </p:cNvPicPr>
          <p:nvPr/>
        </p:nvPicPr>
        <p:blipFill>
          <a:blip r:embed="rId2" cstate="print"/>
          <a:srcRect/>
          <a:stretch>
            <a:fillRect/>
          </a:stretch>
        </p:blipFill>
        <p:spPr bwMode="auto">
          <a:xfrm>
            <a:off x="4572000" y="3573016"/>
            <a:ext cx="3657600" cy="26090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 You Will:</a:t>
            </a:r>
            <a:endParaRPr lang="en-GB" dirty="0"/>
          </a:p>
        </p:txBody>
      </p:sp>
      <p:sp>
        <p:nvSpPr>
          <p:cNvPr id="3" name="Content Placeholder 2"/>
          <p:cNvSpPr>
            <a:spLocks noGrp="1"/>
          </p:cNvSpPr>
          <p:nvPr>
            <p:ph idx="1"/>
          </p:nvPr>
        </p:nvSpPr>
        <p:spPr/>
        <p:txBody>
          <a:bodyPr/>
          <a:lstStyle/>
          <a:p>
            <a:r>
              <a:rPr lang="en-GB" dirty="0" smtClean="0"/>
              <a:t>Use a dictionary to find the meaning of unfamiliar words</a:t>
            </a:r>
          </a:p>
          <a:p>
            <a:r>
              <a:rPr lang="en-GB" dirty="0" smtClean="0"/>
              <a:t>Use first and second place letters to find and sequence words in alphabetical order</a:t>
            </a:r>
          </a:p>
          <a:p>
            <a:r>
              <a:rPr lang="en-GB" dirty="0" smtClean="0"/>
              <a:t>Use a thesaurus to find words that mean the same</a:t>
            </a:r>
            <a:endParaRPr lang="en-GB" dirty="0"/>
          </a:p>
        </p:txBody>
      </p:sp>
      <p:pic>
        <p:nvPicPr>
          <p:cNvPr id="2050" name="Picture 2" descr="C:\Users\carrie.bray\AppData\Local\Microsoft\Windows\Temporary Internet Files\Content.IE5\KRE861IH\MP900443600[1].jpg"/>
          <p:cNvPicPr>
            <a:picLocks noChangeAspect="1" noChangeArrowheads="1"/>
          </p:cNvPicPr>
          <p:nvPr/>
        </p:nvPicPr>
        <p:blipFill>
          <a:blip r:embed="rId2" cstate="print"/>
          <a:srcRect/>
          <a:stretch>
            <a:fillRect/>
          </a:stretch>
        </p:blipFill>
        <p:spPr bwMode="auto">
          <a:xfrm>
            <a:off x="4355976" y="4077072"/>
            <a:ext cx="3592840" cy="239099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Dictionary Comparison</a:t>
            </a:r>
            <a:endParaRPr lang="en-GB" dirty="0"/>
          </a:p>
        </p:txBody>
      </p:sp>
      <p:sp>
        <p:nvSpPr>
          <p:cNvPr id="3" name="Content Placeholder 2"/>
          <p:cNvSpPr>
            <a:spLocks noGrp="1"/>
          </p:cNvSpPr>
          <p:nvPr>
            <p:ph idx="1"/>
          </p:nvPr>
        </p:nvSpPr>
        <p:spPr/>
        <p:txBody>
          <a:bodyPr/>
          <a:lstStyle/>
          <a:p>
            <a:r>
              <a:rPr lang="en-GB" dirty="0" smtClean="0"/>
              <a:t>Have a look at the dictionaries, including an online dictionary and see which one you like best and why</a:t>
            </a:r>
          </a:p>
          <a:p>
            <a:r>
              <a:rPr lang="en-GB" dirty="0" smtClean="0"/>
              <a:t>Make a note of the features they have, e.g. pronunciation, examples, parts of speech</a:t>
            </a:r>
          </a:p>
          <a:p>
            <a:endParaRPr lang="en-GB" dirty="0"/>
          </a:p>
        </p:txBody>
      </p:sp>
      <p:pic>
        <p:nvPicPr>
          <p:cNvPr id="3075" name="Picture 3" descr="C:\Users\carrie.bray\AppData\Local\Microsoft\Windows\Temporary Internet Files\Content.IE5\KRE861IH\MP900399580[1].jpg"/>
          <p:cNvPicPr>
            <a:picLocks noChangeAspect="1" noChangeArrowheads="1"/>
          </p:cNvPicPr>
          <p:nvPr/>
        </p:nvPicPr>
        <p:blipFill>
          <a:blip r:embed="rId3" cstate="print"/>
          <a:srcRect/>
          <a:stretch>
            <a:fillRect/>
          </a:stretch>
        </p:blipFill>
        <p:spPr bwMode="auto">
          <a:xfrm>
            <a:off x="6444208" y="4293096"/>
            <a:ext cx="1727270" cy="215961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Dictionary Task:</a:t>
            </a:r>
            <a:endParaRPr lang="en-GB" dirty="0"/>
          </a:p>
        </p:txBody>
      </p:sp>
      <p:sp>
        <p:nvSpPr>
          <p:cNvPr id="3" name="Content Placeholder 2"/>
          <p:cNvSpPr>
            <a:spLocks noGrp="1"/>
          </p:cNvSpPr>
          <p:nvPr>
            <p:ph sz="half" idx="1"/>
          </p:nvPr>
        </p:nvSpPr>
        <p:spPr/>
        <p:txBody>
          <a:bodyPr/>
          <a:lstStyle/>
          <a:p>
            <a:r>
              <a:rPr lang="en-GB" dirty="0" smtClean="0"/>
              <a:t>Equality</a:t>
            </a:r>
          </a:p>
          <a:p>
            <a:r>
              <a:rPr lang="en-GB" dirty="0" smtClean="0"/>
              <a:t>Diversity</a:t>
            </a:r>
          </a:p>
          <a:p>
            <a:r>
              <a:rPr lang="en-GB" dirty="0" smtClean="0"/>
              <a:t>Inclusion</a:t>
            </a:r>
          </a:p>
          <a:p>
            <a:r>
              <a:rPr lang="en-GB" dirty="0" smtClean="0"/>
              <a:t>Differentiation</a:t>
            </a:r>
          </a:p>
          <a:p>
            <a:r>
              <a:rPr lang="en-GB" dirty="0" smtClean="0"/>
              <a:t>Dignity</a:t>
            </a:r>
          </a:p>
          <a:p>
            <a:r>
              <a:rPr lang="en-GB" dirty="0" smtClean="0"/>
              <a:t>Exclusion</a:t>
            </a:r>
          </a:p>
          <a:p>
            <a:r>
              <a:rPr lang="en-GB" dirty="0" smtClean="0"/>
              <a:t>Individual</a:t>
            </a:r>
          </a:p>
          <a:p>
            <a:r>
              <a:rPr lang="en-GB" dirty="0" smtClean="0"/>
              <a:t>Respect</a:t>
            </a:r>
          </a:p>
          <a:p>
            <a:r>
              <a:rPr lang="en-GB" dirty="0" smtClean="0"/>
              <a:t>Policy</a:t>
            </a:r>
          </a:p>
          <a:p>
            <a:endParaRPr lang="en-GB" dirty="0"/>
          </a:p>
        </p:txBody>
      </p:sp>
      <p:sp>
        <p:nvSpPr>
          <p:cNvPr id="4" name="Content Placeholder 3"/>
          <p:cNvSpPr>
            <a:spLocks noGrp="1"/>
          </p:cNvSpPr>
          <p:nvPr>
            <p:ph sz="half" idx="2"/>
          </p:nvPr>
        </p:nvSpPr>
        <p:spPr/>
        <p:txBody>
          <a:bodyPr/>
          <a:lstStyle/>
          <a:p>
            <a:r>
              <a:rPr lang="en-GB" dirty="0" smtClean="0"/>
              <a:t>Look these words up and write down the definitions</a:t>
            </a:r>
          </a:p>
          <a:p>
            <a:r>
              <a:rPr lang="en-GB" dirty="0" smtClean="0"/>
              <a:t>Then check with someone who has used a different dictionary and compare</a:t>
            </a:r>
          </a:p>
          <a:p>
            <a:r>
              <a:rPr lang="en-GB" dirty="0" smtClean="0"/>
              <a:t>Finally, put them in alphabetical order</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Thesauruses/ Thesauri</a:t>
            </a:r>
            <a:endParaRPr lang="en-GB" dirty="0"/>
          </a:p>
        </p:txBody>
      </p:sp>
      <p:graphicFrame>
        <p:nvGraphicFramePr>
          <p:cNvPr id="6" name="Content Placeholder 5"/>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Good Day Out</a:t>
            </a:r>
            <a:endParaRPr lang="en-GB" dirty="0"/>
          </a:p>
        </p:txBody>
      </p:sp>
      <p:sp>
        <p:nvSpPr>
          <p:cNvPr id="3" name="Content Placeholder 2"/>
          <p:cNvSpPr>
            <a:spLocks noGrp="1"/>
          </p:cNvSpPr>
          <p:nvPr>
            <p:ph idx="1"/>
          </p:nvPr>
        </p:nvSpPr>
        <p:spPr>
          <a:xfrm>
            <a:off x="251520" y="1600200"/>
            <a:ext cx="8435280" cy="5141168"/>
          </a:xfrm>
        </p:spPr>
        <p:txBody>
          <a:bodyPr>
            <a:normAutofit/>
          </a:bodyPr>
          <a:lstStyle/>
          <a:p>
            <a:pPr marL="137160" indent="0">
              <a:buNone/>
            </a:pPr>
            <a:r>
              <a:rPr lang="en-GB" sz="2600" dirty="0">
                <a:latin typeface="+mj-lt"/>
              </a:rPr>
              <a:t>For a good day out you will need a good map. You will need a good amount of petrol and a good packed lunch or some money for a good café. </a:t>
            </a:r>
            <a:r>
              <a:rPr lang="en-GB" sz="2600" dirty="0" smtClean="0">
                <a:latin typeface="+mj-lt"/>
              </a:rPr>
              <a:t>Choose </a:t>
            </a:r>
            <a:r>
              <a:rPr lang="en-GB" sz="2600" dirty="0">
                <a:latin typeface="+mj-lt"/>
              </a:rPr>
              <a:t>a good place to go that has a variety of good activities for all the family. Take a good camera to take some good photos. </a:t>
            </a:r>
            <a:r>
              <a:rPr lang="en-GB" sz="2600" dirty="0" smtClean="0">
                <a:latin typeface="+mj-lt"/>
              </a:rPr>
              <a:t>It’s </a:t>
            </a:r>
            <a:r>
              <a:rPr lang="en-GB" sz="2600" dirty="0">
                <a:latin typeface="+mj-lt"/>
              </a:rPr>
              <a:t>a good idea to take some good waterproofs and a good umbrella in case there’s a good downpour. To help you keep your good memories of the good day you may want to buy some good souvenirs</a:t>
            </a:r>
            <a:r>
              <a:rPr lang="en-GB" sz="2600" dirty="0" smtClean="0">
                <a:latin typeface="+mj-lt"/>
              </a:rPr>
              <a:t>.</a:t>
            </a:r>
            <a:endParaRPr lang="en-GB" sz="26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Good Day Out</a:t>
            </a:r>
            <a:endParaRPr lang="en-GB" dirty="0"/>
          </a:p>
        </p:txBody>
      </p:sp>
      <p:sp>
        <p:nvSpPr>
          <p:cNvPr id="3" name="Content Placeholder 2"/>
          <p:cNvSpPr>
            <a:spLocks noGrp="1"/>
          </p:cNvSpPr>
          <p:nvPr>
            <p:ph idx="1"/>
          </p:nvPr>
        </p:nvSpPr>
        <p:spPr/>
        <p:txBody>
          <a:bodyPr>
            <a:normAutofit/>
          </a:bodyPr>
          <a:lstStyle/>
          <a:p>
            <a:pPr marL="137160" indent="0">
              <a:lnSpc>
                <a:spcPct val="110000"/>
              </a:lnSpc>
              <a:buNone/>
            </a:pPr>
            <a:r>
              <a:rPr lang="en-GB" sz="2600" dirty="0" smtClean="0">
                <a:latin typeface="+mj-lt"/>
              </a:rPr>
              <a:t>For a ____ day out you will need a ____ map. You will need a ____ amount of petrol and a ____ packed lunch or some money for a ____ café. Choose a ____ place to go that has a variety of ____ activities for all the family. Take a ____ camera to take some ____ photos. It’s a ____ idea to take some ____ waterproofs and a _____          umbrella in case there’s a ____ downpour. To help you keep your ____ memories of the _____ day you may want to buy some ____ souvenirs. </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TotalTime>
  <Words>636</Words>
  <Application>Microsoft Office PowerPoint</Application>
  <PresentationFormat>On-screen Show (4:3)</PresentationFormat>
  <Paragraphs>54</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Dictionaries and thesauri</vt:lpstr>
      <vt:lpstr>Warm Up:</vt:lpstr>
      <vt:lpstr>Today You Will:</vt:lpstr>
      <vt:lpstr>Dictionary Comparison</vt:lpstr>
      <vt:lpstr>Dictionary Task:</vt:lpstr>
      <vt:lpstr>Thesauruses/ Thesauri</vt:lpstr>
      <vt:lpstr>A Good Day Out</vt:lpstr>
      <vt:lpstr>A Good Day Out</vt:lpstr>
    </vt:vector>
  </TitlesOfParts>
  <Company>Northampton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Everyday English</dc:title>
  <dc:creator>carrie.bray</dc:creator>
  <cp:lastModifiedBy>Maggie Harnew</cp:lastModifiedBy>
  <cp:revision>7</cp:revision>
  <dcterms:created xsi:type="dcterms:W3CDTF">2011-01-10T15:07:51Z</dcterms:created>
  <dcterms:modified xsi:type="dcterms:W3CDTF">2011-12-21T17:29:26Z</dcterms:modified>
</cp:coreProperties>
</file>