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84" r:id="rId2"/>
    <p:sldId id="256" r:id="rId3"/>
    <p:sldId id="259" r:id="rId4"/>
    <p:sldId id="257" r:id="rId5"/>
    <p:sldId id="268" r:id="rId6"/>
    <p:sldId id="258" r:id="rId7"/>
    <p:sldId id="266" r:id="rId8"/>
    <p:sldId id="260" r:id="rId9"/>
    <p:sldId id="264" r:id="rId10"/>
    <p:sldId id="261" r:id="rId11"/>
    <p:sldId id="262" r:id="rId12"/>
    <p:sldId id="265" r:id="rId13"/>
    <p:sldId id="263" r:id="rId14"/>
    <p:sldId id="267" r:id="rId15"/>
    <p:sldId id="269" r:id="rId16"/>
    <p:sldId id="270" r:id="rId17"/>
    <p:sldId id="272" r:id="rId18"/>
    <p:sldId id="273" r:id="rId19"/>
    <p:sldId id="274"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5B9F"/>
    <a:srgbClr val="EDDFFB"/>
    <a:srgbClr val="00D1EF"/>
    <a:srgbClr val="E3C6FD"/>
    <a:srgbClr val="BF9FFF"/>
    <a:srgbClr val="C8C3FF"/>
    <a:srgbClr val="D9D6FF"/>
    <a:srgbClr val="C4ABC6"/>
    <a:srgbClr val="A973FF"/>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55"/>
    <p:restoredTop sz="79835"/>
  </p:normalViewPr>
  <p:slideViewPr>
    <p:cSldViewPr snapToGrid="0" snapToObjects="1">
      <p:cViewPr varScale="1">
        <p:scale>
          <a:sx n="100" d="100"/>
          <a:sy n="100" d="100"/>
        </p:scale>
        <p:origin x="14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5A9E3-1DF0-9B45-9834-1B74B6A774A2}" type="datetimeFigureOut">
              <a:rPr lang="en-GB" smtClean="0"/>
              <a:t>11/06/2022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C6045-493D-E64E-8F0A-18C6BEA66EE4}" type="slidenum">
              <a:rPr lang="en-GB" smtClean="0"/>
              <a:t>‹#›</a:t>
            </a:fld>
            <a:endParaRPr lang="en-GB"/>
          </a:p>
        </p:txBody>
      </p:sp>
    </p:spTree>
    <p:extLst>
      <p:ext uri="{BB962C8B-B14F-4D97-AF65-F5344CB8AC3E}">
        <p14:creationId xmlns:p14="http://schemas.microsoft.com/office/powerpoint/2010/main" val="1631397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76fe1f69d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 name="Google Shape;57;g76fe1f69d1_1_0:notes"/>
          <p:cNvSpPr txBox="1">
            <a:spLocks noGrp="1"/>
          </p:cNvSpPr>
          <p:nvPr>
            <p:ph type="body" idx="1"/>
          </p:nvPr>
        </p:nvSpPr>
        <p:spPr>
          <a:xfrm>
            <a:off x="685800" y="4343985"/>
            <a:ext cx="54864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Font typeface="Comic Sans MS"/>
              <a:buNone/>
            </a:pPr>
            <a:r>
              <a:rPr lang="en-GB" dirty="0">
                <a:latin typeface="Comic Sans MS"/>
                <a:ea typeface="Comic Sans MS"/>
                <a:cs typeface="Comic Sans MS"/>
                <a:sym typeface="Comic Sans MS"/>
              </a:rPr>
              <a:t>June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endParaRPr dirty="0"/>
          </a:p>
        </p:txBody>
      </p:sp>
      <p:sp>
        <p:nvSpPr>
          <p:cNvPr id="58" name="Google Shape;58;g76fe1f69d1_1_0:notes"/>
          <p:cNvSpPr txBox="1"/>
          <p:nvPr/>
        </p:nvSpPr>
        <p:spPr>
          <a:xfrm>
            <a:off x="3884064" y="8685046"/>
            <a:ext cx="2972400" cy="4575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June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5B1C6045-493D-E64E-8F0A-18C6BEA66EE4}" type="slidenum">
              <a:rPr lang="en-GB" smtClean="0"/>
              <a:t>10</a:t>
            </a:fld>
            <a:endParaRPr lang="en-GB"/>
          </a:p>
        </p:txBody>
      </p:sp>
    </p:spTree>
    <p:extLst>
      <p:ext uri="{BB962C8B-B14F-4D97-AF65-F5344CB8AC3E}">
        <p14:creationId xmlns:p14="http://schemas.microsoft.com/office/powerpoint/2010/main" val="2412528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June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5B1C6045-493D-E64E-8F0A-18C6BEA66EE4}" type="slidenum">
              <a:rPr lang="en-GB" smtClean="0"/>
              <a:t>11</a:t>
            </a:fld>
            <a:endParaRPr lang="en-GB"/>
          </a:p>
        </p:txBody>
      </p:sp>
    </p:spTree>
    <p:extLst>
      <p:ext uri="{BB962C8B-B14F-4D97-AF65-F5344CB8AC3E}">
        <p14:creationId xmlns:p14="http://schemas.microsoft.com/office/powerpoint/2010/main" val="1903538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June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5B1C6045-493D-E64E-8F0A-18C6BEA66EE4}" type="slidenum">
              <a:rPr lang="en-GB" smtClean="0"/>
              <a:t>12</a:t>
            </a:fld>
            <a:endParaRPr lang="en-GB"/>
          </a:p>
        </p:txBody>
      </p:sp>
    </p:spTree>
    <p:extLst>
      <p:ext uri="{BB962C8B-B14F-4D97-AF65-F5344CB8AC3E}">
        <p14:creationId xmlns:p14="http://schemas.microsoft.com/office/powerpoint/2010/main" val="2765616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June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5B1C6045-493D-E64E-8F0A-18C6BEA66EE4}" type="slidenum">
              <a:rPr lang="en-GB" smtClean="0"/>
              <a:t>13</a:t>
            </a:fld>
            <a:endParaRPr lang="en-GB"/>
          </a:p>
        </p:txBody>
      </p:sp>
    </p:spTree>
    <p:extLst>
      <p:ext uri="{BB962C8B-B14F-4D97-AF65-F5344CB8AC3E}">
        <p14:creationId xmlns:p14="http://schemas.microsoft.com/office/powerpoint/2010/main" val="1745397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https://www.myamberlife.com/learn/top-ways-to-store-your-digital-files/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June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5B1C6045-493D-E64E-8F0A-18C6BEA66EE4}" type="slidenum">
              <a:rPr lang="en-GB" smtClean="0"/>
              <a:t>14</a:t>
            </a:fld>
            <a:endParaRPr lang="en-GB"/>
          </a:p>
        </p:txBody>
      </p:sp>
    </p:spTree>
    <p:extLst>
      <p:ext uri="{BB962C8B-B14F-4D97-AF65-F5344CB8AC3E}">
        <p14:creationId xmlns:p14="http://schemas.microsoft.com/office/powerpoint/2010/main" val="4291065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June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5B1C6045-493D-E64E-8F0A-18C6BEA66EE4}" type="slidenum">
              <a:rPr lang="en-GB" smtClean="0"/>
              <a:t>15</a:t>
            </a:fld>
            <a:endParaRPr lang="en-GB"/>
          </a:p>
        </p:txBody>
      </p:sp>
    </p:spTree>
    <p:extLst>
      <p:ext uri="{BB962C8B-B14F-4D97-AF65-F5344CB8AC3E}">
        <p14:creationId xmlns:p14="http://schemas.microsoft.com/office/powerpoint/2010/main" val="1564380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Video link: https://</a:t>
            </a:r>
            <a:r>
              <a:rPr lang="en-GB" dirty="0" err="1"/>
              <a:t>www.youtube.com</a:t>
            </a:r>
            <a:r>
              <a:rPr lang="en-GB" dirty="0"/>
              <a:t>/</a:t>
            </a:r>
            <a:r>
              <a:rPr lang="en-GB" dirty="0" err="1"/>
              <a:t>watch?v</a:t>
            </a:r>
            <a:r>
              <a:rPr lang="en-GB" dirty="0"/>
              <a:t>=l2aKGdJEJqE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Before watching the video, look at the screenshot on the left. How could we make a ’cluttered’ folder more organised?</a:t>
            </a:r>
          </a:p>
          <a:p>
            <a:r>
              <a:rPr lang="en-GB" dirty="0"/>
              <a:t>Answer- subfolders, and file names</a:t>
            </a:r>
          </a:p>
          <a:p>
            <a:r>
              <a:rPr lang="en-GB" dirty="0"/>
              <a:t>Viewing by list rather than icons also helps.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June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5B1C6045-493D-E64E-8F0A-18C6BEA66EE4}" type="slidenum">
              <a:rPr lang="en-GB" smtClean="0"/>
              <a:t>16</a:t>
            </a:fld>
            <a:endParaRPr lang="en-GB"/>
          </a:p>
        </p:txBody>
      </p:sp>
    </p:spTree>
    <p:extLst>
      <p:ext uri="{BB962C8B-B14F-4D97-AF65-F5344CB8AC3E}">
        <p14:creationId xmlns:p14="http://schemas.microsoft.com/office/powerpoint/2010/main" val="3233281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June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5B1C6045-493D-E64E-8F0A-18C6BEA66EE4}" type="slidenum">
              <a:rPr lang="en-GB" smtClean="0"/>
              <a:t>17</a:t>
            </a:fld>
            <a:endParaRPr lang="en-GB"/>
          </a:p>
        </p:txBody>
      </p:sp>
    </p:spTree>
    <p:extLst>
      <p:ext uri="{BB962C8B-B14F-4D97-AF65-F5344CB8AC3E}">
        <p14:creationId xmlns:p14="http://schemas.microsoft.com/office/powerpoint/2010/main" val="3969906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https://edu.gcfglobal.org/en/computerbasics/basic-troubleshooting-techniques/1/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June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5B1C6045-493D-E64E-8F0A-18C6BEA66EE4}" type="slidenum">
              <a:rPr lang="en-GB" smtClean="0"/>
              <a:t>18</a:t>
            </a:fld>
            <a:endParaRPr lang="en-GB"/>
          </a:p>
        </p:txBody>
      </p:sp>
    </p:spTree>
    <p:extLst>
      <p:ext uri="{BB962C8B-B14F-4D97-AF65-F5344CB8AC3E}">
        <p14:creationId xmlns:p14="http://schemas.microsoft.com/office/powerpoint/2010/main" val="1790565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June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5B1C6045-493D-E64E-8F0A-18C6BEA66EE4}" type="slidenum">
              <a:rPr lang="en-GB" smtClean="0"/>
              <a:t>19</a:t>
            </a:fld>
            <a:endParaRPr lang="en-GB"/>
          </a:p>
        </p:txBody>
      </p:sp>
    </p:spTree>
    <p:extLst>
      <p:ext uri="{BB962C8B-B14F-4D97-AF65-F5344CB8AC3E}">
        <p14:creationId xmlns:p14="http://schemas.microsoft.com/office/powerpoint/2010/main" val="327161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June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5B1C6045-493D-E64E-8F0A-18C6BEA66EE4}" type="slidenum">
              <a:rPr lang="en-GB" smtClean="0"/>
              <a:t>2</a:t>
            </a:fld>
            <a:endParaRPr lang="en-GB"/>
          </a:p>
        </p:txBody>
      </p:sp>
    </p:spTree>
    <p:extLst>
      <p:ext uri="{BB962C8B-B14F-4D97-AF65-F5344CB8AC3E}">
        <p14:creationId xmlns:p14="http://schemas.microsoft.com/office/powerpoint/2010/main" val="3453490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June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5B1C6045-493D-E64E-8F0A-18C6BEA66EE4}" type="slidenum">
              <a:rPr lang="en-GB" smtClean="0"/>
              <a:t>20</a:t>
            </a:fld>
            <a:endParaRPr lang="en-GB"/>
          </a:p>
        </p:txBody>
      </p:sp>
    </p:spTree>
    <p:extLst>
      <p:ext uri="{BB962C8B-B14F-4D97-AF65-F5344CB8AC3E}">
        <p14:creationId xmlns:p14="http://schemas.microsoft.com/office/powerpoint/2010/main" val="2460653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June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5B1C6045-493D-E64E-8F0A-18C6BEA66EE4}" type="slidenum">
              <a:rPr lang="en-GB" smtClean="0"/>
              <a:t>3</a:t>
            </a:fld>
            <a:endParaRPr lang="en-GB"/>
          </a:p>
        </p:txBody>
      </p:sp>
    </p:spTree>
    <p:extLst>
      <p:ext uri="{BB962C8B-B14F-4D97-AF65-F5344CB8AC3E}">
        <p14:creationId xmlns:p14="http://schemas.microsoft.com/office/powerpoint/2010/main" val="262151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June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5B1C6045-493D-E64E-8F0A-18C6BEA66EE4}" type="slidenum">
              <a:rPr lang="en-GB" smtClean="0"/>
              <a:t>4</a:t>
            </a:fld>
            <a:endParaRPr lang="en-GB"/>
          </a:p>
        </p:txBody>
      </p:sp>
    </p:spTree>
    <p:extLst>
      <p:ext uri="{BB962C8B-B14F-4D97-AF65-F5344CB8AC3E}">
        <p14:creationId xmlns:p14="http://schemas.microsoft.com/office/powerpoint/2010/main" val="671291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June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5B1C6045-493D-E64E-8F0A-18C6BEA66EE4}" type="slidenum">
              <a:rPr lang="en-GB" smtClean="0"/>
              <a:t>5</a:t>
            </a:fld>
            <a:endParaRPr lang="en-GB"/>
          </a:p>
        </p:txBody>
      </p:sp>
    </p:spTree>
    <p:extLst>
      <p:ext uri="{BB962C8B-B14F-4D97-AF65-F5344CB8AC3E}">
        <p14:creationId xmlns:p14="http://schemas.microsoft.com/office/powerpoint/2010/main" val="3830168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June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5B1C6045-493D-E64E-8F0A-18C6BEA66EE4}" type="slidenum">
              <a:rPr lang="en-GB" smtClean="0"/>
              <a:t>6</a:t>
            </a:fld>
            <a:endParaRPr lang="en-GB"/>
          </a:p>
        </p:txBody>
      </p:sp>
    </p:spTree>
    <p:extLst>
      <p:ext uri="{BB962C8B-B14F-4D97-AF65-F5344CB8AC3E}">
        <p14:creationId xmlns:p14="http://schemas.microsoft.com/office/powerpoint/2010/main" val="4197720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June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5B1C6045-493D-E64E-8F0A-18C6BEA66EE4}" type="slidenum">
              <a:rPr lang="en-GB" smtClean="0"/>
              <a:t>7</a:t>
            </a:fld>
            <a:endParaRPr lang="en-GB"/>
          </a:p>
        </p:txBody>
      </p:sp>
    </p:spTree>
    <p:extLst>
      <p:ext uri="{BB962C8B-B14F-4D97-AF65-F5344CB8AC3E}">
        <p14:creationId xmlns:p14="http://schemas.microsoft.com/office/powerpoint/2010/main" val="220046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June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5B1C6045-493D-E64E-8F0A-18C6BEA66EE4}" type="slidenum">
              <a:rPr lang="en-GB" smtClean="0"/>
              <a:t>8</a:t>
            </a:fld>
            <a:endParaRPr lang="en-GB"/>
          </a:p>
        </p:txBody>
      </p:sp>
    </p:spTree>
    <p:extLst>
      <p:ext uri="{BB962C8B-B14F-4D97-AF65-F5344CB8AC3E}">
        <p14:creationId xmlns:p14="http://schemas.microsoft.com/office/powerpoint/2010/main" val="191091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Video one link: https://</a:t>
            </a:r>
            <a:r>
              <a:rPr lang="en-GB" dirty="0" err="1"/>
              <a:t>www.youtube.com</a:t>
            </a:r>
            <a:r>
              <a:rPr lang="en-GB" dirty="0"/>
              <a:t>/</a:t>
            </a:r>
            <a:r>
              <a:rPr lang="en-GB" dirty="0" err="1"/>
              <a:t>watch?v</a:t>
            </a:r>
            <a:r>
              <a:rPr lang="en-GB" dirty="0"/>
              <a:t>=naci56mJ9F0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Video two link: https://</a:t>
            </a:r>
            <a:r>
              <a:rPr lang="en-GB" dirty="0" err="1"/>
              <a:t>www.youtube.com</a:t>
            </a:r>
            <a:r>
              <a:rPr lang="en-GB" dirty="0"/>
              <a:t>/</a:t>
            </a:r>
            <a:r>
              <a:rPr lang="en-GB" dirty="0" err="1"/>
              <a:t>watch?v</a:t>
            </a:r>
            <a:r>
              <a:rPr lang="en-GB" dirty="0"/>
              <a:t>=tb5nBf-NjOQ&amp;t=1s</a:t>
            </a:r>
          </a:p>
          <a:p>
            <a:r>
              <a:rPr lang="en-GB" dirty="0"/>
              <a:t>Video three link: https://</a:t>
            </a:r>
            <a:r>
              <a:rPr lang="en-GB" dirty="0" err="1"/>
              <a:t>www.youtube.com</a:t>
            </a:r>
            <a:r>
              <a:rPr lang="en-GB" dirty="0"/>
              <a:t>/</a:t>
            </a:r>
            <a:r>
              <a:rPr lang="en-GB" dirty="0" err="1"/>
              <a:t>watch?v</a:t>
            </a:r>
            <a:r>
              <a:rPr lang="en-GB" dirty="0"/>
              <a:t>=qvS15-8EqmE&amp;t=2s</a:t>
            </a:r>
          </a:p>
          <a:p>
            <a:endParaRPr lang="en-GB" dirty="0"/>
          </a:p>
          <a:p>
            <a:r>
              <a:rPr lang="en-GB" dirty="0"/>
              <a:t>Suggested apps for learners to download: </a:t>
            </a:r>
            <a:r>
              <a:rPr lang="en-GB" dirty="0" err="1"/>
              <a:t>quizziz</a:t>
            </a:r>
            <a:r>
              <a:rPr lang="en-GB" dirty="0"/>
              <a:t>, Jamboard, </a:t>
            </a:r>
            <a:r>
              <a:rPr lang="en-GB" dirty="0" err="1"/>
              <a:t>kahoot</a:t>
            </a:r>
            <a:r>
              <a:rPr lang="en-GB" dirty="0"/>
              <a:t>, </a:t>
            </a:r>
            <a:r>
              <a:rPr lang="en-GB" dirty="0" err="1"/>
              <a:t>wordwall</a:t>
            </a:r>
            <a:r>
              <a:rPr lang="en-GB" dirty="0"/>
              <a:t>,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June 2022: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a:p>
            <a:endParaRPr lang="en-GB" dirty="0"/>
          </a:p>
        </p:txBody>
      </p:sp>
      <p:sp>
        <p:nvSpPr>
          <p:cNvPr id="4" name="Slide Number Placeholder 3"/>
          <p:cNvSpPr>
            <a:spLocks noGrp="1"/>
          </p:cNvSpPr>
          <p:nvPr>
            <p:ph type="sldNum" sz="quarter" idx="5"/>
          </p:nvPr>
        </p:nvSpPr>
        <p:spPr/>
        <p:txBody>
          <a:bodyPr/>
          <a:lstStyle/>
          <a:p>
            <a:fld id="{5B1C6045-493D-E64E-8F0A-18C6BEA66EE4}" type="slidenum">
              <a:rPr lang="en-GB" smtClean="0"/>
              <a:t>9</a:t>
            </a:fld>
            <a:endParaRPr lang="en-GB"/>
          </a:p>
        </p:txBody>
      </p:sp>
    </p:spTree>
    <p:extLst>
      <p:ext uri="{BB962C8B-B14F-4D97-AF65-F5344CB8AC3E}">
        <p14:creationId xmlns:p14="http://schemas.microsoft.com/office/powerpoint/2010/main" val="697660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AC52-A43C-EB48-A8BD-A21B5E2DBE5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E361A83-8D13-E548-BEF3-8092EF7C08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48B8140-E767-5D40-8381-6187145EE9AE}"/>
              </a:ext>
            </a:extLst>
          </p:cNvPr>
          <p:cNvSpPr>
            <a:spLocks noGrp="1"/>
          </p:cNvSpPr>
          <p:nvPr>
            <p:ph type="dt" sz="half" idx="10"/>
          </p:nvPr>
        </p:nvSpPr>
        <p:spPr/>
        <p:txBody>
          <a:bodyPr/>
          <a:lstStyle/>
          <a:p>
            <a:fld id="{A87711D8-F061-964B-9031-F5CEE1000FF1}" type="datetimeFigureOut">
              <a:rPr lang="en-GB" smtClean="0"/>
              <a:t>11/06/2022</a:t>
            </a:fld>
            <a:endParaRPr lang="en-GB"/>
          </a:p>
        </p:txBody>
      </p:sp>
      <p:sp>
        <p:nvSpPr>
          <p:cNvPr id="5" name="Footer Placeholder 4">
            <a:extLst>
              <a:ext uri="{FF2B5EF4-FFF2-40B4-BE49-F238E27FC236}">
                <a16:creationId xmlns:a16="http://schemas.microsoft.com/office/drawing/2014/main" id="{855B788C-67EC-764C-A000-E4DC411629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DE96CE-00F6-1E48-B876-CA6D61BEE150}"/>
              </a:ext>
            </a:extLst>
          </p:cNvPr>
          <p:cNvSpPr>
            <a:spLocks noGrp="1"/>
          </p:cNvSpPr>
          <p:nvPr>
            <p:ph type="sldNum" sz="quarter" idx="12"/>
          </p:nvPr>
        </p:nvSpPr>
        <p:spPr/>
        <p:txBody>
          <a:bodyPr/>
          <a:lstStyle/>
          <a:p>
            <a:fld id="{E330A609-EC7B-8444-AE6E-DFA598A4D7F0}" type="slidenum">
              <a:rPr lang="en-GB" smtClean="0"/>
              <a:t>‹#›</a:t>
            </a:fld>
            <a:endParaRPr lang="en-GB"/>
          </a:p>
        </p:txBody>
      </p:sp>
    </p:spTree>
    <p:extLst>
      <p:ext uri="{BB962C8B-B14F-4D97-AF65-F5344CB8AC3E}">
        <p14:creationId xmlns:p14="http://schemas.microsoft.com/office/powerpoint/2010/main" val="370789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63B8-44C7-8A41-A5A8-26270C78A8A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9CA6D9F-F09D-7440-8514-9FC1AC18C51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9AEDB34-F6B8-E44C-ADD1-EFCEA046F68E}"/>
              </a:ext>
            </a:extLst>
          </p:cNvPr>
          <p:cNvSpPr>
            <a:spLocks noGrp="1"/>
          </p:cNvSpPr>
          <p:nvPr>
            <p:ph type="dt" sz="half" idx="10"/>
          </p:nvPr>
        </p:nvSpPr>
        <p:spPr/>
        <p:txBody>
          <a:bodyPr/>
          <a:lstStyle/>
          <a:p>
            <a:fld id="{A87711D8-F061-964B-9031-F5CEE1000FF1}" type="datetimeFigureOut">
              <a:rPr lang="en-GB" smtClean="0"/>
              <a:t>11/06/2022</a:t>
            </a:fld>
            <a:endParaRPr lang="en-GB"/>
          </a:p>
        </p:txBody>
      </p:sp>
      <p:sp>
        <p:nvSpPr>
          <p:cNvPr id="5" name="Footer Placeholder 4">
            <a:extLst>
              <a:ext uri="{FF2B5EF4-FFF2-40B4-BE49-F238E27FC236}">
                <a16:creationId xmlns:a16="http://schemas.microsoft.com/office/drawing/2014/main" id="{6CCBEFE0-B798-444E-A6B3-F43E027F15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397A8A-CFF4-6D46-9CDB-D1000192A1C4}"/>
              </a:ext>
            </a:extLst>
          </p:cNvPr>
          <p:cNvSpPr>
            <a:spLocks noGrp="1"/>
          </p:cNvSpPr>
          <p:nvPr>
            <p:ph type="sldNum" sz="quarter" idx="12"/>
          </p:nvPr>
        </p:nvSpPr>
        <p:spPr/>
        <p:txBody>
          <a:bodyPr/>
          <a:lstStyle/>
          <a:p>
            <a:fld id="{E330A609-EC7B-8444-AE6E-DFA598A4D7F0}" type="slidenum">
              <a:rPr lang="en-GB" smtClean="0"/>
              <a:t>‹#›</a:t>
            </a:fld>
            <a:endParaRPr lang="en-GB"/>
          </a:p>
        </p:txBody>
      </p:sp>
    </p:spTree>
    <p:extLst>
      <p:ext uri="{BB962C8B-B14F-4D97-AF65-F5344CB8AC3E}">
        <p14:creationId xmlns:p14="http://schemas.microsoft.com/office/powerpoint/2010/main" val="139733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49C699-5ED9-0F43-84A7-71A3485E6B9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6581FDD-86F2-0B4F-868A-E25C0EFB281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35CC09-E91C-0843-8F29-235ED8B46B6C}"/>
              </a:ext>
            </a:extLst>
          </p:cNvPr>
          <p:cNvSpPr>
            <a:spLocks noGrp="1"/>
          </p:cNvSpPr>
          <p:nvPr>
            <p:ph type="dt" sz="half" idx="10"/>
          </p:nvPr>
        </p:nvSpPr>
        <p:spPr/>
        <p:txBody>
          <a:bodyPr/>
          <a:lstStyle/>
          <a:p>
            <a:fld id="{A87711D8-F061-964B-9031-F5CEE1000FF1}" type="datetimeFigureOut">
              <a:rPr lang="en-GB" smtClean="0"/>
              <a:t>11/06/2022</a:t>
            </a:fld>
            <a:endParaRPr lang="en-GB"/>
          </a:p>
        </p:txBody>
      </p:sp>
      <p:sp>
        <p:nvSpPr>
          <p:cNvPr id="5" name="Footer Placeholder 4">
            <a:extLst>
              <a:ext uri="{FF2B5EF4-FFF2-40B4-BE49-F238E27FC236}">
                <a16:creationId xmlns:a16="http://schemas.microsoft.com/office/drawing/2014/main" id="{086FCA03-FFF3-004F-B451-D7B2E5095F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CFF72C-B47F-A54C-BCE9-455614A4D385}"/>
              </a:ext>
            </a:extLst>
          </p:cNvPr>
          <p:cNvSpPr>
            <a:spLocks noGrp="1"/>
          </p:cNvSpPr>
          <p:nvPr>
            <p:ph type="sldNum" sz="quarter" idx="12"/>
          </p:nvPr>
        </p:nvSpPr>
        <p:spPr/>
        <p:txBody>
          <a:bodyPr/>
          <a:lstStyle/>
          <a:p>
            <a:fld id="{E330A609-EC7B-8444-AE6E-DFA598A4D7F0}" type="slidenum">
              <a:rPr lang="en-GB" smtClean="0"/>
              <a:t>‹#›</a:t>
            </a:fld>
            <a:endParaRPr lang="en-GB"/>
          </a:p>
        </p:txBody>
      </p:sp>
    </p:spTree>
    <p:extLst>
      <p:ext uri="{BB962C8B-B14F-4D97-AF65-F5344CB8AC3E}">
        <p14:creationId xmlns:p14="http://schemas.microsoft.com/office/powerpoint/2010/main" val="1180517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42AB4-ED9D-9B4D-AACE-DA3C8968D91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D852FD6-97ED-9744-AD1B-F289BB6BD4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70EFFB8-78D6-C44D-9964-E9531C6BBEF8}"/>
              </a:ext>
            </a:extLst>
          </p:cNvPr>
          <p:cNvSpPr>
            <a:spLocks noGrp="1"/>
          </p:cNvSpPr>
          <p:nvPr>
            <p:ph type="dt" sz="half" idx="10"/>
          </p:nvPr>
        </p:nvSpPr>
        <p:spPr/>
        <p:txBody>
          <a:bodyPr/>
          <a:lstStyle/>
          <a:p>
            <a:fld id="{A87711D8-F061-964B-9031-F5CEE1000FF1}" type="datetimeFigureOut">
              <a:rPr lang="en-GB" smtClean="0"/>
              <a:t>11/06/2022</a:t>
            </a:fld>
            <a:endParaRPr lang="en-GB"/>
          </a:p>
        </p:txBody>
      </p:sp>
      <p:sp>
        <p:nvSpPr>
          <p:cNvPr id="5" name="Footer Placeholder 4">
            <a:extLst>
              <a:ext uri="{FF2B5EF4-FFF2-40B4-BE49-F238E27FC236}">
                <a16:creationId xmlns:a16="http://schemas.microsoft.com/office/drawing/2014/main" id="{F715A5FF-1B8C-464C-A9EB-811F7792BB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DA1F34-BA0B-4C40-9923-048E9CEAC0EC}"/>
              </a:ext>
            </a:extLst>
          </p:cNvPr>
          <p:cNvSpPr>
            <a:spLocks noGrp="1"/>
          </p:cNvSpPr>
          <p:nvPr>
            <p:ph type="sldNum" sz="quarter" idx="12"/>
          </p:nvPr>
        </p:nvSpPr>
        <p:spPr/>
        <p:txBody>
          <a:bodyPr/>
          <a:lstStyle/>
          <a:p>
            <a:fld id="{E330A609-EC7B-8444-AE6E-DFA598A4D7F0}" type="slidenum">
              <a:rPr lang="en-GB" smtClean="0"/>
              <a:t>‹#›</a:t>
            </a:fld>
            <a:endParaRPr lang="en-GB"/>
          </a:p>
        </p:txBody>
      </p:sp>
    </p:spTree>
    <p:extLst>
      <p:ext uri="{BB962C8B-B14F-4D97-AF65-F5344CB8AC3E}">
        <p14:creationId xmlns:p14="http://schemas.microsoft.com/office/powerpoint/2010/main" val="477768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93CD-A78D-F64D-BB36-4D3CD0C9D23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354C0BF-E839-9346-ACA4-44A99D42B4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DFB7500-44EE-2247-B679-3D6E3DEF8E5D}"/>
              </a:ext>
            </a:extLst>
          </p:cNvPr>
          <p:cNvSpPr>
            <a:spLocks noGrp="1"/>
          </p:cNvSpPr>
          <p:nvPr>
            <p:ph type="dt" sz="half" idx="10"/>
          </p:nvPr>
        </p:nvSpPr>
        <p:spPr/>
        <p:txBody>
          <a:bodyPr/>
          <a:lstStyle/>
          <a:p>
            <a:fld id="{A87711D8-F061-964B-9031-F5CEE1000FF1}" type="datetimeFigureOut">
              <a:rPr lang="en-GB" smtClean="0"/>
              <a:t>11/06/2022</a:t>
            </a:fld>
            <a:endParaRPr lang="en-GB"/>
          </a:p>
        </p:txBody>
      </p:sp>
      <p:sp>
        <p:nvSpPr>
          <p:cNvPr id="5" name="Footer Placeholder 4">
            <a:extLst>
              <a:ext uri="{FF2B5EF4-FFF2-40B4-BE49-F238E27FC236}">
                <a16:creationId xmlns:a16="http://schemas.microsoft.com/office/drawing/2014/main" id="{EBA02CAE-1F48-B348-B71A-7BEC109210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69DA26-5501-4B44-B1DC-562DE7C7D432}"/>
              </a:ext>
            </a:extLst>
          </p:cNvPr>
          <p:cNvSpPr>
            <a:spLocks noGrp="1"/>
          </p:cNvSpPr>
          <p:nvPr>
            <p:ph type="sldNum" sz="quarter" idx="12"/>
          </p:nvPr>
        </p:nvSpPr>
        <p:spPr/>
        <p:txBody>
          <a:bodyPr/>
          <a:lstStyle/>
          <a:p>
            <a:fld id="{E330A609-EC7B-8444-AE6E-DFA598A4D7F0}" type="slidenum">
              <a:rPr lang="en-GB" smtClean="0"/>
              <a:t>‹#›</a:t>
            </a:fld>
            <a:endParaRPr lang="en-GB"/>
          </a:p>
        </p:txBody>
      </p:sp>
    </p:spTree>
    <p:extLst>
      <p:ext uri="{BB962C8B-B14F-4D97-AF65-F5344CB8AC3E}">
        <p14:creationId xmlns:p14="http://schemas.microsoft.com/office/powerpoint/2010/main" val="71753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021F-E1AA-B74C-9348-A67215D2702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6252228-14FB-E94F-B74F-B555BEC2E62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278CBD4-1D2D-564D-96C7-5BFA6EB0B36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382E07A-AB40-574F-9ADF-45C39E3D77E8}"/>
              </a:ext>
            </a:extLst>
          </p:cNvPr>
          <p:cNvSpPr>
            <a:spLocks noGrp="1"/>
          </p:cNvSpPr>
          <p:nvPr>
            <p:ph type="dt" sz="half" idx="10"/>
          </p:nvPr>
        </p:nvSpPr>
        <p:spPr/>
        <p:txBody>
          <a:bodyPr/>
          <a:lstStyle/>
          <a:p>
            <a:fld id="{A87711D8-F061-964B-9031-F5CEE1000FF1}" type="datetimeFigureOut">
              <a:rPr lang="en-GB" smtClean="0"/>
              <a:t>11/06/2022</a:t>
            </a:fld>
            <a:endParaRPr lang="en-GB"/>
          </a:p>
        </p:txBody>
      </p:sp>
      <p:sp>
        <p:nvSpPr>
          <p:cNvPr id="6" name="Footer Placeholder 5">
            <a:extLst>
              <a:ext uri="{FF2B5EF4-FFF2-40B4-BE49-F238E27FC236}">
                <a16:creationId xmlns:a16="http://schemas.microsoft.com/office/drawing/2014/main" id="{BB14D78A-C795-7A4F-A022-A6DFFDE653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F1CAA0-5DF2-D749-B48C-E2113F8C3742}"/>
              </a:ext>
            </a:extLst>
          </p:cNvPr>
          <p:cNvSpPr>
            <a:spLocks noGrp="1"/>
          </p:cNvSpPr>
          <p:nvPr>
            <p:ph type="sldNum" sz="quarter" idx="12"/>
          </p:nvPr>
        </p:nvSpPr>
        <p:spPr/>
        <p:txBody>
          <a:bodyPr/>
          <a:lstStyle/>
          <a:p>
            <a:fld id="{E330A609-EC7B-8444-AE6E-DFA598A4D7F0}" type="slidenum">
              <a:rPr lang="en-GB" smtClean="0"/>
              <a:t>‹#›</a:t>
            </a:fld>
            <a:endParaRPr lang="en-GB"/>
          </a:p>
        </p:txBody>
      </p:sp>
    </p:spTree>
    <p:extLst>
      <p:ext uri="{BB962C8B-B14F-4D97-AF65-F5344CB8AC3E}">
        <p14:creationId xmlns:p14="http://schemas.microsoft.com/office/powerpoint/2010/main" val="3102757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B472D-87E9-3A43-AE09-D68289FA8C1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C8E774A-9C7C-F646-9EED-03C74151B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8DB4CAE-7DF4-FD42-915B-A46470F9826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68405FC-0F2A-C449-BEDB-070D800B9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D5B6504-3F1F-324D-A855-7C2F5047943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77C6E82-84AE-B643-9669-93C7040A7485}"/>
              </a:ext>
            </a:extLst>
          </p:cNvPr>
          <p:cNvSpPr>
            <a:spLocks noGrp="1"/>
          </p:cNvSpPr>
          <p:nvPr>
            <p:ph type="dt" sz="half" idx="10"/>
          </p:nvPr>
        </p:nvSpPr>
        <p:spPr/>
        <p:txBody>
          <a:bodyPr/>
          <a:lstStyle/>
          <a:p>
            <a:fld id="{A87711D8-F061-964B-9031-F5CEE1000FF1}" type="datetimeFigureOut">
              <a:rPr lang="en-GB" smtClean="0"/>
              <a:t>11/06/2022</a:t>
            </a:fld>
            <a:endParaRPr lang="en-GB"/>
          </a:p>
        </p:txBody>
      </p:sp>
      <p:sp>
        <p:nvSpPr>
          <p:cNvPr id="8" name="Footer Placeholder 7">
            <a:extLst>
              <a:ext uri="{FF2B5EF4-FFF2-40B4-BE49-F238E27FC236}">
                <a16:creationId xmlns:a16="http://schemas.microsoft.com/office/drawing/2014/main" id="{F987D0CA-66B5-3D40-B6B8-C6CEB9D5CB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1AF656-AFB5-DD44-B542-4C8B4718E51D}"/>
              </a:ext>
            </a:extLst>
          </p:cNvPr>
          <p:cNvSpPr>
            <a:spLocks noGrp="1"/>
          </p:cNvSpPr>
          <p:nvPr>
            <p:ph type="sldNum" sz="quarter" idx="12"/>
          </p:nvPr>
        </p:nvSpPr>
        <p:spPr/>
        <p:txBody>
          <a:bodyPr/>
          <a:lstStyle/>
          <a:p>
            <a:fld id="{E330A609-EC7B-8444-AE6E-DFA598A4D7F0}" type="slidenum">
              <a:rPr lang="en-GB" smtClean="0"/>
              <a:t>‹#›</a:t>
            </a:fld>
            <a:endParaRPr lang="en-GB"/>
          </a:p>
        </p:txBody>
      </p:sp>
    </p:spTree>
    <p:extLst>
      <p:ext uri="{BB962C8B-B14F-4D97-AF65-F5344CB8AC3E}">
        <p14:creationId xmlns:p14="http://schemas.microsoft.com/office/powerpoint/2010/main" val="15133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AFC3-AB21-064E-8D0A-7ADC7195EA7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1470C6D-3F13-1840-AB1A-EC02A98C2DE9}"/>
              </a:ext>
            </a:extLst>
          </p:cNvPr>
          <p:cNvSpPr>
            <a:spLocks noGrp="1"/>
          </p:cNvSpPr>
          <p:nvPr>
            <p:ph type="dt" sz="half" idx="10"/>
          </p:nvPr>
        </p:nvSpPr>
        <p:spPr/>
        <p:txBody>
          <a:bodyPr/>
          <a:lstStyle/>
          <a:p>
            <a:fld id="{A87711D8-F061-964B-9031-F5CEE1000FF1}" type="datetimeFigureOut">
              <a:rPr lang="en-GB" smtClean="0"/>
              <a:t>11/06/2022</a:t>
            </a:fld>
            <a:endParaRPr lang="en-GB"/>
          </a:p>
        </p:txBody>
      </p:sp>
      <p:sp>
        <p:nvSpPr>
          <p:cNvPr id="4" name="Footer Placeholder 3">
            <a:extLst>
              <a:ext uri="{FF2B5EF4-FFF2-40B4-BE49-F238E27FC236}">
                <a16:creationId xmlns:a16="http://schemas.microsoft.com/office/drawing/2014/main" id="{36386385-200D-0444-96C7-A2D33EC1F9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7447E7-C527-1144-B112-86135B669C3E}"/>
              </a:ext>
            </a:extLst>
          </p:cNvPr>
          <p:cNvSpPr>
            <a:spLocks noGrp="1"/>
          </p:cNvSpPr>
          <p:nvPr>
            <p:ph type="sldNum" sz="quarter" idx="12"/>
          </p:nvPr>
        </p:nvSpPr>
        <p:spPr/>
        <p:txBody>
          <a:bodyPr/>
          <a:lstStyle/>
          <a:p>
            <a:fld id="{E330A609-EC7B-8444-AE6E-DFA598A4D7F0}" type="slidenum">
              <a:rPr lang="en-GB" smtClean="0"/>
              <a:t>‹#›</a:t>
            </a:fld>
            <a:endParaRPr lang="en-GB"/>
          </a:p>
        </p:txBody>
      </p:sp>
    </p:spTree>
    <p:extLst>
      <p:ext uri="{BB962C8B-B14F-4D97-AF65-F5344CB8AC3E}">
        <p14:creationId xmlns:p14="http://schemas.microsoft.com/office/powerpoint/2010/main" val="232669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6F45A-DE63-3348-901C-FA39138B1E82}"/>
              </a:ext>
            </a:extLst>
          </p:cNvPr>
          <p:cNvSpPr>
            <a:spLocks noGrp="1"/>
          </p:cNvSpPr>
          <p:nvPr>
            <p:ph type="dt" sz="half" idx="10"/>
          </p:nvPr>
        </p:nvSpPr>
        <p:spPr/>
        <p:txBody>
          <a:bodyPr/>
          <a:lstStyle/>
          <a:p>
            <a:fld id="{A87711D8-F061-964B-9031-F5CEE1000FF1}" type="datetimeFigureOut">
              <a:rPr lang="en-GB" smtClean="0"/>
              <a:t>11/06/2022</a:t>
            </a:fld>
            <a:endParaRPr lang="en-GB"/>
          </a:p>
        </p:txBody>
      </p:sp>
      <p:sp>
        <p:nvSpPr>
          <p:cNvPr id="3" name="Footer Placeholder 2">
            <a:extLst>
              <a:ext uri="{FF2B5EF4-FFF2-40B4-BE49-F238E27FC236}">
                <a16:creationId xmlns:a16="http://schemas.microsoft.com/office/drawing/2014/main" id="{339846B0-4BF8-E945-8129-BC41E3BCAE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4CCC36-C31B-DA41-9173-526FF446425A}"/>
              </a:ext>
            </a:extLst>
          </p:cNvPr>
          <p:cNvSpPr>
            <a:spLocks noGrp="1"/>
          </p:cNvSpPr>
          <p:nvPr>
            <p:ph type="sldNum" sz="quarter" idx="12"/>
          </p:nvPr>
        </p:nvSpPr>
        <p:spPr/>
        <p:txBody>
          <a:bodyPr/>
          <a:lstStyle/>
          <a:p>
            <a:fld id="{E330A609-EC7B-8444-AE6E-DFA598A4D7F0}" type="slidenum">
              <a:rPr lang="en-GB" smtClean="0"/>
              <a:t>‹#›</a:t>
            </a:fld>
            <a:endParaRPr lang="en-GB"/>
          </a:p>
        </p:txBody>
      </p:sp>
    </p:spTree>
    <p:extLst>
      <p:ext uri="{BB962C8B-B14F-4D97-AF65-F5344CB8AC3E}">
        <p14:creationId xmlns:p14="http://schemas.microsoft.com/office/powerpoint/2010/main" val="76371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BA314-A3C7-2D49-AD52-CF02F8D32BA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69D365B-C08C-3D4A-BB5C-92FF88E26D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A05532B-0E63-884D-93D3-F371EE153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C3A00F-143B-264D-A7DE-948118B141AC}"/>
              </a:ext>
            </a:extLst>
          </p:cNvPr>
          <p:cNvSpPr>
            <a:spLocks noGrp="1"/>
          </p:cNvSpPr>
          <p:nvPr>
            <p:ph type="dt" sz="half" idx="10"/>
          </p:nvPr>
        </p:nvSpPr>
        <p:spPr/>
        <p:txBody>
          <a:bodyPr/>
          <a:lstStyle/>
          <a:p>
            <a:fld id="{A87711D8-F061-964B-9031-F5CEE1000FF1}" type="datetimeFigureOut">
              <a:rPr lang="en-GB" smtClean="0"/>
              <a:t>11/06/2022</a:t>
            </a:fld>
            <a:endParaRPr lang="en-GB"/>
          </a:p>
        </p:txBody>
      </p:sp>
      <p:sp>
        <p:nvSpPr>
          <p:cNvPr id="6" name="Footer Placeholder 5">
            <a:extLst>
              <a:ext uri="{FF2B5EF4-FFF2-40B4-BE49-F238E27FC236}">
                <a16:creationId xmlns:a16="http://schemas.microsoft.com/office/drawing/2014/main" id="{6DF63CAE-4E9D-3E4A-A14A-342CE94D4F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4ACA49-4C68-C348-93BE-800C757D6177}"/>
              </a:ext>
            </a:extLst>
          </p:cNvPr>
          <p:cNvSpPr>
            <a:spLocks noGrp="1"/>
          </p:cNvSpPr>
          <p:nvPr>
            <p:ph type="sldNum" sz="quarter" idx="12"/>
          </p:nvPr>
        </p:nvSpPr>
        <p:spPr/>
        <p:txBody>
          <a:bodyPr/>
          <a:lstStyle/>
          <a:p>
            <a:fld id="{E330A609-EC7B-8444-AE6E-DFA598A4D7F0}" type="slidenum">
              <a:rPr lang="en-GB" smtClean="0"/>
              <a:t>‹#›</a:t>
            </a:fld>
            <a:endParaRPr lang="en-GB"/>
          </a:p>
        </p:txBody>
      </p:sp>
    </p:spTree>
    <p:extLst>
      <p:ext uri="{BB962C8B-B14F-4D97-AF65-F5344CB8AC3E}">
        <p14:creationId xmlns:p14="http://schemas.microsoft.com/office/powerpoint/2010/main" val="73545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15C7-3A4D-F441-8BEE-1F12A30CD6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FF94216-A623-874E-A1D4-681BCA8C4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C0E23B9-AF10-A344-88AC-DD9923518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0A65E0-416A-5B46-84B6-274CDCFBCF1A}"/>
              </a:ext>
            </a:extLst>
          </p:cNvPr>
          <p:cNvSpPr>
            <a:spLocks noGrp="1"/>
          </p:cNvSpPr>
          <p:nvPr>
            <p:ph type="dt" sz="half" idx="10"/>
          </p:nvPr>
        </p:nvSpPr>
        <p:spPr/>
        <p:txBody>
          <a:bodyPr/>
          <a:lstStyle/>
          <a:p>
            <a:fld id="{A87711D8-F061-964B-9031-F5CEE1000FF1}" type="datetimeFigureOut">
              <a:rPr lang="en-GB" smtClean="0"/>
              <a:t>11/06/2022</a:t>
            </a:fld>
            <a:endParaRPr lang="en-GB"/>
          </a:p>
        </p:txBody>
      </p:sp>
      <p:sp>
        <p:nvSpPr>
          <p:cNvPr id="6" name="Footer Placeholder 5">
            <a:extLst>
              <a:ext uri="{FF2B5EF4-FFF2-40B4-BE49-F238E27FC236}">
                <a16:creationId xmlns:a16="http://schemas.microsoft.com/office/drawing/2014/main" id="{A78C97B0-11FF-EC43-B7C4-0E886F189F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D4F01F-A583-F741-82E6-8081FB5A05F8}"/>
              </a:ext>
            </a:extLst>
          </p:cNvPr>
          <p:cNvSpPr>
            <a:spLocks noGrp="1"/>
          </p:cNvSpPr>
          <p:nvPr>
            <p:ph type="sldNum" sz="quarter" idx="12"/>
          </p:nvPr>
        </p:nvSpPr>
        <p:spPr/>
        <p:txBody>
          <a:bodyPr/>
          <a:lstStyle/>
          <a:p>
            <a:fld id="{E330A609-EC7B-8444-AE6E-DFA598A4D7F0}" type="slidenum">
              <a:rPr lang="en-GB" smtClean="0"/>
              <a:t>‹#›</a:t>
            </a:fld>
            <a:endParaRPr lang="en-GB"/>
          </a:p>
        </p:txBody>
      </p:sp>
    </p:spTree>
    <p:extLst>
      <p:ext uri="{BB962C8B-B14F-4D97-AF65-F5344CB8AC3E}">
        <p14:creationId xmlns:p14="http://schemas.microsoft.com/office/powerpoint/2010/main" val="59767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D6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3998A-6DBD-3E42-A587-D4AB545D7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91469FB-F315-954A-952F-C88FC2A994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8BF8D3-9D49-0645-81EF-3A42E13281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711D8-F061-964B-9031-F5CEE1000FF1}" type="datetimeFigureOut">
              <a:rPr lang="en-GB" smtClean="0"/>
              <a:t>11/06/2022</a:t>
            </a:fld>
            <a:endParaRPr lang="en-GB"/>
          </a:p>
        </p:txBody>
      </p:sp>
      <p:sp>
        <p:nvSpPr>
          <p:cNvPr id="5" name="Footer Placeholder 4">
            <a:extLst>
              <a:ext uri="{FF2B5EF4-FFF2-40B4-BE49-F238E27FC236}">
                <a16:creationId xmlns:a16="http://schemas.microsoft.com/office/drawing/2014/main" id="{8DCB172D-7886-8F46-B43B-E281AFABBD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477635-D950-B448-8048-207A794300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0A609-EC7B-8444-AE6E-DFA598A4D7F0}" type="slidenum">
              <a:rPr lang="en-GB" smtClean="0"/>
              <a:t>‹#›</a:t>
            </a:fld>
            <a:endParaRPr lang="en-GB"/>
          </a:p>
        </p:txBody>
      </p:sp>
    </p:spTree>
    <p:extLst>
      <p:ext uri="{BB962C8B-B14F-4D97-AF65-F5344CB8AC3E}">
        <p14:creationId xmlns:p14="http://schemas.microsoft.com/office/powerpoint/2010/main" val="454425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v.uk/government/publications/functional-skills-subject-content-english" TargetMode="External"/><Relationship Id="rId3" Type="http://schemas.openxmlformats.org/officeDocument/2006/relationships/hyperlink" Target="http://www.skillsworkshop.org/" TargetMode="External"/><Relationship Id="rId7" Type="http://schemas.openxmlformats.org/officeDocument/2006/relationships/hyperlink" Target="https://www.gov.uk/government/publications/essential-digital-skills-framewor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skillsworkshop.org/resources/eds_unit_1_using_devices_handling_information_with_embedded_english_tasks" TargetMode="External"/><Relationship Id="rId5" Type="http://schemas.openxmlformats.org/officeDocument/2006/relationships/hyperlink" Target="https://www.skillsworkshop.org/users/stephanie_gilford"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gif"/><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8.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l2aKGdJEJqE"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hyperlink" Target="https://edu.gcfglobal.org/en/techsavvy/taking-screenshots/1/"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hyperlink" Target="https://edu.gcfglobal.org/en/computerbasics/basic-troubleshooting-techniques/1/"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youtube.com/watch?v=naci56mJ9F0" TargetMode="Externa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96479" y="162587"/>
            <a:ext cx="9376440" cy="1516828"/>
          </a:xfrm>
          <a:prstGeom prst="rect">
            <a:avLst/>
          </a:prstGeom>
          <a:noFill/>
          <a:ln>
            <a:noFill/>
          </a:ln>
        </p:spPr>
        <p:txBody>
          <a:bodyPr spcFirstLastPara="1" wrap="square" lIns="121900" tIns="60933" rIns="121900" bIns="60933" anchor="t" anchorCtr="0">
            <a:noAutofit/>
          </a:bodyPr>
          <a:lstStyle/>
          <a:p>
            <a:pPr algn="l">
              <a:buClr>
                <a:schemeClr val="dk2"/>
              </a:buClr>
              <a:buSzPts val="3000"/>
            </a:pPr>
            <a:r>
              <a:rPr lang="en-GB" sz="3600" b="1" dirty="0">
                <a:latin typeface="Century Gothic"/>
                <a:ea typeface="Century Gothic"/>
                <a:cs typeface="Century Gothic"/>
                <a:sym typeface="Century Gothic"/>
              </a:rPr>
              <a:t>Entry &amp; Level 1 Essential Digital Skills (EDS)</a:t>
            </a:r>
            <a:br>
              <a:rPr lang="en-GB" sz="3600" b="1" dirty="0">
                <a:latin typeface="Century Gothic"/>
                <a:ea typeface="Century Gothic"/>
                <a:cs typeface="Century Gothic"/>
                <a:sym typeface="Century Gothic"/>
              </a:rPr>
            </a:br>
            <a:r>
              <a:rPr lang="en-GB" sz="2400" dirty="0">
                <a:latin typeface="Century Gothic"/>
                <a:ea typeface="Century Gothic"/>
                <a:cs typeface="Century Gothic"/>
                <a:sym typeface="Century Gothic"/>
              </a:rPr>
              <a:t>with embedded Functional Skills English </a:t>
            </a:r>
            <a:br>
              <a:rPr lang="en-GB" sz="3600" dirty="0">
                <a:latin typeface="Century Gothic"/>
                <a:ea typeface="Century Gothic"/>
                <a:cs typeface="Century Gothic"/>
                <a:sym typeface="Century Gothic"/>
              </a:rPr>
            </a:br>
            <a:r>
              <a:rPr lang="en-GB" sz="3200" b="1" dirty="0">
                <a:latin typeface="Century Gothic"/>
                <a:ea typeface="Century Gothic"/>
                <a:cs typeface="Century Gothic"/>
                <a:sym typeface="Century Gothic"/>
              </a:rPr>
              <a:t>Unit 1: Using devices &amp; handling information</a:t>
            </a:r>
            <a:br>
              <a:rPr lang="en-GB" sz="4000" b="1" dirty="0">
                <a:latin typeface="Century Gothic"/>
                <a:ea typeface="Century Gothic"/>
                <a:cs typeface="Century Gothic"/>
                <a:sym typeface="Century Gothic"/>
              </a:rPr>
            </a:br>
            <a:endParaRPr dirty="0">
              <a:solidFill>
                <a:schemeClr val="accent1"/>
              </a:solidFill>
            </a:endParaRPr>
          </a:p>
        </p:txBody>
      </p:sp>
      <p:pic>
        <p:nvPicPr>
          <p:cNvPr id="62" name="Google Shape;62;p14" descr="Description: swlogo">
            <a:hlinkClick r:id="rId3"/>
          </p:cNvPr>
          <p:cNvPicPr preferRelativeResize="0"/>
          <p:nvPr/>
        </p:nvPicPr>
        <p:blipFill rotWithShape="1">
          <a:blip r:embed="rId4">
            <a:alphaModFix/>
          </a:blip>
          <a:srcRect/>
          <a:stretch/>
        </p:blipFill>
        <p:spPr>
          <a:xfrm>
            <a:off x="9672919" y="213361"/>
            <a:ext cx="2032103" cy="1316426"/>
          </a:xfrm>
          <a:prstGeom prst="rect">
            <a:avLst/>
          </a:prstGeom>
          <a:noFill/>
          <a:ln>
            <a:noFill/>
          </a:ln>
        </p:spPr>
      </p:pic>
      <p:sp>
        <p:nvSpPr>
          <p:cNvPr id="64" name="Google Shape;64;p14"/>
          <p:cNvSpPr/>
          <p:nvPr/>
        </p:nvSpPr>
        <p:spPr>
          <a:xfrm>
            <a:off x="410778" y="1718052"/>
            <a:ext cx="11294243" cy="2134532"/>
          </a:xfrm>
          <a:custGeom>
            <a:avLst/>
            <a:gdLst/>
            <a:ahLst/>
            <a:cxnLst/>
            <a:rect l="l" t="t" r="r" b="b"/>
            <a:pathLst>
              <a:path w="8434289" h="1254825" extrusionOk="0">
                <a:moveTo>
                  <a:pt x="0" y="209142"/>
                </a:moveTo>
                <a:cubicBezTo>
                  <a:pt x="0" y="93636"/>
                  <a:pt x="93636" y="0"/>
                  <a:pt x="209142" y="0"/>
                </a:cubicBezTo>
                <a:lnTo>
                  <a:pt x="8225147" y="0"/>
                </a:lnTo>
                <a:cubicBezTo>
                  <a:pt x="8340653" y="0"/>
                  <a:pt x="8434289" y="93636"/>
                  <a:pt x="8434289" y="209142"/>
                </a:cubicBezTo>
                <a:lnTo>
                  <a:pt x="8434289" y="1045683"/>
                </a:lnTo>
                <a:cubicBezTo>
                  <a:pt x="8434289" y="1161189"/>
                  <a:pt x="8340653" y="1254825"/>
                  <a:pt x="8225147" y="1254825"/>
                </a:cubicBezTo>
                <a:lnTo>
                  <a:pt x="209142" y="1254825"/>
                </a:lnTo>
                <a:cubicBezTo>
                  <a:pt x="93636" y="1254825"/>
                  <a:pt x="0" y="1161189"/>
                  <a:pt x="0" y="1045683"/>
                </a:cubicBezTo>
                <a:lnTo>
                  <a:pt x="0" y="209142"/>
                </a:lnTo>
                <a:close/>
              </a:path>
            </a:pathLst>
          </a:custGeom>
          <a:gradFill>
            <a:gsLst>
              <a:gs pos="0">
                <a:srgbClr val="7373D1"/>
              </a:gs>
              <a:gs pos="31000">
                <a:srgbClr val="E3F2F3"/>
              </a:gs>
              <a:gs pos="73000">
                <a:srgbClr val="D5ECED"/>
              </a:gs>
              <a:gs pos="100000">
                <a:srgbClr val="CCCCCC"/>
              </a:gs>
            </a:gsLst>
            <a:lin ang="2700006" scaled="0"/>
          </a:gradFill>
          <a:ln>
            <a:noFill/>
          </a:ln>
        </p:spPr>
        <p:txBody>
          <a:bodyPr spcFirstLastPara="1" wrap="square" lIns="198400" tIns="0" rIns="198400" bIns="360000" anchor="ctr" anchorCtr="0">
            <a:noAutofit/>
          </a:bodyPr>
          <a:lstStyle/>
          <a:p>
            <a:pPr defTabSz="1219170">
              <a:buClr>
                <a:srgbClr val="000000"/>
              </a:buClr>
              <a:buSzPts val="1200"/>
            </a:pPr>
            <a:r>
              <a:rPr lang="en-GB" sz="1600" kern="0" dirty="0">
                <a:solidFill>
                  <a:srgbClr val="000000"/>
                </a:solidFill>
                <a:latin typeface="Century Gothic"/>
                <a:ea typeface="Century Gothic"/>
                <a:cs typeface="Century Gothic"/>
                <a:sym typeface="Century Gothic"/>
              </a:rPr>
              <a:t> </a:t>
            </a:r>
          </a:p>
          <a:p>
            <a:pPr defTabSz="1219170">
              <a:buClr>
                <a:srgbClr val="000000"/>
              </a:buClr>
              <a:buSzPts val="1200"/>
            </a:pPr>
            <a:r>
              <a:rPr lang="en-GB" sz="1600" kern="0" dirty="0">
                <a:solidFill>
                  <a:srgbClr val="000000"/>
                </a:solidFill>
                <a:latin typeface="Century Gothic"/>
                <a:ea typeface="Century Gothic"/>
                <a:cs typeface="Century Gothic"/>
                <a:sym typeface="Century Gothic"/>
              </a:rPr>
              <a:t>June 2022. Kindly contributed by Stephanie Gilford, Birmingham Adult Education Service.</a:t>
            </a:r>
            <a:endParaRPr lang="en-GB" sz="1800" kern="0" dirty="0">
              <a:solidFill>
                <a:srgbClr val="000000"/>
              </a:solidFill>
              <a:latin typeface="Arial"/>
              <a:cs typeface="Arial"/>
              <a:sym typeface="Arial"/>
            </a:endParaRPr>
          </a:p>
          <a:p>
            <a:pPr defTabSz="1219170">
              <a:buClr>
                <a:srgbClr val="000000"/>
              </a:buClr>
              <a:buSzPts val="1200"/>
            </a:pPr>
            <a:r>
              <a:rPr lang="en-GB" sz="1600" kern="0" dirty="0">
                <a:solidFill>
                  <a:srgbClr val="000000"/>
                </a:solidFill>
                <a:latin typeface="Century Gothic"/>
                <a:ea typeface="Century Gothic"/>
                <a:cs typeface="Century Gothic"/>
                <a:sym typeface="Century Gothic"/>
              </a:rPr>
              <a:t>Search for Steph on </a:t>
            </a:r>
            <a:r>
              <a:rPr lang="en-GB" sz="1600" u="sng" kern="0" dirty="0">
                <a:solidFill>
                  <a:srgbClr val="DB4437"/>
                </a:solidFill>
                <a:latin typeface="Century Gothic"/>
                <a:ea typeface="Century Gothic"/>
                <a:cs typeface="Century Gothic"/>
                <a:sym typeface="Century Gothic"/>
                <a:hlinkClick r:id="rId3"/>
              </a:rPr>
              <a:t>www.skillsworkshop.org</a:t>
            </a:r>
            <a:r>
              <a:rPr lang="en-GB" sz="1600" kern="0" dirty="0">
                <a:solidFill>
                  <a:srgbClr val="000000"/>
                </a:solidFill>
                <a:latin typeface="Century Gothic"/>
                <a:ea typeface="Century Gothic"/>
                <a:cs typeface="Century Gothic"/>
                <a:sym typeface="Century Gothic"/>
              </a:rPr>
              <a:t> or go to on </a:t>
            </a:r>
            <a:r>
              <a:rPr lang="en-GB" sz="1600" kern="0" dirty="0">
                <a:solidFill>
                  <a:srgbClr val="000000"/>
                </a:solidFill>
                <a:latin typeface="Century Gothic"/>
                <a:ea typeface="Century Gothic"/>
                <a:cs typeface="Century Gothic"/>
                <a:sym typeface="Century Gothic"/>
                <a:hlinkClick r:id="rId5"/>
              </a:rPr>
              <a:t>https://www.skillsworkshop.org/users/stephanie_gilford</a:t>
            </a:r>
            <a:endParaRPr lang="en-GB" sz="1600" kern="0" dirty="0">
              <a:solidFill>
                <a:srgbClr val="000000"/>
              </a:solidFill>
              <a:latin typeface="Century Gothic"/>
              <a:ea typeface="Century Gothic"/>
              <a:cs typeface="Century Gothic"/>
              <a:sym typeface="Century Gothic"/>
            </a:endParaRPr>
          </a:p>
          <a:p>
            <a:pPr defTabSz="1219170">
              <a:buClr>
                <a:srgbClr val="000000"/>
              </a:buClr>
              <a:buSzPts val="1200"/>
            </a:pPr>
            <a:endParaRPr lang="en-GB" sz="1000" kern="0" dirty="0">
              <a:solidFill>
                <a:srgbClr val="000000"/>
              </a:solidFill>
              <a:latin typeface="Century Gothic"/>
              <a:ea typeface="Century Gothic"/>
              <a:cs typeface="Century Gothic"/>
              <a:sym typeface="Century Gothic"/>
            </a:endParaRPr>
          </a:p>
          <a:p>
            <a:pPr defTabSz="1219170">
              <a:buClr>
                <a:srgbClr val="000000"/>
              </a:buClr>
              <a:buSzPts val="1200"/>
            </a:pPr>
            <a:r>
              <a:rPr lang="en-GB" sz="1600" kern="0" dirty="0">
                <a:solidFill>
                  <a:srgbClr val="000000"/>
                </a:solidFill>
                <a:latin typeface="Century Gothic"/>
                <a:ea typeface="Century Gothic"/>
                <a:cs typeface="Century Gothic"/>
                <a:sym typeface="Century Gothic"/>
              </a:rPr>
              <a:t>Refer to the download page for this resource on skillsworkshop for detailed curriculum links &amp; related resources </a:t>
            </a:r>
            <a:r>
              <a:rPr lang="en-GB" sz="1400" kern="0" dirty="0">
                <a:solidFill>
                  <a:srgbClr val="000000"/>
                </a:solidFill>
                <a:latin typeface="Century Gothic"/>
                <a:ea typeface="Century Gothic"/>
                <a:cs typeface="Century Gothic"/>
                <a:sym typeface="Century Gothic"/>
                <a:hlinkClick r:id="rId6"/>
              </a:rPr>
              <a:t>https://www.skillsworkshop.org/resources/eds_unit_1_using_devices_handling_information_with_embedded_english_tasks</a:t>
            </a:r>
            <a:endParaRPr lang="en-GB" sz="1400" kern="0" dirty="0">
              <a:solidFill>
                <a:srgbClr val="000000"/>
              </a:solidFill>
              <a:latin typeface="Century Gothic"/>
              <a:ea typeface="Century Gothic"/>
              <a:cs typeface="Century Gothic"/>
              <a:sym typeface="Century Gothic"/>
            </a:endParaRPr>
          </a:p>
          <a:p>
            <a:pPr defTabSz="1219170">
              <a:buClr>
                <a:srgbClr val="000000"/>
              </a:buClr>
              <a:buSzPts val="1200"/>
            </a:pPr>
            <a:r>
              <a:rPr lang="en-GB" sz="1600" b="1" kern="0" dirty="0">
                <a:solidFill>
                  <a:srgbClr val="000000"/>
                </a:solidFill>
                <a:latin typeface="Century Gothic"/>
                <a:sym typeface="Century Gothic"/>
              </a:rPr>
              <a:t>This PPT is one of a series. For full use of hyperlinks and other features, this presentation should be run in full screen mode. </a:t>
            </a:r>
            <a:r>
              <a:rPr lang="en-GB" sz="1600" b="1" kern="0" dirty="0">
                <a:solidFill>
                  <a:srgbClr val="000000"/>
                </a:solidFill>
                <a:latin typeface="Century Gothic"/>
                <a:ea typeface="Century Gothic"/>
                <a:cs typeface="Century Gothic"/>
                <a:sym typeface="Century Gothic"/>
              </a:rPr>
              <a:t>Please refer to the notes area of slides for source details, links, etc.</a:t>
            </a:r>
            <a:endParaRPr lang="en-GB" sz="1600" b="1" kern="0" dirty="0">
              <a:solidFill>
                <a:srgbClr val="000000"/>
              </a:solidFill>
              <a:latin typeface="Century Gothic"/>
              <a:sym typeface="Century Gothic"/>
            </a:endParaRPr>
          </a:p>
        </p:txBody>
      </p:sp>
      <p:graphicFrame>
        <p:nvGraphicFramePr>
          <p:cNvPr id="6" name="Table 3">
            <a:extLst>
              <a:ext uri="{FF2B5EF4-FFF2-40B4-BE49-F238E27FC236}">
                <a16:creationId xmlns:a16="http://schemas.microsoft.com/office/drawing/2014/main" id="{A6165061-69C4-496F-A387-4DDF195E317F}"/>
              </a:ext>
            </a:extLst>
          </p:cNvPr>
          <p:cNvGraphicFramePr>
            <a:graphicFrameLocks noGrp="1"/>
          </p:cNvGraphicFramePr>
          <p:nvPr>
            <p:extLst>
              <p:ext uri="{D42A27DB-BD31-4B8C-83A1-F6EECF244321}">
                <p14:modId xmlns:p14="http://schemas.microsoft.com/office/powerpoint/2010/main" val="3426468290"/>
              </p:ext>
            </p:extLst>
          </p:nvPr>
        </p:nvGraphicFramePr>
        <p:xfrm>
          <a:off x="220326" y="4342459"/>
          <a:ext cx="4152459" cy="2743073"/>
        </p:xfrm>
        <a:graphic>
          <a:graphicData uri="http://schemas.openxmlformats.org/drawingml/2006/table">
            <a:tbl>
              <a:tblPr firstRow="1" bandRow="1">
                <a:tableStyleId>{2D5ABB26-0587-4C30-8999-92F81FD0307C}</a:tableStyleId>
              </a:tblPr>
              <a:tblGrid>
                <a:gridCol w="4152459">
                  <a:extLst>
                    <a:ext uri="{9D8B030D-6E8A-4147-A177-3AD203B41FA5}">
                      <a16:colId xmlns:a16="http://schemas.microsoft.com/office/drawing/2014/main" val="2511946906"/>
                    </a:ext>
                  </a:extLst>
                </a:gridCol>
              </a:tblGrid>
              <a:tr h="1709084">
                <a:tc>
                  <a:txBody>
                    <a:bodyPr/>
                    <a:lstStyle/>
                    <a:p>
                      <a:pPr marL="0" marR="0" lvl="0" indent="0" algn="l" defTabSz="1219170" rtl="0" eaLnBrk="1" fontAlgn="auto" latinLnBrk="0" hangingPunct="1">
                        <a:lnSpc>
                          <a:spcPct val="115000"/>
                        </a:lnSpc>
                        <a:spcBef>
                          <a:spcPts val="0"/>
                        </a:spcBef>
                        <a:spcAft>
                          <a:spcPts val="0"/>
                        </a:spcAft>
                        <a:buClr>
                          <a:srgbClr val="00FDC8"/>
                        </a:buClr>
                        <a:buSzPts val="1400"/>
                        <a:buFontTx/>
                        <a:buNone/>
                        <a:tabLst/>
                        <a:defRPr/>
                      </a:pPr>
                      <a:r>
                        <a:rPr lang="en-GB" sz="1600" b="1" kern="0" dirty="0">
                          <a:solidFill>
                            <a:srgbClr val="000000"/>
                          </a:solidFill>
                          <a:latin typeface="Calibri" panose="020F0502020204030204" pitchFamily="34" charset="0"/>
                          <a:ea typeface="+mn-ea"/>
                          <a:cs typeface="Calibri" panose="020F0502020204030204" pitchFamily="34" charset="0"/>
                          <a:sym typeface="Arial"/>
                        </a:rPr>
                        <a:t>EDS</a:t>
                      </a:r>
                    </a:p>
                    <a:p>
                      <a:pPr defTabSz="1219170">
                        <a:lnSpc>
                          <a:spcPct val="115000"/>
                        </a:lnSpc>
                        <a:buClr>
                          <a:srgbClr val="00FDC8"/>
                        </a:buClr>
                        <a:buSzPts val="1400"/>
                      </a:pPr>
                      <a:r>
                        <a:rPr lang="en-GB" sz="1600" kern="0" dirty="0">
                          <a:solidFill>
                            <a:srgbClr val="000000"/>
                          </a:solidFill>
                          <a:latin typeface="Calibri" panose="020F0502020204030204" pitchFamily="34" charset="0"/>
                          <a:cs typeface="Calibri" panose="020F0502020204030204" pitchFamily="34" charset="0"/>
                          <a:sym typeface="Arial"/>
                        </a:rPr>
                        <a:t>1.1.1 Using devices</a:t>
                      </a:r>
                    </a:p>
                    <a:p>
                      <a:pPr defTabSz="1219170">
                        <a:lnSpc>
                          <a:spcPct val="115000"/>
                        </a:lnSpc>
                        <a:buClr>
                          <a:srgbClr val="00FDC8"/>
                        </a:buClr>
                        <a:buSzPts val="1400"/>
                      </a:pPr>
                      <a:r>
                        <a:rPr lang="en-GB" sz="1600" kern="0" dirty="0">
                          <a:solidFill>
                            <a:srgbClr val="000000"/>
                          </a:solidFill>
                          <a:latin typeface="Calibri" panose="020F0502020204030204" pitchFamily="34" charset="0"/>
                          <a:cs typeface="Calibri" panose="020F0502020204030204" pitchFamily="34" charset="0"/>
                          <a:sym typeface="Arial"/>
                        </a:rPr>
                        <a:t>1.1.2 Finding and evaluating information</a:t>
                      </a:r>
                    </a:p>
                    <a:p>
                      <a:pPr defTabSz="1219170">
                        <a:lnSpc>
                          <a:spcPct val="115000"/>
                        </a:lnSpc>
                        <a:buClr>
                          <a:srgbClr val="00FDC8"/>
                        </a:buClr>
                        <a:buSzPts val="1400"/>
                      </a:pPr>
                      <a:r>
                        <a:rPr lang="en-GB" sz="1600" kern="0" dirty="0">
                          <a:solidFill>
                            <a:srgbClr val="000000"/>
                          </a:solidFill>
                          <a:latin typeface="Calibri" panose="020F0502020204030204" pitchFamily="34" charset="0"/>
                          <a:cs typeface="Calibri" panose="020F0502020204030204" pitchFamily="34" charset="0"/>
                          <a:sym typeface="Arial"/>
                        </a:rPr>
                        <a:t>1.1.3 Managing and storing information</a:t>
                      </a:r>
                    </a:p>
                    <a:p>
                      <a:pPr defTabSz="1219170">
                        <a:lnSpc>
                          <a:spcPct val="115000"/>
                        </a:lnSpc>
                        <a:buClr>
                          <a:srgbClr val="00FDC8"/>
                        </a:buClr>
                        <a:buSzPts val="1400"/>
                      </a:pPr>
                      <a:r>
                        <a:rPr lang="en-GB" sz="1600" kern="0" dirty="0">
                          <a:solidFill>
                            <a:srgbClr val="000000"/>
                          </a:solidFill>
                          <a:latin typeface="Calibri" panose="020F0502020204030204" pitchFamily="34" charset="0"/>
                          <a:cs typeface="Calibri" panose="020F0502020204030204" pitchFamily="34" charset="0"/>
                          <a:sym typeface="Arial"/>
                        </a:rPr>
                        <a:t>1.1.4 Identifying and solving technical problems</a:t>
                      </a:r>
                    </a:p>
                    <a:p>
                      <a:pPr defTabSz="1219170">
                        <a:lnSpc>
                          <a:spcPct val="115000"/>
                        </a:lnSpc>
                        <a:buClr>
                          <a:srgbClr val="00FDC8"/>
                        </a:buClr>
                        <a:buSzPts val="1400"/>
                      </a:pPr>
                      <a:r>
                        <a:rPr lang="en-GB" sz="1200" kern="0" dirty="0">
                          <a:solidFill>
                            <a:srgbClr val="000000"/>
                          </a:solidFill>
                          <a:latin typeface="Calibri" panose="020F0502020204030204" pitchFamily="34" charset="0"/>
                          <a:cs typeface="Calibri" panose="020F0502020204030204" pitchFamily="34" charset="0"/>
                          <a:sym typeface="Arial"/>
                        </a:rPr>
                        <a:t>Sources:</a:t>
                      </a:r>
                    </a:p>
                    <a:p>
                      <a:pPr defTabSz="1219170">
                        <a:lnSpc>
                          <a:spcPct val="115000"/>
                        </a:lnSpc>
                        <a:buClr>
                          <a:srgbClr val="00FDC8"/>
                        </a:buClr>
                        <a:buSzPts val="1400"/>
                      </a:pPr>
                      <a:r>
                        <a:rPr lang="en-GB" sz="1200" kern="0" dirty="0">
                          <a:solidFill>
                            <a:srgbClr val="000000"/>
                          </a:solidFill>
                          <a:latin typeface="Calibri" panose="020F0502020204030204" pitchFamily="34" charset="0"/>
                          <a:cs typeface="Calibri" panose="020F0502020204030204" pitchFamily="34" charset="0"/>
                          <a:sym typeface="Arial"/>
                          <a:hlinkClick r:id="rId7"/>
                        </a:rPr>
                        <a:t>https://www.gov.uk/government/publications/essential-digital-skills-framework</a:t>
                      </a:r>
                      <a:endParaRPr lang="en-GB" sz="1200" kern="0" dirty="0">
                        <a:solidFill>
                          <a:srgbClr val="000000"/>
                        </a:solidFill>
                        <a:latin typeface="Calibri" panose="020F0502020204030204" pitchFamily="34" charset="0"/>
                        <a:cs typeface="Calibri" panose="020F0502020204030204" pitchFamily="34" charset="0"/>
                        <a:sym typeface="Arial"/>
                      </a:endParaRPr>
                    </a:p>
                    <a:p>
                      <a:pPr marL="0" marR="0" lvl="0" indent="0" algn="l" defTabSz="1219170" rtl="0" eaLnBrk="1" fontAlgn="auto" latinLnBrk="0" hangingPunct="1">
                        <a:lnSpc>
                          <a:spcPct val="115000"/>
                        </a:lnSpc>
                        <a:spcBef>
                          <a:spcPts val="0"/>
                        </a:spcBef>
                        <a:spcAft>
                          <a:spcPts val="0"/>
                        </a:spcAft>
                        <a:buClr>
                          <a:srgbClr val="00FDC8"/>
                        </a:buClr>
                        <a:buSzPts val="1400"/>
                        <a:buFontTx/>
                        <a:buNone/>
                        <a:tabLst/>
                        <a:defRPr/>
                      </a:pPr>
                      <a:r>
                        <a:rPr lang="en-GB" sz="1200" kern="0" dirty="0">
                          <a:solidFill>
                            <a:srgbClr val="000000"/>
                          </a:solidFill>
                          <a:latin typeface="Calibri" panose="020F0502020204030204" pitchFamily="34" charset="0"/>
                          <a:cs typeface="Calibri" panose="020F0502020204030204" pitchFamily="34" charset="0"/>
                          <a:sym typeface="Arial"/>
                          <a:hlinkClick r:id="rId8"/>
                        </a:rPr>
                        <a:t>https://www.gov.uk/government/publications/functional-skills-subject-content-english</a:t>
                      </a:r>
                      <a:endParaRPr lang="en-GB" sz="1200" kern="0" dirty="0">
                        <a:solidFill>
                          <a:srgbClr val="000000"/>
                        </a:solidFill>
                        <a:latin typeface="Calibri" panose="020F0502020204030204" pitchFamily="34" charset="0"/>
                        <a:cs typeface="Calibri" panose="020F0502020204030204" pitchFamily="34" charset="0"/>
                        <a:sym typeface="Arial"/>
                      </a:endParaRPr>
                    </a:p>
                    <a:p>
                      <a:pPr defTabSz="1219170">
                        <a:lnSpc>
                          <a:spcPct val="115000"/>
                        </a:lnSpc>
                        <a:buClr>
                          <a:srgbClr val="00FDC8"/>
                        </a:buClr>
                        <a:buSzPts val="1400"/>
                      </a:pPr>
                      <a:endParaRPr lang="en-GB" sz="1200" kern="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5005993"/>
                  </a:ext>
                </a:extLst>
              </a:tr>
            </a:tbl>
          </a:graphicData>
        </a:graphic>
      </p:graphicFrame>
      <p:sp>
        <p:nvSpPr>
          <p:cNvPr id="7" name="TextBox 6">
            <a:extLst>
              <a:ext uri="{FF2B5EF4-FFF2-40B4-BE49-F238E27FC236}">
                <a16:creationId xmlns:a16="http://schemas.microsoft.com/office/drawing/2014/main" id="{E47C2FF9-6005-428F-8B4D-9A28E88447C1}"/>
              </a:ext>
            </a:extLst>
          </p:cNvPr>
          <p:cNvSpPr txBox="1"/>
          <p:nvPr/>
        </p:nvSpPr>
        <p:spPr>
          <a:xfrm>
            <a:off x="220326" y="3928244"/>
            <a:ext cx="10034337" cy="338554"/>
          </a:xfrm>
          <a:prstGeom prst="rect">
            <a:avLst/>
          </a:prstGeom>
          <a:noFill/>
        </p:spPr>
        <p:txBody>
          <a:bodyPr wrap="square">
            <a:spAutoFit/>
          </a:bodyPr>
          <a:lstStyle/>
          <a:p>
            <a:r>
              <a:rPr lang="en-GB" sz="1600" b="1" dirty="0"/>
              <a:t>Covers many EDS &amp; Functional Skills </a:t>
            </a:r>
            <a:r>
              <a:rPr lang="en-GB" sz="1600" b="1"/>
              <a:t>English standards, </a:t>
            </a:r>
            <a:r>
              <a:rPr lang="en-GB" sz="1600" b="1" dirty="0"/>
              <a:t>including:</a:t>
            </a:r>
          </a:p>
        </p:txBody>
      </p:sp>
      <p:graphicFrame>
        <p:nvGraphicFramePr>
          <p:cNvPr id="8" name="Table 3">
            <a:extLst>
              <a:ext uri="{FF2B5EF4-FFF2-40B4-BE49-F238E27FC236}">
                <a16:creationId xmlns:a16="http://schemas.microsoft.com/office/drawing/2014/main" id="{C3785392-8019-D621-DCBE-8F47454C4D1A}"/>
              </a:ext>
            </a:extLst>
          </p:cNvPr>
          <p:cNvGraphicFramePr>
            <a:graphicFrameLocks noGrp="1"/>
          </p:cNvGraphicFramePr>
          <p:nvPr>
            <p:extLst>
              <p:ext uri="{D42A27DB-BD31-4B8C-83A1-F6EECF244321}">
                <p14:modId xmlns:p14="http://schemas.microsoft.com/office/powerpoint/2010/main" val="655863813"/>
              </p:ext>
            </p:extLst>
          </p:nvPr>
        </p:nvGraphicFramePr>
        <p:xfrm>
          <a:off x="4372785" y="4266798"/>
          <a:ext cx="7666815" cy="2602865"/>
        </p:xfrm>
        <a:graphic>
          <a:graphicData uri="http://schemas.openxmlformats.org/drawingml/2006/table">
            <a:tbl>
              <a:tblPr firstRow="1" bandRow="1">
                <a:tableStyleId>{2D5ABB26-0587-4C30-8999-92F81FD0307C}</a:tableStyleId>
              </a:tblPr>
              <a:tblGrid>
                <a:gridCol w="3809190">
                  <a:extLst>
                    <a:ext uri="{9D8B030D-6E8A-4147-A177-3AD203B41FA5}">
                      <a16:colId xmlns:a16="http://schemas.microsoft.com/office/drawing/2014/main" val="2496599719"/>
                    </a:ext>
                  </a:extLst>
                </a:gridCol>
                <a:gridCol w="3857625">
                  <a:extLst>
                    <a:ext uri="{9D8B030D-6E8A-4147-A177-3AD203B41FA5}">
                      <a16:colId xmlns:a16="http://schemas.microsoft.com/office/drawing/2014/main" val="2564712403"/>
                    </a:ext>
                  </a:extLst>
                </a:gridCol>
              </a:tblGrid>
              <a:tr h="1866828">
                <a:tc>
                  <a:txBody>
                    <a:bodyPr/>
                    <a:lstStyle/>
                    <a:p>
                      <a:pPr defTabSz="1219170">
                        <a:lnSpc>
                          <a:spcPct val="115000"/>
                        </a:lnSpc>
                        <a:buClr>
                          <a:srgbClr val="00FDC8"/>
                        </a:buClr>
                        <a:buSzPts val="1400"/>
                      </a:pPr>
                      <a:r>
                        <a:rPr lang="en-GB" sz="1200" b="1" kern="0" dirty="0">
                          <a:solidFill>
                            <a:srgbClr val="000000"/>
                          </a:solidFill>
                          <a:latin typeface="Calibri" panose="020F0502020204030204" pitchFamily="34" charset="0"/>
                          <a:cs typeface="Calibri" panose="020F0502020204030204" pitchFamily="34" charset="0"/>
                          <a:sym typeface="Arial"/>
                        </a:rPr>
                        <a:t>SL&amp;C:</a:t>
                      </a:r>
                    </a:p>
                    <a:p>
                      <a:pPr defTabSz="1219170">
                        <a:lnSpc>
                          <a:spcPct val="115000"/>
                        </a:lnSpc>
                        <a:buClr>
                          <a:srgbClr val="00FDC8"/>
                        </a:buClr>
                        <a:buSzPts val="1400"/>
                      </a:pPr>
                      <a:r>
                        <a:rPr lang="en-GB" sz="1200" b="0" kern="0" dirty="0">
                          <a:solidFill>
                            <a:srgbClr val="000000"/>
                          </a:solidFill>
                          <a:latin typeface="Calibri" panose="020F0502020204030204" pitchFamily="34" charset="0"/>
                          <a:cs typeface="Calibri" panose="020F0502020204030204" pitchFamily="34" charset="0"/>
                          <a:sym typeface="Arial"/>
                        </a:rPr>
                        <a:t>L1.1 (L2.1) Identify relevant information from (extended) explanations or presentations. </a:t>
                      </a:r>
                    </a:p>
                    <a:p>
                      <a:pPr defTabSz="1219170">
                        <a:lnSpc>
                          <a:spcPct val="115000"/>
                        </a:lnSpc>
                        <a:buClr>
                          <a:srgbClr val="00FDC8"/>
                        </a:buClr>
                        <a:buSzPts val="1400"/>
                      </a:pPr>
                      <a:r>
                        <a:rPr lang="en-GB" sz="1200" b="0" kern="0" dirty="0">
                          <a:solidFill>
                            <a:srgbClr val="000000"/>
                          </a:solidFill>
                          <a:latin typeface="Calibri" panose="020F0502020204030204" pitchFamily="34" charset="0"/>
                          <a:cs typeface="Calibri" panose="020F0502020204030204" pitchFamily="34" charset="0"/>
                          <a:sym typeface="Arial"/>
                        </a:rPr>
                        <a:t>L1.4 (L2.5) Communicate information, ideas and opinions clearly and accurately (effectively) on a range of topics </a:t>
                      </a:r>
                    </a:p>
                    <a:p>
                      <a:pPr marL="0" marR="0" lvl="0" indent="0" algn="l" defTabSz="1219170" rtl="0" eaLnBrk="1" fontAlgn="auto" latinLnBrk="0" hangingPunct="1">
                        <a:lnSpc>
                          <a:spcPct val="115000"/>
                        </a:lnSpc>
                        <a:spcBef>
                          <a:spcPts val="0"/>
                        </a:spcBef>
                        <a:spcAft>
                          <a:spcPts val="0"/>
                        </a:spcAft>
                        <a:buClr>
                          <a:srgbClr val="00FDC8"/>
                        </a:buClr>
                        <a:buSzPts val="1400"/>
                        <a:buFontTx/>
                        <a:buNone/>
                        <a:tabLst/>
                        <a:defRPr/>
                      </a:pPr>
                      <a:r>
                        <a:rPr lang="en-GB" sz="1200" b="1" kern="0" dirty="0">
                          <a:solidFill>
                            <a:srgbClr val="000000"/>
                          </a:solidFill>
                          <a:latin typeface="Calibri" panose="020F0502020204030204" pitchFamily="34" charset="0"/>
                          <a:ea typeface="+mn-ea"/>
                          <a:cs typeface="Calibri" panose="020F0502020204030204" pitchFamily="34" charset="0"/>
                          <a:sym typeface="Arial"/>
                        </a:rPr>
                        <a:t>Writing:</a:t>
                      </a:r>
                    </a:p>
                    <a:p>
                      <a:pPr defTabSz="1219170">
                        <a:lnSpc>
                          <a:spcPct val="115000"/>
                        </a:lnSpc>
                        <a:buClr>
                          <a:srgbClr val="00FDC8"/>
                        </a:buClr>
                        <a:buSzPts val="1400"/>
                      </a:pPr>
                      <a:r>
                        <a:rPr lang="en-GB" sz="1200" kern="0" dirty="0">
                          <a:solidFill>
                            <a:srgbClr val="000000"/>
                          </a:solidFill>
                          <a:latin typeface="Calibri" panose="020F0502020204030204" pitchFamily="34" charset="0"/>
                          <a:cs typeface="Calibri" panose="020F0502020204030204" pitchFamily="34" charset="0"/>
                          <a:sym typeface="Arial"/>
                        </a:rPr>
                        <a:t>L1.22 (L2.23) Communicate information, ideas and opinions clearly, coherently and accurately (effectively)</a:t>
                      </a:r>
                    </a:p>
                    <a:p>
                      <a:pPr defTabSz="1219170">
                        <a:lnSpc>
                          <a:spcPct val="115000"/>
                        </a:lnSpc>
                        <a:buClr>
                          <a:srgbClr val="00FDC8"/>
                        </a:buClr>
                        <a:buSzPts val="1400"/>
                      </a:pPr>
                      <a:r>
                        <a:rPr lang="en-GB" sz="1200" kern="0" dirty="0">
                          <a:solidFill>
                            <a:srgbClr val="000000"/>
                          </a:solidFill>
                          <a:latin typeface="Calibri" panose="020F0502020204030204" pitchFamily="34" charset="0"/>
                          <a:cs typeface="Calibri" panose="020F0502020204030204" pitchFamily="34" charset="0"/>
                          <a:sym typeface="Arial"/>
                        </a:rPr>
                        <a:t>L1.23 (L2.24) Write text of an appropriate level of detail and of appropriate length (including where this is specified) to meet the needs of purpose and audience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defTabSz="1219170">
                        <a:lnSpc>
                          <a:spcPct val="115000"/>
                        </a:lnSpc>
                        <a:buClr>
                          <a:srgbClr val="00FDC8"/>
                        </a:buClr>
                        <a:buSzPts val="1400"/>
                      </a:pPr>
                      <a:r>
                        <a:rPr lang="en-GB" sz="1200" b="1" kern="0" dirty="0">
                          <a:solidFill>
                            <a:srgbClr val="000000"/>
                          </a:solidFill>
                          <a:latin typeface="Calibri" panose="020F0502020204030204" pitchFamily="34" charset="0"/>
                          <a:cs typeface="Calibri" panose="020F0502020204030204" pitchFamily="34" charset="0"/>
                          <a:sym typeface="Arial"/>
                        </a:rPr>
                        <a:t>Reading: </a:t>
                      </a:r>
                    </a:p>
                    <a:p>
                      <a:pPr defTabSz="1219170">
                        <a:lnSpc>
                          <a:spcPct val="115000"/>
                        </a:lnSpc>
                        <a:buClr>
                          <a:srgbClr val="00FDC8"/>
                        </a:buClr>
                        <a:buSzPts val="1400"/>
                      </a:pPr>
                      <a:r>
                        <a:rPr lang="en-GB" sz="1200" b="0" kern="0" dirty="0">
                          <a:solidFill>
                            <a:srgbClr val="000000"/>
                          </a:solidFill>
                          <a:latin typeface="Calibri" panose="020F0502020204030204" pitchFamily="34" charset="0"/>
                          <a:cs typeface="Calibri" panose="020F0502020204030204" pitchFamily="34" charset="0"/>
                          <a:sym typeface="Arial"/>
                        </a:rPr>
                        <a:t>L1.13 Use reference materials and appropriate strategies for a range of purposes, including to find meaning of words</a:t>
                      </a:r>
                    </a:p>
                    <a:p>
                      <a:pPr defTabSz="1219170">
                        <a:lnSpc>
                          <a:spcPct val="115000"/>
                        </a:lnSpc>
                        <a:buClr>
                          <a:srgbClr val="00FDC8"/>
                        </a:buClr>
                        <a:buSzPts val="1400"/>
                      </a:pPr>
                      <a:r>
                        <a:rPr lang="en-GB" sz="1200" b="0" kern="0" dirty="0">
                          <a:solidFill>
                            <a:srgbClr val="000000"/>
                          </a:solidFill>
                          <a:latin typeface="Calibri" panose="020F0502020204030204" pitchFamily="34" charset="0"/>
                          <a:cs typeface="Calibri" panose="020F0502020204030204" pitchFamily="34" charset="0"/>
                          <a:sym typeface="Arial"/>
                        </a:rPr>
                        <a:t>L1.17 Read &amp; understand a range of specialist words in context</a:t>
                      </a:r>
                    </a:p>
                    <a:p>
                      <a:pPr marL="0" marR="0" lvl="0" indent="0" algn="l" defTabSz="1219170" rtl="0" eaLnBrk="1" fontAlgn="auto" latinLnBrk="0" hangingPunct="1">
                        <a:lnSpc>
                          <a:spcPct val="115000"/>
                        </a:lnSpc>
                        <a:spcBef>
                          <a:spcPts val="0"/>
                        </a:spcBef>
                        <a:spcAft>
                          <a:spcPts val="0"/>
                        </a:spcAft>
                        <a:buClr>
                          <a:srgbClr val="00FDC8"/>
                        </a:buClr>
                        <a:buSzPts val="1400"/>
                        <a:buFontTx/>
                        <a:buNone/>
                        <a:tabLst/>
                        <a:defRPr/>
                      </a:pPr>
                      <a:r>
                        <a:rPr lang="en-GB" sz="1200" b="0" kern="0" dirty="0">
                          <a:solidFill>
                            <a:srgbClr val="000000"/>
                          </a:solidFill>
                          <a:latin typeface="Calibri" panose="020F0502020204030204" pitchFamily="34" charset="0"/>
                          <a:cs typeface="Calibri" panose="020F0502020204030204" pitchFamily="34" charset="0"/>
                          <a:sym typeface="Arial"/>
                        </a:rPr>
                        <a:t>L2.11 Identify the different situations when the main points are sufficient and when it is important to have specific details</a:t>
                      </a:r>
                    </a:p>
                    <a:p>
                      <a:pPr defTabSz="1219170">
                        <a:lnSpc>
                          <a:spcPct val="115000"/>
                        </a:lnSpc>
                        <a:buClr>
                          <a:srgbClr val="00FDC8"/>
                        </a:buClr>
                        <a:buSzPts val="1400"/>
                      </a:pPr>
                      <a:r>
                        <a:rPr lang="en-GB" sz="1200" b="0" kern="0" dirty="0">
                          <a:solidFill>
                            <a:srgbClr val="000000"/>
                          </a:solidFill>
                          <a:latin typeface="Calibri" panose="020F0502020204030204" pitchFamily="34" charset="0"/>
                          <a:cs typeface="Calibri" panose="020F0502020204030204" pitchFamily="34" charset="0"/>
                          <a:sym typeface="Arial"/>
                        </a:rPr>
                        <a:t>L2.15 Use a range of reference materials and appropriate resources (e.g. glossaries, legends/keys) for different purposes, including to find the meanings of words in straightforward and complex sources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5005993"/>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1">
            <a:extLst>
              <a:ext uri="{FF2B5EF4-FFF2-40B4-BE49-F238E27FC236}">
                <a16:creationId xmlns:a16="http://schemas.microsoft.com/office/drawing/2014/main" id="{6DEBE387-B004-4D47-88B5-812D43779A54}"/>
              </a:ext>
            </a:extLst>
          </p:cNvPr>
          <p:cNvGraphicFramePr>
            <a:graphicFrameLocks noGrp="1"/>
          </p:cNvGraphicFramePr>
          <p:nvPr>
            <p:extLst>
              <p:ext uri="{D42A27DB-BD31-4B8C-83A1-F6EECF244321}">
                <p14:modId xmlns:p14="http://schemas.microsoft.com/office/powerpoint/2010/main" val="1892960953"/>
              </p:ext>
            </p:extLst>
          </p:nvPr>
        </p:nvGraphicFramePr>
        <p:xfrm>
          <a:off x="384212" y="1308526"/>
          <a:ext cx="9094053" cy="5208651"/>
        </p:xfrm>
        <a:graphic>
          <a:graphicData uri="http://schemas.openxmlformats.org/drawingml/2006/table">
            <a:tbl>
              <a:tblPr firstRow="1" bandRow="1">
                <a:tableStyleId>{5940675A-B579-460E-94D1-54222C63F5DA}</a:tableStyleId>
              </a:tblPr>
              <a:tblGrid>
                <a:gridCol w="3031351">
                  <a:extLst>
                    <a:ext uri="{9D8B030D-6E8A-4147-A177-3AD203B41FA5}">
                      <a16:colId xmlns:a16="http://schemas.microsoft.com/office/drawing/2014/main" val="575475873"/>
                    </a:ext>
                  </a:extLst>
                </a:gridCol>
                <a:gridCol w="3031351">
                  <a:extLst>
                    <a:ext uri="{9D8B030D-6E8A-4147-A177-3AD203B41FA5}">
                      <a16:colId xmlns:a16="http://schemas.microsoft.com/office/drawing/2014/main" val="1493358390"/>
                    </a:ext>
                  </a:extLst>
                </a:gridCol>
                <a:gridCol w="3031351">
                  <a:extLst>
                    <a:ext uri="{9D8B030D-6E8A-4147-A177-3AD203B41FA5}">
                      <a16:colId xmlns:a16="http://schemas.microsoft.com/office/drawing/2014/main" val="3242953787"/>
                    </a:ext>
                  </a:extLst>
                </a:gridCol>
              </a:tblGrid>
              <a:tr h="1736217">
                <a:tc>
                  <a:txBody>
                    <a:bodyPr/>
                    <a:lstStyle/>
                    <a:p>
                      <a:endParaRPr lang="en-GB"/>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568640714"/>
                  </a:ext>
                </a:extLst>
              </a:tr>
              <a:tr h="1736217">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221265863"/>
                  </a:ext>
                </a:extLst>
              </a:tr>
              <a:tr h="1736217">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3916643478"/>
                  </a:ext>
                </a:extLst>
              </a:tr>
            </a:tbl>
          </a:graphicData>
        </a:graphic>
      </p:graphicFrame>
      <p:pic>
        <p:nvPicPr>
          <p:cNvPr id="7" name="Picture 6">
            <a:extLst>
              <a:ext uri="{FF2B5EF4-FFF2-40B4-BE49-F238E27FC236}">
                <a16:creationId xmlns:a16="http://schemas.microsoft.com/office/drawing/2014/main" id="{E767B248-860B-AF48-83B5-5BCB397085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5668" y="1580998"/>
            <a:ext cx="1105847" cy="1105847"/>
          </a:xfrm>
          <a:prstGeom prst="rect">
            <a:avLst/>
          </a:prstGeom>
        </p:spPr>
      </p:pic>
      <p:pic>
        <p:nvPicPr>
          <p:cNvPr id="9" name="Picture 8">
            <a:extLst>
              <a:ext uri="{FF2B5EF4-FFF2-40B4-BE49-F238E27FC236}">
                <a16:creationId xmlns:a16="http://schemas.microsoft.com/office/drawing/2014/main" id="{1B31897C-F995-5840-AE0A-68AC644AB0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86420" y="5079729"/>
            <a:ext cx="1089635" cy="1089635"/>
          </a:xfrm>
          <a:prstGeom prst="rect">
            <a:avLst/>
          </a:prstGeom>
        </p:spPr>
      </p:pic>
      <p:pic>
        <p:nvPicPr>
          <p:cNvPr id="11" name="Picture 10">
            <a:extLst>
              <a:ext uri="{FF2B5EF4-FFF2-40B4-BE49-F238E27FC236}">
                <a16:creationId xmlns:a16="http://schemas.microsoft.com/office/drawing/2014/main" id="{A25056EF-666F-994E-A114-AC0BF51578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63978" y="1620289"/>
            <a:ext cx="1052738" cy="1052738"/>
          </a:xfrm>
          <a:prstGeom prst="rect">
            <a:avLst/>
          </a:prstGeom>
        </p:spPr>
      </p:pic>
      <p:pic>
        <p:nvPicPr>
          <p:cNvPr id="13" name="Picture 12">
            <a:extLst>
              <a:ext uri="{FF2B5EF4-FFF2-40B4-BE49-F238E27FC236}">
                <a16:creationId xmlns:a16="http://schemas.microsoft.com/office/drawing/2014/main" id="{AA4E8417-B106-CB4E-A7BB-5CF7091EE0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54098" y="5221069"/>
            <a:ext cx="1027950" cy="1041841"/>
          </a:xfrm>
          <a:prstGeom prst="rect">
            <a:avLst/>
          </a:prstGeom>
        </p:spPr>
      </p:pic>
      <p:pic>
        <p:nvPicPr>
          <p:cNvPr id="14" name="Picture 13">
            <a:extLst>
              <a:ext uri="{FF2B5EF4-FFF2-40B4-BE49-F238E27FC236}">
                <a16:creationId xmlns:a16="http://schemas.microsoft.com/office/drawing/2014/main" id="{2CD3D0FC-2483-3445-BC66-C385F08054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26974" y="3404683"/>
            <a:ext cx="2084394" cy="1172472"/>
          </a:xfrm>
          <a:prstGeom prst="rect">
            <a:avLst/>
          </a:prstGeom>
        </p:spPr>
      </p:pic>
      <p:pic>
        <p:nvPicPr>
          <p:cNvPr id="16" name="Picture 15">
            <a:extLst>
              <a:ext uri="{FF2B5EF4-FFF2-40B4-BE49-F238E27FC236}">
                <a16:creationId xmlns:a16="http://schemas.microsoft.com/office/drawing/2014/main" id="{82B1D40D-AD20-8346-B94C-AAE15A4C10A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41223" y="3294112"/>
            <a:ext cx="1148248" cy="1148248"/>
          </a:xfrm>
          <a:prstGeom prst="rect">
            <a:avLst/>
          </a:prstGeom>
        </p:spPr>
      </p:pic>
      <p:pic>
        <p:nvPicPr>
          <p:cNvPr id="17" name="Picture 16">
            <a:extLst>
              <a:ext uri="{FF2B5EF4-FFF2-40B4-BE49-F238E27FC236}">
                <a16:creationId xmlns:a16="http://schemas.microsoft.com/office/drawing/2014/main" id="{8CC68062-A1C9-3A40-8E80-85E679EDACCB}"/>
              </a:ext>
            </a:extLst>
          </p:cNvPr>
          <p:cNvPicPr>
            <a:picLocks noChangeAspect="1"/>
          </p:cNvPicPr>
          <p:nvPr/>
        </p:nvPicPr>
        <p:blipFill>
          <a:blip r:embed="rId9" cstate="screen">
            <a:clrChange>
              <a:clrFrom>
                <a:srgbClr val="F8F8F8"/>
              </a:clrFrom>
              <a:clrTo>
                <a:srgbClr val="F8F8F8">
                  <a:alpha val="0"/>
                </a:srgbClr>
              </a:clrTo>
            </a:clrChange>
            <a:extLst>
              <a:ext uri="{28A0092B-C50C-407E-A947-70E740481C1C}">
                <a14:useLocalDpi xmlns:a14="http://schemas.microsoft.com/office/drawing/2010/main"/>
              </a:ext>
            </a:extLst>
          </a:blip>
          <a:stretch>
            <a:fillRect/>
          </a:stretch>
        </p:blipFill>
        <p:spPr>
          <a:xfrm>
            <a:off x="3461781" y="3127025"/>
            <a:ext cx="2993620" cy="1571651"/>
          </a:xfrm>
          <a:prstGeom prst="rect">
            <a:avLst/>
          </a:prstGeom>
        </p:spPr>
      </p:pic>
      <p:pic>
        <p:nvPicPr>
          <p:cNvPr id="18" name="Picture 17">
            <a:extLst>
              <a:ext uri="{FF2B5EF4-FFF2-40B4-BE49-F238E27FC236}">
                <a16:creationId xmlns:a16="http://schemas.microsoft.com/office/drawing/2014/main" id="{4EA0E7EB-4823-BE48-83E0-BE59A061C60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41223" y="5138856"/>
            <a:ext cx="1000827" cy="1000827"/>
          </a:xfrm>
          <a:prstGeom prst="rect">
            <a:avLst/>
          </a:prstGeom>
        </p:spPr>
      </p:pic>
      <p:pic>
        <p:nvPicPr>
          <p:cNvPr id="20" name="Picture 19">
            <a:extLst>
              <a:ext uri="{FF2B5EF4-FFF2-40B4-BE49-F238E27FC236}">
                <a16:creationId xmlns:a16="http://schemas.microsoft.com/office/drawing/2014/main" id="{5E5AA73E-2B5B-1A4B-A9DF-1E06F5E3D65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454098" y="1557823"/>
            <a:ext cx="1151971" cy="1151971"/>
          </a:xfrm>
          <a:prstGeom prst="rect">
            <a:avLst/>
          </a:prstGeom>
        </p:spPr>
      </p:pic>
      <p:sp>
        <p:nvSpPr>
          <p:cNvPr id="22" name="TextBox 21">
            <a:extLst>
              <a:ext uri="{FF2B5EF4-FFF2-40B4-BE49-F238E27FC236}">
                <a16:creationId xmlns:a16="http://schemas.microsoft.com/office/drawing/2014/main" id="{872ABEC3-BEF2-B940-992D-7E3AADBC53E8}"/>
              </a:ext>
            </a:extLst>
          </p:cNvPr>
          <p:cNvSpPr txBox="1"/>
          <p:nvPr/>
        </p:nvSpPr>
        <p:spPr>
          <a:xfrm>
            <a:off x="0" y="175166"/>
            <a:ext cx="4991100" cy="369332"/>
          </a:xfrm>
          <a:prstGeom prst="rect">
            <a:avLst/>
          </a:prstGeom>
          <a:solidFill>
            <a:srgbClr val="7030A0"/>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Unit one: Using Devices and Handling Information</a:t>
            </a:r>
          </a:p>
        </p:txBody>
      </p:sp>
      <p:sp>
        <p:nvSpPr>
          <p:cNvPr id="23" name="TextBox 22">
            <a:extLst>
              <a:ext uri="{FF2B5EF4-FFF2-40B4-BE49-F238E27FC236}">
                <a16:creationId xmlns:a16="http://schemas.microsoft.com/office/drawing/2014/main" id="{FC01D8F7-DB2E-5C4F-B2A6-8B9B1DF07064}"/>
              </a:ext>
            </a:extLst>
          </p:cNvPr>
          <p:cNvSpPr txBox="1"/>
          <p:nvPr/>
        </p:nvSpPr>
        <p:spPr>
          <a:xfrm>
            <a:off x="378043" y="780414"/>
            <a:ext cx="11386612" cy="400110"/>
          </a:xfrm>
          <a:prstGeom prst="rect">
            <a:avLst/>
          </a:prstGeom>
          <a:solidFill>
            <a:srgbClr val="EDDFFB"/>
          </a:solidFill>
          <a:ln>
            <a:solidFill>
              <a:srgbClr val="875B9F"/>
            </a:solidFill>
          </a:ln>
        </p:spPr>
        <p:txBody>
          <a:bodyPr wrap="square" rtlCol="0">
            <a:spAutoFit/>
          </a:bodyPr>
          <a:lstStyle/>
          <a:p>
            <a:r>
              <a:rPr lang="en-GB" sz="2000" dirty="0"/>
              <a:t>What do each of these logos represent? In each box, can you write the name of the website or application?</a:t>
            </a:r>
          </a:p>
        </p:txBody>
      </p:sp>
      <p:sp>
        <p:nvSpPr>
          <p:cNvPr id="27" name="TextBox 26">
            <a:extLst>
              <a:ext uri="{FF2B5EF4-FFF2-40B4-BE49-F238E27FC236}">
                <a16:creationId xmlns:a16="http://schemas.microsoft.com/office/drawing/2014/main" id="{6285820A-96D2-EF41-9757-9180E5200B2E}"/>
              </a:ext>
            </a:extLst>
          </p:cNvPr>
          <p:cNvSpPr txBox="1"/>
          <p:nvPr/>
        </p:nvSpPr>
        <p:spPr>
          <a:xfrm>
            <a:off x="9652245" y="1331050"/>
            <a:ext cx="2351554" cy="1631216"/>
          </a:xfrm>
          <a:prstGeom prst="rect">
            <a:avLst/>
          </a:prstGeom>
          <a:solidFill>
            <a:srgbClr val="875B9F"/>
          </a:solidFill>
        </p:spPr>
        <p:txBody>
          <a:bodyPr wrap="square" rtlCol="0">
            <a:spAutoFit/>
          </a:bodyPr>
          <a:lstStyle/>
          <a:p>
            <a:r>
              <a:rPr lang="en-GB" sz="2000" dirty="0">
                <a:solidFill>
                  <a:schemeClr val="bg1"/>
                </a:solidFill>
              </a:rPr>
              <a:t>Which of these apps have you used? </a:t>
            </a:r>
          </a:p>
          <a:p>
            <a:endParaRPr lang="en-GB" sz="2000" dirty="0">
              <a:solidFill>
                <a:schemeClr val="bg1"/>
              </a:solidFill>
            </a:endParaRPr>
          </a:p>
          <a:p>
            <a:r>
              <a:rPr lang="en-GB" sz="2000" dirty="0">
                <a:solidFill>
                  <a:schemeClr val="bg1"/>
                </a:solidFill>
              </a:rPr>
              <a:t>What did you think of them?</a:t>
            </a:r>
          </a:p>
        </p:txBody>
      </p:sp>
      <p:sp>
        <p:nvSpPr>
          <p:cNvPr id="28" name="TextBox 27">
            <a:extLst>
              <a:ext uri="{FF2B5EF4-FFF2-40B4-BE49-F238E27FC236}">
                <a16:creationId xmlns:a16="http://schemas.microsoft.com/office/drawing/2014/main" id="{200718E9-7CA1-8343-9FC4-1D87D5BD9754}"/>
              </a:ext>
            </a:extLst>
          </p:cNvPr>
          <p:cNvSpPr txBox="1"/>
          <p:nvPr/>
        </p:nvSpPr>
        <p:spPr>
          <a:xfrm>
            <a:off x="9170993" y="3429000"/>
            <a:ext cx="2573231" cy="3170099"/>
          </a:xfrm>
          <a:prstGeom prst="rect">
            <a:avLst/>
          </a:prstGeom>
          <a:solidFill>
            <a:srgbClr val="875B9F"/>
          </a:solidFill>
        </p:spPr>
        <p:txBody>
          <a:bodyPr wrap="square" rtlCol="0">
            <a:spAutoFit/>
          </a:bodyPr>
          <a:lstStyle/>
          <a:p>
            <a:r>
              <a:rPr lang="en-GB" sz="2000" b="1" dirty="0">
                <a:solidFill>
                  <a:schemeClr val="bg1"/>
                </a:solidFill>
              </a:rPr>
              <a:t>Stretch and challenge:</a:t>
            </a:r>
          </a:p>
          <a:p>
            <a:r>
              <a:rPr lang="en-GB" sz="2000" dirty="0">
                <a:solidFill>
                  <a:schemeClr val="bg1"/>
                </a:solidFill>
              </a:rPr>
              <a:t>What do you use these applications or websites for? </a:t>
            </a:r>
          </a:p>
          <a:p>
            <a:r>
              <a:rPr lang="en-GB" sz="2000" dirty="0">
                <a:solidFill>
                  <a:schemeClr val="bg1"/>
                </a:solidFill>
              </a:rPr>
              <a:t>What are the pros and cons of each?</a:t>
            </a:r>
          </a:p>
          <a:p>
            <a:endParaRPr lang="en-GB" sz="2000" dirty="0">
              <a:solidFill>
                <a:schemeClr val="bg1"/>
              </a:solidFill>
            </a:endParaRPr>
          </a:p>
          <a:p>
            <a:r>
              <a:rPr lang="en-GB" sz="2000" dirty="0">
                <a:solidFill>
                  <a:schemeClr val="bg1"/>
                </a:solidFill>
              </a:rPr>
              <a:t>How can each of these applications help you study English?</a:t>
            </a:r>
          </a:p>
        </p:txBody>
      </p:sp>
    </p:spTree>
    <p:extLst>
      <p:ext uri="{BB962C8B-B14F-4D97-AF65-F5344CB8AC3E}">
        <p14:creationId xmlns:p14="http://schemas.microsoft.com/office/powerpoint/2010/main" val="529695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1">
            <a:extLst>
              <a:ext uri="{FF2B5EF4-FFF2-40B4-BE49-F238E27FC236}">
                <a16:creationId xmlns:a16="http://schemas.microsoft.com/office/drawing/2014/main" id="{A20E0E68-5584-824F-9E73-AA58DC678E27}"/>
              </a:ext>
            </a:extLst>
          </p:cNvPr>
          <p:cNvGraphicFramePr>
            <a:graphicFrameLocks noGrp="1"/>
          </p:cNvGraphicFramePr>
          <p:nvPr>
            <p:extLst>
              <p:ext uri="{D42A27DB-BD31-4B8C-83A1-F6EECF244321}">
                <p14:modId xmlns:p14="http://schemas.microsoft.com/office/powerpoint/2010/main" val="319282851"/>
              </p:ext>
            </p:extLst>
          </p:nvPr>
        </p:nvGraphicFramePr>
        <p:xfrm>
          <a:off x="384212" y="1308526"/>
          <a:ext cx="8100957" cy="5236632"/>
        </p:xfrm>
        <a:graphic>
          <a:graphicData uri="http://schemas.openxmlformats.org/drawingml/2006/table">
            <a:tbl>
              <a:tblPr firstRow="1" bandRow="1">
                <a:tableStyleId>{5940675A-B579-460E-94D1-54222C63F5DA}</a:tableStyleId>
              </a:tblPr>
              <a:tblGrid>
                <a:gridCol w="2700319">
                  <a:extLst>
                    <a:ext uri="{9D8B030D-6E8A-4147-A177-3AD203B41FA5}">
                      <a16:colId xmlns:a16="http://schemas.microsoft.com/office/drawing/2014/main" val="575475873"/>
                    </a:ext>
                  </a:extLst>
                </a:gridCol>
                <a:gridCol w="2700319">
                  <a:extLst>
                    <a:ext uri="{9D8B030D-6E8A-4147-A177-3AD203B41FA5}">
                      <a16:colId xmlns:a16="http://schemas.microsoft.com/office/drawing/2014/main" val="1493358390"/>
                    </a:ext>
                  </a:extLst>
                </a:gridCol>
                <a:gridCol w="2700319">
                  <a:extLst>
                    <a:ext uri="{9D8B030D-6E8A-4147-A177-3AD203B41FA5}">
                      <a16:colId xmlns:a16="http://schemas.microsoft.com/office/drawing/2014/main" val="3242953787"/>
                    </a:ext>
                  </a:extLst>
                </a:gridCol>
              </a:tblGrid>
              <a:tr h="1745544">
                <a:tc>
                  <a:txBody>
                    <a:bodyPr/>
                    <a:lstStyle/>
                    <a:p>
                      <a:endParaRPr lang="en-GB"/>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568640714"/>
                  </a:ext>
                </a:extLst>
              </a:tr>
              <a:tr h="1745544">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221265863"/>
                  </a:ext>
                </a:extLst>
              </a:tr>
              <a:tr h="1745544">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3916643478"/>
                  </a:ext>
                </a:extLst>
              </a:tr>
            </a:tbl>
          </a:graphicData>
        </a:graphic>
      </p:graphicFrame>
      <p:pic>
        <p:nvPicPr>
          <p:cNvPr id="3" name="Picture 2">
            <a:extLst>
              <a:ext uri="{FF2B5EF4-FFF2-40B4-BE49-F238E27FC236}">
                <a16:creationId xmlns:a16="http://schemas.microsoft.com/office/drawing/2014/main" id="{CFBDABA6-837E-2B47-B4D6-8CCCB477543E}"/>
              </a:ext>
            </a:extLst>
          </p:cNvPr>
          <p:cNvPicPr>
            <a:picLocks noChangeAspect="1"/>
          </p:cNvPicPr>
          <p:nvPr/>
        </p:nvPicPr>
        <p:blipFill>
          <a:blip r:embed="rId3"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384212" y="1474780"/>
            <a:ext cx="2702386" cy="1418049"/>
          </a:xfrm>
          <a:prstGeom prst="rect">
            <a:avLst/>
          </a:prstGeom>
        </p:spPr>
      </p:pic>
      <p:pic>
        <p:nvPicPr>
          <p:cNvPr id="4" name="Picture 3">
            <a:extLst>
              <a:ext uri="{FF2B5EF4-FFF2-40B4-BE49-F238E27FC236}">
                <a16:creationId xmlns:a16="http://schemas.microsoft.com/office/drawing/2014/main" id="{53FA00A2-A7B2-E841-A9D5-624C881F0D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2250" y="1652798"/>
            <a:ext cx="1062012" cy="1062012"/>
          </a:xfrm>
          <a:prstGeom prst="rect">
            <a:avLst/>
          </a:prstGeom>
        </p:spPr>
      </p:pic>
      <p:pic>
        <p:nvPicPr>
          <p:cNvPr id="5" name="Picture 4">
            <a:extLst>
              <a:ext uri="{FF2B5EF4-FFF2-40B4-BE49-F238E27FC236}">
                <a16:creationId xmlns:a16="http://schemas.microsoft.com/office/drawing/2014/main" id="{4B61339F-D4AA-214C-986A-A41EE760EE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4236" y="1774384"/>
            <a:ext cx="940426" cy="940426"/>
          </a:xfrm>
          <a:prstGeom prst="rect">
            <a:avLst/>
          </a:prstGeom>
        </p:spPr>
      </p:pic>
      <p:pic>
        <p:nvPicPr>
          <p:cNvPr id="6" name="Picture 5">
            <a:extLst>
              <a:ext uri="{FF2B5EF4-FFF2-40B4-BE49-F238E27FC236}">
                <a16:creationId xmlns:a16="http://schemas.microsoft.com/office/drawing/2014/main" id="{2A437010-AA88-014B-A6CC-6F804ECF6B8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77924" y="3492786"/>
            <a:ext cx="946738" cy="940426"/>
          </a:xfrm>
          <a:prstGeom prst="rect">
            <a:avLst/>
          </a:prstGeom>
        </p:spPr>
      </p:pic>
      <p:pic>
        <p:nvPicPr>
          <p:cNvPr id="7" name="Picture 6">
            <a:extLst>
              <a:ext uri="{FF2B5EF4-FFF2-40B4-BE49-F238E27FC236}">
                <a16:creationId xmlns:a16="http://schemas.microsoft.com/office/drawing/2014/main" id="{605FB666-3D6F-A447-84C9-6C4D0B2D6B3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19242" y="3429000"/>
            <a:ext cx="1041819" cy="1041819"/>
          </a:xfrm>
          <a:prstGeom prst="rect">
            <a:avLst/>
          </a:prstGeom>
        </p:spPr>
      </p:pic>
      <p:pic>
        <p:nvPicPr>
          <p:cNvPr id="8" name="Picture 7">
            <a:extLst>
              <a:ext uri="{FF2B5EF4-FFF2-40B4-BE49-F238E27FC236}">
                <a16:creationId xmlns:a16="http://schemas.microsoft.com/office/drawing/2014/main" id="{D5BBFC07-CE3F-A84A-AB17-282C1FD735A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42250" y="3466606"/>
            <a:ext cx="966606" cy="966606"/>
          </a:xfrm>
          <a:prstGeom prst="rect">
            <a:avLst/>
          </a:prstGeom>
        </p:spPr>
      </p:pic>
      <p:sp>
        <p:nvSpPr>
          <p:cNvPr id="9" name="TextBox 8">
            <a:extLst>
              <a:ext uri="{FF2B5EF4-FFF2-40B4-BE49-F238E27FC236}">
                <a16:creationId xmlns:a16="http://schemas.microsoft.com/office/drawing/2014/main" id="{12E81E83-4C71-754F-A1D8-7E82006B23A3}"/>
              </a:ext>
            </a:extLst>
          </p:cNvPr>
          <p:cNvSpPr txBox="1"/>
          <p:nvPr/>
        </p:nvSpPr>
        <p:spPr>
          <a:xfrm>
            <a:off x="0" y="175166"/>
            <a:ext cx="4991100" cy="369332"/>
          </a:xfrm>
          <a:prstGeom prst="rect">
            <a:avLst/>
          </a:prstGeom>
          <a:solidFill>
            <a:srgbClr val="7030A0"/>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Unit one: Using Devices and Handling Information</a:t>
            </a:r>
          </a:p>
        </p:txBody>
      </p:sp>
      <p:pic>
        <p:nvPicPr>
          <p:cNvPr id="10" name="Picture 9">
            <a:extLst>
              <a:ext uri="{FF2B5EF4-FFF2-40B4-BE49-F238E27FC236}">
                <a16:creationId xmlns:a16="http://schemas.microsoft.com/office/drawing/2014/main" id="{3E7FA314-3E83-7040-AFDD-1A947D617DD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219242" y="5234847"/>
            <a:ext cx="998018" cy="998018"/>
          </a:xfrm>
          <a:prstGeom prst="rect">
            <a:avLst/>
          </a:prstGeom>
        </p:spPr>
      </p:pic>
      <p:pic>
        <p:nvPicPr>
          <p:cNvPr id="11" name="Picture 10">
            <a:extLst>
              <a:ext uri="{FF2B5EF4-FFF2-40B4-BE49-F238E27FC236}">
                <a16:creationId xmlns:a16="http://schemas.microsoft.com/office/drawing/2014/main" id="{9EDC865D-4C92-4E4A-B82E-BDF2D2B1473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90111" y="5234847"/>
            <a:ext cx="1070884" cy="997030"/>
          </a:xfrm>
          <a:prstGeom prst="rect">
            <a:avLst/>
          </a:prstGeom>
        </p:spPr>
      </p:pic>
      <p:pic>
        <p:nvPicPr>
          <p:cNvPr id="12" name="Picture 11">
            <a:extLst>
              <a:ext uri="{FF2B5EF4-FFF2-40B4-BE49-F238E27FC236}">
                <a16:creationId xmlns:a16="http://schemas.microsoft.com/office/drawing/2014/main" id="{BB85F876-4F96-644A-A65F-59324D60B31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281249" y="5234847"/>
            <a:ext cx="1740087" cy="977349"/>
          </a:xfrm>
          <a:prstGeom prst="rect">
            <a:avLst/>
          </a:prstGeom>
        </p:spPr>
      </p:pic>
      <p:sp>
        <p:nvSpPr>
          <p:cNvPr id="13" name="TextBox 12">
            <a:extLst>
              <a:ext uri="{FF2B5EF4-FFF2-40B4-BE49-F238E27FC236}">
                <a16:creationId xmlns:a16="http://schemas.microsoft.com/office/drawing/2014/main" id="{C75AD4F0-8E16-154E-9FA7-C5A5C706D75A}"/>
              </a:ext>
            </a:extLst>
          </p:cNvPr>
          <p:cNvSpPr txBox="1"/>
          <p:nvPr/>
        </p:nvSpPr>
        <p:spPr>
          <a:xfrm>
            <a:off x="66502" y="745260"/>
            <a:ext cx="12058996" cy="400110"/>
          </a:xfrm>
          <a:prstGeom prst="rect">
            <a:avLst/>
          </a:prstGeom>
          <a:solidFill>
            <a:srgbClr val="EDDFFB"/>
          </a:solidFill>
          <a:ln>
            <a:solidFill>
              <a:srgbClr val="875B9F"/>
            </a:solidFill>
          </a:ln>
        </p:spPr>
        <p:txBody>
          <a:bodyPr wrap="square" rtlCol="0">
            <a:spAutoFit/>
          </a:bodyPr>
          <a:lstStyle/>
          <a:p>
            <a:r>
              <a:rPr lang="en-GB" sz="2000" b="1" dirty="0"/>
              <a:t>Part 2: </a:t>
            </a:r>
            <a:r>
              <a:rPr lang="en-GB" sz="2000" dirty="0"/>
              <a:t>What do each of these logos represent? In each box, can you write the name of the website or application?</a:t>
            </a:r>
          </a:p>
        </p:txBody>
      </p:sp>
      <p:sp>
        <p:nvSpPr>
          <p:cNvPr id="14" name="TextBox 13">
            <a:extLst>
              <a:ext uri="{FF2B5EF4-FFF2-40B4-BE49-F238E27FC236}">
                <a16:creationId xmlns:a16="http://schemas.microsoft.com/office/drawing/2014/main" id="{F1ACCB57-C575-464E-8F73-ADE428173AF5}"/>
              </a:ext>
            </a:extLst>
          </p:cNvPr>
          <p:cNvSpPr txBox="1"/>
          <p:nvPr/>
        </p:nvSpPr>
        <p:spPr>
          <a:xfrm>
            <a:off x="8816989" y="3677433"/>
            <a:ext cx="3153336" cy="2862322"/>
          </a:xfrm>
          <a:prstGeom prst="rect">
            <a:avLst/>
          </a:prstGeom>
          <a:solidFill>
            <a:srgbClr val="875B9F"/>
          </a:solidFill>
        </p:spPr>
        <p:txBody>
          <a:bodyPr wrap="square" rtlCol="0">
            <a:spAutoFit/>
          </a:bodyPr>
          <a:lstStyle/>
          <a:p>
            <a:r>
              <a:rPr lang="en-GB" sz="2000" b="1" dirty="0">
                <a:solidFill>
                  <a:schemeClr val="bg1"/>
                </a:solidFill>
              </a:rPr>
              <a:t>Stretch and challenge:</a:t>
            </a:r>
          </a:p>
          <a:p>
            <a:r>
              <a:rPr lang="en-GB" sz="2000" dirty="0">
                <a:solidFill>
                  <a:schemeClr val="bg1"/>
                </a:solidFill>
              </a:rPr>
              <a:t>What do you use these applications or websites for? </a:t>
            </a:r>
          </a:p>
          <a:p>
            <a:r>
              <a:rPr lang="en-GB" sz="2000" dirty="0">
                <a:solidFill>
                  <a:schemeClr val="bg1"/>
                </a:solidFill>
              </a:rPr>
              <a:t>What are the pros and cons of each?</a:t>
            </a:r>
          </a:p>
          <a:p>
            <a:endParaRPr lang="en-GB" sz="2000" dirty="0">
              <a:solidFill>
                <a:schemeClr val="bg1"/>
              </a:solidFill>
            </a:endParaRPr>
          </a:p>
          <a:p>
            <a:r>
              <a:rPr lang="en-GB" sz="2000" dirty="0">
                <a:solidFill>
                  <a:schemeClr val="bg1"/>
                </a:solidFill>
              </a:rPr>
              <a:t>How can each of these applications help you study English?</a:t>
            </a:r>
          </a:p>
        </p:txBody>
      </p:sp>
      <p:sp>
        <p:nvSpPr>
          <p:cNvPr id="15" name="TextBox 14">
            <a:extLst>
              <a:ext uri="{FF2B5EF4-FFF2-40B4-BE49-F238E27FC236}">
                <a16:creationId xmlns:a16="http://schemas.microsoft.com/office/drawing/2014/main" id="{0145CC55-03F5-B149-9D68-08C432335BA7}"/>
              </a:ext>
            </a:extLst>
          </p:cNvPr>
          <p:cNvSpPr txBox="1"/>
          <p:nvPr/>
        </p:nvSpPr>
        <p:spPr>
          <a:xfrm>
            <a:off x="8816990" y="1308526"/>
            <a:ext cx="3153335" cy="1323439"/>
          </a:xfrm>
          <a:prstGeom prst="rect">
            <a:avLst/>
          </a:prstGeom>
          <a:solidFill>
            <a:srgbClr val="875B9F"/>
          </a:solidFill>
        </p:spPr>
        <p:txBody>
          <a:bodyPr wrap="square" rtlCol="0">
            <a:spAutoFit/>
          </a:bodyPr>
          <a:lstStyle/>
          <a:p>
            <a:r>
              <a:rPr lang="en-GB" sz="2000" dirty="0">
                <a:solidFill>
                  <a:schemeClr val="bg1"/>
                </a:solidFill>
              </a:rPr>
              <a:t>Which of these apps have you used? </a:t>
            </a:r>
          </a:p>
          <a:p>
            <a:endParaRPr lang="en-GB" sz="2000" dirty="0">
              <a:solidFill>
                <a:schemeClr val="bg1"/>
              </a:solidFill>
            </a:endParaRPr>
          </a:p>
          <a:p>
            <a:r>
              <a:rPr lang="en-GB" sz="2000" dirty="0">
                <a:solidFill>
                  <a:schemeClr val="bg1"/>
                </a:solidFill>
              </a:rPr>
              <a:t>What did you think of them?</a:t>
            </a:r>
          </a:p>
        </p:txBody>
      </p:sp>
    </p:spTree>
    <p:extLst>
      <p:ext uri="{BB962C8B-B14F-4D97-AF65-F5344CB8AC3E}">
        <p14:creationId xmlns:p14="http://schemas.microsoft.com/office/powerpoint/2010/main" val="1024396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CBA539-974E-B54A-8AA7-77CCF2DF2884}"/>
              </a:ext>
            </a:extLst>
          </p:cNvPr>
          <p:cNvSpPr txBox="1"/>
          <p:nvPr/>
        </p:nvSpPr>
        <p:spPr>
          <a:xfrm>
            <a:off x="0" y="175166"/>
            <a:ext cx="4991100" cy="369332"/>
          </a:xfrm>
          <a:prstGeom prst="rect">
            <a:avLst/>
          </a:prstGeom>
          <a:solidFill>
            <a:srgbClr val="7030A0"/>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Unit one: Using Devices and Handling Information</a:t>
            </a:r>
          </a:p>
        </p:txBody>
      </p:sp>
      <p:sp>
        <p:nvSpPr>
          <p:cNvPr id="3" name="TextBox 2">
            <a:extLst>
              <a:ext uri="{FF2B5EF4-FFF2-40B4-BE49-F238E27FC236}">
                <a16:creationId xmlns:a16="http://schemas.microsoft.com/office/drawing/2014/main" id="{4DDE0E6D-A637-C943-9B66-2905EB350532}"/>
              </a:ext>
            </a:extLst>
          </p:cNvPr>
          <p:cNvSpPr txBox="1"/>
          <p:nvPr/>
        </p:nvSpPr>
        <p:spPr>
          <a:xfrm>
            <a:off x="1064439" y="1506118"/>
            <a:ext cx="4315686" cy="3970318"/>
          </a:xfrm>
          <a:prstGeom prst="rect">
            <a:avLst/>
          </a:prstGeom>
          <a:solidFill>
            <a:srgbClr val="E3C6FD"/>
          </a:solidFill>
          <a:ln>
            <a:solidFill>
              <a:srgbClr val="875B9F"/>
            </a:solidFill>
          </a:ln>
        </p:spPr>
        <p:txBody>
          <a:bodyPr wrap="square" rtlCol="0">
            <a:spAutoFit/>
          </a:bodyPr>
          <a:lstStyle/>
          <a:p>
            <a:r>
              <a:rPr lang="en-GB" dirty="0"/>
              <a:t>We’ve examined apps and what they’re used for, and how they benefit our lives. </a:t>
            </a:r>
          </a:p>
          <a:p>
            <a:r>
              <a:rPr lang="en-GB" dirty="0"/>
              <a:t>Now, write a short review of your most used, or favourite app from the ones we’ve looked at. </a:t>
            </a:r>
          </a:p>
          <a:p>
            <a:endParaRPr lang="en-GB" dirty="0"/>
          </a:p>
          <a:p>
            <a:r>
              <a:rPr lang="en-GB" b="1" dirty="0"/>
              <a:t>In your review, you should: </a:t>
            </a:r>
          </a:p>
          <a:p>
            <a:r>
              <a:rPr lang="en-GB" dirty="0"/>
              <a:t>Explain what the app is used for.</a:t>
            </a:r>
          </a:p>
          <a:p>
            <a:r>
              <a:rPr lang="en-GB" dirty="0"/>
              <a:t>Describe how well the app fulfils its purpose – does it do what it is meant to do? </a:t>
            </a:r>
          </a:p>
          <a:p>
            <a:r>
              <a:rPr lang="en-GB" dirty="0"/>
              <a:t>Suggest any improvements that could be made to the app in the future.</a:t>
            </a:r>
          </a:p>
          <a:p>
            <a:endParaRPr lang="en-GB" dirty="0"/>
          </a:p>
          <a:p>
            <a:r>
              <a:rPr lang="en-GB" dirty="0"/>
              <a:t>Your review should be 5 paragraphs long.</a:t>
            </a:r>
          </a:p>
        </p:txBody>
      </p:sp>
      <p:sp>
        <p:nvSpPr>
          <p:cNvPr id="4" name="TextBox 3">
            <a:extLst>
              <a:ext uri="{FF2B5EF4-FFF2-40B4-BE49-F238E27FC236}">
                <a16:creationId xmlns:a16="http://schemas.microsoft.com/office/drawing/2014/main" id="{DA7023F4-68F3-7F4A-AFCE-15172018739F}"/>
              </a:ext>
            </a:extLst>
          </p:cNvPr>
          <p:cNvSpPr txBox="1"/>
          <p:nvPr/>
        </p:nvSpPr>
        <p:spPr>
          <a:xfrm>
            <a:off x="5704058" y="1506118"/>
            <a:ext cx="5989503" cy="1200329"/>
          </a:xfrm>
          <a:prstGeom prst="rect">
            <a:avLst/>
          </a:prstGeom>
          <a:solidFill>
            <a:srgbClr val="BF9FFF"/>
          </a:solidFill>
          <a:ln>
            <a:solidFill>
              <a:srgbClr val="875B9F"/>
            </a:solidFill>
          </a:ln>
        </p:spPr>
        <p:txBody>
          <a:bodyPr wrap="square" rtlCol="0">
            <a:spAutoFit/>
          </a:bodyPr>
          <a:lstStyle/>
          <a:p>
            <a:r>
              <a:rPr lang="en-GB" b="1" dirty="0"/>
              <a:t>Before we start writing: </a:t>
            </a:r>
          </a:p>
          <a:p>
            <a:r>
              <a:rPr lang="en-GB" dirty="0"/>
              <a:t>What keywords could we use in our review? </a:t>
            </a:r>
          </a:p>
          <a:p>
            <a:r>
              <a:rPr lang="en-GB" dirty="0"/>
              <a:t>Review your understanding of complex sentences to ensure your writing is of a good standard.</a:t>
            </a:r>
          </a:p>
        </p:txBody>
      </p:sp>
      <p:pic>
        <p:nvPicPr>
          <p:cNvPr id="5" name="Picture 4">
            <a:extLst>
              <a:ext uri="{FF2B5EF4-FFF2-40B4-BE49-F238E27FC236}">
                <a16:creationId xmlns:a16="http://schemas.microsoft.com/office/drawing/2014/main" id="{E6ACAB74-499C-9944-A950-D9E755EC7E22}"/>
              </a:ext>
            </a:extLst>
          </p:cNvPr>
          <p:cNvPicPr>
            <a:picLocks noChangeAspect="1"/>
          </p:cNvPicPr>
          <p:nvPr/>
        </p:nvPicPr>
        <p:blipFill>
          <a:blip r:embed="rId3"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3222282" y="5278409"/>
            <a:ext cx="5747436" cy="1922778"/>
          </a:xfrm>
          <a:prstGeom prst="rect">
            <a:avLst/>
          </a:prstGeom>
        </p:spPr>
      </p:pic>
      <p:sp>
        <p:nvSpPr>
          <p:cNvPr id="6" name="TextBox 5">
            <a:extLst>
              <a:ext uri="{FF2B5EF4-FFF2-40B4-BE49-F238E27FC236}">
                <a16:creationId xmlns:a16="http://schemas.microsoft.com/office/drawing/2014/main" id="{410F8106-96C1-1A44-8B09-7BCBD77A8289}"/>
              </a:ext>
            </a:extLst>
          </p:cNvPr>
          <p:cNvSpPr txBox="1"/>
          <p:nvPr/>
        </p:nvSpPr>
        <p:spPr>
          <a:xfrm rot="21119980">
            <a:off x="710410" y="878633"/>
            <a:ext cx="1989134" cy="523220"/>
          </a:xfrm>
          <a:prstGeom prst="rect">
            <a:avLst/>
          </a:prstGeom>
          <a:solidFill>
            <a:srgbClr val="FFFF00"/>
          </a:solidFill>
          <a:ln>
            <a:solidFill>
              <a:srgbClr val="875B9F"/>
            </a:solidFill>
          </a:ln>
        </p:spPr>
        <p:txBody>
          <a:bodyPr wrap="none" rtlCol="0">
            <a:spAutoFit/>
          </a:bodyPr>
          <a:lstStyle/>
          <a:p>
            <a:r>
              <a:rPr lang="en-GB" sz="2800" b="1" dirty="0"/>
              <a:t>Writing task</a:t>
            </a:r>
          </a:p>
        </p:txBody>
      </p:sp>
      <p:sp>
        <p:nvSpPr>
          <p:cNvPr id="7" name="TextBox 6">
            <a:extLst>
              <a:ext uri="{FF2B5EF4-FFF2-40B4-BE49-F238E27FC236}">
                <a16:creationId xmlns:a16="http://schemas.microsoft.com/office/drawing/2014/main" id="{E79C5079-367A-6748-936B-D85E72195837}"/>
              </a:ext>
            </a:extLst>
          </p:cNvPr>
          <p:cNvSpPr txBox="1"/>
          <p:nvPr/>
        </p:nvSpPr>
        <p:spPr>
          <a:xfrm>
            <a:off x="5704057" y="3429000"/>
            <a:ext cx="5989503" cy="2031325"/>
          </a:xfrm>
          <a:prstGeom prst="rect">
            <a:avLst/>
          </a:prstGeom>
          <a:solidFill>
            <a:srgbClr val="EDDFFB"/>
          </a:solidFill>
          <a:ln>
            <a:solidFill>
              <a:srgbClr val="875B9F"/>
            </a:solidFill>
          </a:ln>
        </p:spPr>
        <p:txBody>
          <a:bodyPr wrap="square" rtlCol="0">
            <a:spAutoFit/>
          </a:bodyPr>
          <a:lstStyle/>
          <a:p>
            <a:r>
              <a:rPr lang="en-GB" dirty="0"/>
              <a:t>Without using the internet, how many words can you list that are synonyms for ‘good’?</a:t>
            </a:r>
          </a:p>
          <a:p>
            <a:endParaRPr lang="en-GB" dirty="0"/>
          </a:p>
          <a:p>
            <a:r>
              <a:rPr lang="en-GB" dirty="0"/>
              <a:t>Try the same with the word ‘bad’.</a:t>
            </a:r>
          </a:p>
          <a:p>
            <a:endParaRPr lang="en-GB" dirty="0"/>
          </a:p>
          <a:p>
            <a:r>
              <a:rPr lang="en-GB" i="1" dirty="0"/>
              <a:t>Stretch and challenge: put them in order of how strong they are.</a:t>
            </a:r>
          </a:p>
        </p:txBody>
      </p:sp>
    </p:spTree>
    <p:extLst>
      <p:ext uri="{BB962C8B-B14F-4D97-AF65-F5344CB8AC3E}">
        <p14:creationId xmlns:p14="http://schemas.microsoft.com/office/powerpoint/2010/main" val="1005507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earch and Knowledge Exchange">
            <a:extLst>
              <a:ext uri="{FF2B5EF4-FFF2-40B4-BE49-F238E27FC236}">
                <a16:creationId xmlns:a16="http://schemas.microsoft.com/office/drawing/2014/main" id="{47B9110E-5629-6246-8A5A-EB787F19DD6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79397" y="2813593"/>
            <a:ext cx="7085677" cy="30134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ADD3ED-D7E0-C542-A646-9480798FE5AD}"/>
              </a:ext>
            </a:extLst>
          </p:cNvPr>
          <p:cNvSpPr txBox="1"/>
          <p:nvPr/>
        </p:nvSpPr>
        <p:spPr>
          <a:xfrm>
            <a:off x="0" y="175166"/>
            <a:ext cx="4991100" cy="369332"/>
          </a:xfrm>
          <a:prstGeom prst="rect">
            <a:avLst/>
          </a:prstGeom>
          <a:solidFill>
            <a:srgbClr val="7030A0"/>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Unit one: Using Devices and Handling Information</a:t>
            </a:r>
          </a:p>
        </p:txBody>
      </p:sp>
      <p:sp>
        <p:nvSpPr>
          <p:cNvPr id="3" name="TextBox 2">
            <a:extLst>
              <a:ext uri="{FF2B5EF4-FFF2-40B4-BE49-F238E27FC236}">
                <a16:creationId xmlns:a16="http://schemas.microsoft.com/office/drawing/2014/main" id="{49DCCAA5-F56A-784C-864B-1E1471BA4AB1}"/>
              </a:ext>
            </a:extLst>
          </p:cNvPr>
          <p:cNvSpPr txBox="1"/>
          <p:nvPr/>
        </p:nvSpPr>
        <p:spPr>
          <a:xfrm>
            <a:off x="279399" y="731520"/>
            <a:ext cx="7085677" cy="2031325"/>
          </a:xfrm>
          <a:prstGeom prst="rect">
            <a:avLst/>
          </a:prstGeom>
          <a:solidFill>
            <a:srgbClr val="E3C6FD"/>
          </a:solidFill>
          <a:ln>
            <a:solidFill>
              <a:srgbClr val="875B9F"/>
            </a:solidFill>
          </a:ln>
        </p:spPr>
        <p:txBody>
          <a:bodyPr wrap="square" rtlCol="0">
            <a:spAutoFit/>
          </a:bodyPr>
          <a:lstStyle/>
          <a:p>
            <a:r>
              <a:rPr lang="en-GB" dirty="0"/>
              <a:t>Finding the right information on the internet can be a tricky task. A search engine can help to locate information quickly and accurately. Can you name some different search engines?</a:t>
            </a:r>
          </a:p>
          <a:p>
            <a:endParaRPr lang="en-GB" dirty="0"/>
          </a:p>
          <a:p>
            <a:r>
              <a:rPr lang="en-GB" dirty="0"/>
              <a:t>When searching for information on the internet it is important to think carefully about the words you use. The words you choose are called </a:t>
            </a:r>
            <a:r>
              <a:rPr lang="en-GB" b="1" dirty="0"/>
              <a:t>keywords.</a:t>
            </a:r>
          </a:p>
        </p:txBody>
      </p:sp>
      <p:sp>
        <p:nvSpPr>
          <p:cNvPr id="4" name="TextBox 3">
            <a:extLst>
              <a:ext uri="{FF2B5EF4-FFF2-40B4-BE49-F238E27FC236}">
                <a16:creationId xmlns:a16="http://schemas.microsoft.com/office/drawing/2014/main" id="{9125926C-55A2-FD41-859D-558D50AAB7A3}"/>
              </a:ext>
            </a:extLst>
          </p:cNvPr>
          <p:cNvSpPr txBox="1"/>
          <p:nvPr/>
        </p:nvSpPr>
        <p:spPr>
          <a:xfrm>
            <a:off x="279395" y="3185644"/>
            <a:ext cx="7085679" cy="923330"/>
          </a:xfrm>
          <a:prstGeom prst="rect">
            <a:avLst/>
          </a:prstGeom>
          <a:solidFill>
            <a:srgbClr val="BF9FFF"/>
          </a:solidFill>
          <a:ln>
            <a:solidFill>
              <a:srgbClr val="875B9F"/>
            </a:solidFill>
          </a:ln>
        </p:spPr>
        <p:txBody>
          <a:bodyPr wrap="square" rtlCol="0">
            <a:spAutoFit/>
          </a:bodyPr>
          <a:lstStyle/>
          <a:p>
            <a:r>
              <a:rPr lang="en-GB" dirty="0"/>
              <a:t>Look at the research questions below and underline three or four key words that would help to find the most relevant information. Write the key words in the box underneath.</a:t>
            </a:r>
          </a:p>
        </p:txBody>
      </p:sp>
      <p:sp>
        <p:nvSpPr>
          <p:cNvPr id="5" name="TextBox 4">
            <a:extLst>
              <a:ext uri="{FF2B5EF4-FFF2-40B4-BE49-F238E27FC236}">
                <a16:creationId xmlns:a16="http://schemas.microsoft.com/office/drawing/2014/main" id="{575BEF82-E7B8-7D4F-B70A-E5E4B3502E15}"/>
              </a:ext>
            </a:extLst>
          </p:cNvPr>
          <p:cNvSpPr txBox="1"/>
          <p:nvPr/>
        </p:nvSpPr>
        <p:spPr>
          <a:xfrm>
            <a:off x="7872973" y="751840"/>
            <a:ext cx="4127499" cy="1200329"/>
          </a:xfrm>
          <a:prstGeom prst="rect">
            <a:avLst/>
          </a:prstGeom>
          <a:solidFill>
            <a:srgbClr val="875B9F"/>
          </a:solidFill>
          <a:ln>
            <a:solidFill>
              <a:srgbClr val="875B9F"/>
            </a:solidFill>
          </a:ln>
        </p:spPr>
        <p:txBody>
          <a:bodyPr wrap="square" rtlCol="0">
            <a:spAutoFit/>
          </a:bodyPr>
          <a:lstStyle/>
          <a:p>
            <a:r>
              <a:rPr lang="en-GB" dirty="0">
                <a:solidFill>
                  <a:schemeClr val="bg1"/>
                </a:solidFill>
              </a:rPr>
              <a:t>Can you list three examples of search engines?</a:t>
            </a:r>
          </a:p>
          <a:p>
            <a:endParaRPr lang="en-GB" dirty="0">
              <a:solidFill>
                <a:schemeClr val="bg1"/>
              </a:solidFill>
            </a:endParaRPr>
          </a:p>
          <a:p>
            <a:r>
              <a:rPr lang="en-GB" dirty="0">
                <a:solidFill>
                  <a:schemeClr val="bg1"/>
                </a:solidFill>
              </a:rPr>
              <a:t>Which is the most popular search engine?</a:t>
            </a:r>
          </a:p>
        </p:txBody>
      </p:sp>
      <p:sp>
        <p:nvSpPr>
          <p:cNvPr id="6" name="TextBox 5">
            <a:extLst>
              <a:ext uri="{FF2B5EF4-FFF2-40B4-BE49-F238E27FC236}">
                <a16:creationId xmlns:a16="http://schemas.microsoft.com/office/drawing/2014/main" id="{0FE89ECC-896D-B54E-9AAD-42398B5E3082}"/>
              </a:ext>
            </a:extLst>
          </p:cNvPr>
          <p:cNvSpPr txBox="1"/>
          <p:nvPr/>
        </p:nvSpPr>
        <p:spPr>
          <a:xfrm>
            <a:off x="7872973" y="4354606"/>
            <a:ext cx="4127499" cy="2308324"/>
          </a:xfrm>
          <a:prstGeom prst="rect">
            <a:avLst/>
          </a:prstGeom>
          <a:solidFill>
            <a:srgbClr val="EDDFFB"/>
          </a:solidFill>
          <a:ln>
            <a:solidFill>
              <a:srgbClr val="875B9F"/>
            </a:solidFill>
          </a:ln>
        </p:spPr>
        <p:txBody>
          <a:bodyPr wrap="square" rtlCol="0">
            <a:spAutoFit/>
          </a:bodyPr>
          <a:lstStyle/>
          <a:p>
            <a:r>
              <a:rPr lang="en-GB" b="1" dirty="0"/>
              <a:t>Stretch and challenge: </a:t>
            </a:r>
          </a:p>
          <a:p>
            <a:r>
              <a:rPr lang="en-GB" dirty="0"/>
              <a:t>How do we know which sources to use? </a:t>
            </a:r>
          </a:p>
          <a:p>
            <a:r>
              <a:rPr lang="en-GB" dirty="0"/>
              <a:t>What makes a reliable source?</a:t>
            </a:r>
          </a:p>
          <a:p>
            <a:r>
              <a:rPr lang="en-GB" dirty="0"/>
              <a:t>Which punctuation mark do we use to quote something we’ve found on the internet? </a:t>
            </a:r>
          </a:p>
          <a:p>
            <a:r>
              <a:rPr lang="en-GB" dirty="0"/>
              <a:t>Why can’t we copy down what someone has said without crediting them?</a:t>
            </a:r>
          </a:p>
        </p:txBody>
      </p:sp>
      <p:sp>
        <p:nvSpPr>
          <p:cNvPr id="7" name="TextBox 6">
            <a:extLst>
              <a:ext uri="{FF2B5EF4-FFF2-40B4-BE49-F238E27FC236}">
                <a16:creationId xmlns:a16="http://schemas.microsoft.com/office/drawing/2014/main" id="{C7B33E0D-43E3-604F-8236-5F6B35AE78E5}"/>
              </a:ext>
            </a:extLst>
          </p:cNvPr>
          <p:cNvSpPr txBox="1"/>
          <p:nvPr/>
        </p:nvSpPr>
        <p:spPr>
          <a:xfrm>
            <a:off x="279398" y="5230220"/>
            <a:ext cx="7085678" cy="1200329"/>
          </a:xfrm>
          <a:prstGeom prst="rect">
            <a:avLst/>
          </a:prstGeom>
          <a:solidFill>
            <a:srgbClr val="7030A0"/>
          </a:solidFill>
        </p:spPr>
        <p:txBody>
          <a:bodyPr wrap="square" rtlCol="0">
            <a:spAutoFit/>
          </a:bodyPr>
          <a:lstStyle/>
          <a:p>
            <a:r>
              <a:rPr lang="en-GB" b="1" dirty="0">
                <a:solidFill>
                  <a:schemeClr val="bg1"/>
                </a:solidFill>
              </a:rPr>
              <a:t>Research questions…</a:t>
            </a:r>
          </a:p>
          <a:p>
            <a:pPr marL="342900" indent="-342900">
              <a:buFont typeface="+mj-lt"/>
              <a:buAutoNum type="arabicPeriod"/>
            </a:pPr>
            <a:r>
              <a:rPr lang="en-GB" dirty="0">
                <a:solidFill>
                  <a:schemeClr val="bg1"/>
                </a:solidFill>
              </a:rPr>
              <a:t>What is the biggest environmental problem in the world this year?</a:t>
            </a:r>
          </a:p>
          <a:p>
            <a:pPr marL="342900" indent="-342900">
              <a:buAutoNum type="arabicPeriod"/>
            </a:pPr>
            <a:r>
              <a:rPr lang="en-GB" dirty="0">
                <a:solidFill>
                  <a:schemeClr val="bg1"/>
                </a:solidFill>
              </a:rPr>
              <a:t>What inequalities do women still face in comparison to men?</a:t>
            </a:r>
          </a:p>
          <a:p>
            <a:pPr marL="342900" indent="-342900">
              <a:buAutoNum type="arabicPeriod"/>
            </a:pPr>
            <a:r>
              <a:rPr lang="en-GB" dirty="0">
                <a:solidFill>
                  <a:schemeClr val="bg1"/>
                </a:solidFill>
              </a:rPr>
              <a:t>Which career is the most popular this year?</a:t>
            </a:r>
          </a:p>
        </p:txBody>
      </p:sp>
      <p:sp>
        <p:nvSpPr>
          <p:cNvPr id="8" name="TextBox 7">
            <a:extLst>
              <a:ext uri="{FF2B5EF4-FFF2-40B4-BE49-F238E27FC236}">
                <a16:creationId xmlns:a16="http://schemas.microsoft.com/office/drawing/2014/main" id="{67F3FAE5-FC6D-A840-85AC-6BF66037F209}"/>
              </a:ext>
            </a:extLst>
          </p:cNvPr>
          <p:cNvSpPr txBox="1"/>
          <p:nvPr/>
        </p:nvSpPr>
        <p:spPr>
          <a:xfrm>
            <a:off x="279398" y="4644994"/>
            <a:ext cx="1840184" cy="523220"/>
          </a:xfrm>
          <a:prstGeom prst="rect">
            <a:avLst/>
          </a:prstGeom>
          <a:solidFill>
            <a:srgbClr val="FFFF00"/>
          </a:solidFill>
          <a:ln>
            <a:solidFill>
              <a:srgbClr val="875B9F"/>
            </a:solidFill>
          </a:ln>
        </p:spPr>
        <p:txBody>
          <a:bodyPr wrap="none" rtlCol="0">
            <a:spAutoFit/>
          </a:bodyPr>
          <a:lstStyle/>
          <a:p>
            <a:r>
              <a:rPr lang="en-GB" sz="2800" b="1" dirty="0"/>
              <a:t>Your task…</a:t>
            </a:r>
          </a:p>
        </p:txBody>
      </p:sp>
      <p:sp>
        <p:nvSpPr>
          <p:cNvPr id="9" name="Right Arrow 8">
            <a:extLst>
              <a:ext uri="{FF2B5EF4-FFF2-40B4-BE49-F238E27FC236}">
                <a16:creationId xmlns:a16="http://schemas.microsoft.com/office/drawing/2014/main" id="{B8E73992-C10B-2C43-8C9F-9B30C1D235D3}"/>
              </a:ext>
            </a:extLst>
          </p:cNvPr>
          <p:cNvSpPr/>
          <p:nvPr/>
        </p:nvSpPr>
        <p:spPr>
          <a:xfrm rot="21087981">
            <a:off x="7061201" y="1238121"/>
            <a:ext cx="900673" cy="604182"/>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2FCC3CE4-D53E-5045-9D24-E3B852B8B4A5}"/>
              </a:ext>
            </a:extLst>
          </p:cNvPr>
          <p:cNvPicPr>
            <a:picLocks noChangeAspect="1"/>
          </p:cNvPicPr>
          <p:nvPr/>
        </p:nvPicPr>
        <p:blipFill>
          <a:blip r:embed="rId5"/>
          <a:stretch>
            <a:fillRect/>
          </a:stretch>
        </p:blipFill>
        <p:spPr>
          <a:xfrm>
            <a:off x="7872973" y="2111667"/>
            <a:ext cx="4127499" cy="2128242"/>
          </a:xfrm>
          <a:prstGeom prst="rect">
            <a:avLst/>
          </a:prstGeom>
        </p:spPr>
      </p:pic>
    </p:spTree>
    <p:extLst>
      <p:ext uri="{BB962C8B-B14F-4D97-AF65-F5344CB8AC3E}">
        <p14:creationId xmlns:p14="http://schemas.microsoft.com/office/powerpoint/2010/main" val="2179412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4432F9-197B-7D4F-B87B-C2CFF3478E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27301" y="3809157"/>
            <a:ext cx="4310515" cy="2873677"/>
          </a:xfrm>
          <a:prstGeom prst="rect">
            <a:avLst/>
          </a:prstGeom>
        </p:spPr>
      </p:pic>
      <p:sp>
        <p:nvSpPr>
          <p:cNvPr id="3" name="TextBox 2">
            <a:extLst>
              <a:ext uri="{FF2B5EF4-FFF2-40B4-BE49-F238E27FC236}">
                <a16:creationId xmlns:a16="http://schemas.microsoft.com/office/drawing/2014/main" id="{E0EFA2A7-616D-4240-A757-0FF6B5735A8E}"/>
              </a:ext>
            </a:extLst>
          </p:cNvPr>
          <p:cNvSpPr txBox="1"/>
          <p:nvPr/>
        </p:nvSpPr>
        <p:spPr>
          <a:xfrm>
            <a:off x="7200900" y="3784990"/>
            <a:ext cx="4800600" cy="2923877"/>
          </a:xfrm>
          <a:prstGeom prst="rect">
            <a:avLst/>
          </a:prstGeom>
          <a:solidFill>
            <a:srgbClr val="EDDFFB"/>
          </a:solidFill>
          <a:ln>
            <a:solidFill>
              <a:srgbClr val="875B9F"/>
            </a:solidFill>
          </a:ln>
        </p:spPr>
        <p:txBody>
          <a:bodyPr wrap="square">
            <a:spAutoFit/>
          </a:bodyPr>
          <a:lstStyle/>
          <a:p>
            <a:pPr algn="l"/>
            <a:r>
              <a:rPr lang="en-GB" sz="2000" b="1" dirty="0">
                <a:solidFill>
                  <a:srgbClr val="333333"/>
                </a:solidFill>
                <a:effectLst/>
              </a:rPr>
              <a:t>File Size Basics</a:t>
            </a:r>
            <a:br>
              <a:rPr lang="en-GB" sz="2000" b="1" dirty="0">
                <a:solidFill>
                  <a:srgbClr val="333333"/>
                </a:solidFill>
                <a:effectLst/>
              </a:rPr>
            </a:br>
            <a:endParaRPr lang="en-GB" sz="2000" b="1" dirty="0">
              <a:solidFill>
                <a:srgbClr val="333333"/>
              </a:solidFill>
              <a:effectLst/>
            </a:endParaRPr>
          </a:p>
          <a:p>
            <a:pPr algn="l">
              <a:buFont typeface="Arial" panose="020B0604020202020204" pitchFamily="34" charset="0"/>
              <a:buChar char="•"/>
            </a:pPr>
            <a:r>
              <a:rPr lang="en-GB" b="0" i="0" dirty="0">
                <a:solidFill>
                  <a:srgbClr val="333333"/>
                </a:solidFill>
                <a:effectLst/>
              </a:rPr>
              <a:t>Kilobyte (KB): </a:t>
            </a:r>
            <a:r>
              <a:rPr lang="en-GB" b="1" i="0" dirty="0">
                <a:solidFill>
                  <a:srgbClr val="333333"/>
                </a:solidFill>
                <a:effectLst/>
              </a:rPr>
              <a:t>1000 bytes</a:t>
            </a:r>
            <a:r>
              <a:rPr lang="en-GB" b="0" i="0" dirty="0">
                <a:solidFill>
                  <a:srgbClr val="333333"/>
                </a:solidFill>
                <a:effectLst/>
              </a:rPr>
              <a:t> = </a:t>
            </a:r>
            <a:r>
              <a:rPr lang="en-GB" b="1" i="0" dirty="0">
                <a:solidFill>
                  <a:srgbClr val="333333"/>
                </a:solidFill>
                <a:effectLst/>
              </a:rPr>
              <a:t>1 KB</a:t>
            </a:r>
            <a:r>
              <a:rPr lang="en-GB" b="0" i="0" dirty="0">
                <a:solidFill>
                  <a:srgbClr val="333333"/>
                </a:solidFill>
                <a:effectLst/>
              </a:rPr>
              <a:t>. A short email (text only) = </a:t>
            </a:r>
            <a:r>
              <a:rPr lang="en-GB" b="1" i="0" dirty="0">
                <a:solidFill>
                  <a:srgbClr val="333333"/>
                </a:solidFill>
                <a:effectLst/>
              </a:rPr>
              <a:t>5 KB</a:t>
            </a:r>
            <a:r>
              <a:rPr lang="en-GB" b="0" i="0" dirty="0">
                <a:solidFill>
                  <a:srgbClr val="333333"/>
                </a:solidFill>
                <a:effectLst/>
              </a:rPr>
              <a:t>. A five-page paper =</a:t>
            </a:r>
            <a:r>
              <a:rPr lang="en-GB" b="1" i="0" dirty="0">
                <a:solidFill>
                  <a:srgbClr val="333333"/>
                </a:solidFill>
                <a:effectLst/>
              </a:rPr>
              <a:t> 100 KB</a:t>
            </a:r>
            <a:r>
              <a:rPr lang="en-GB" b="0" i="0" dirty="0">
                <a:solidFill>
                  <a:srgbClr val="333333"/>
                </a:solidFill>
                <a:effectLst/>
              </a:rPr>
              <a:t>. ...</a:t>
            </a:r>
            <a:endParaRPr lang="en-GB" b="0" i="0" dirty="0">
              <a:solidFill>
                <a:srgbClr val="999999"/>
              </a:solidFill>
              <a:effectLst/>
            </a:endParaRPr>
          </a:p>
          <a:p>
            <a:pPr algn="l">
              <a:buFont typeface="Arial" panose="020B0604020202020204" pitchFamily="34" charset="0"/>
              <a:buChar char="•"/>
            </a:pPr>
            <a:r>
              <a:rPr lang="en-GB" b="0" i="0" dirty="0">
                <a:solidFill>
                  <a:srgbClr val="333333"/>
                </a:solidFill>
                <a:effectLst/>
              </a:rPr>
              <a:t>Megabyte (MB): </a:t>
            </a:r>
            <a:r>
              <a:rPr lang="en-GB" b="1" i="0" dirty="0">
                <a:solidFill>
                  <a:srgbClr val="333333"/>
                </a:solidFill>
                <a:effectLst/>
              </a:rPr>
              <a:t>1000 KB</a:t>
            </a:r>
            <a:r>
              <a:rPr lang="en-GB" b="0" i="0" dirty="0">
                <a:solidFill>
                  <a:srgbClr val="333333"/>
                </a:solidFill>
                <a:effectLst/>
              </a:rPr>
              <a:t> = </a:t>
            </a:r>
            <a:r>
              <a:rPr lang="en-GB" b="1" i="0" dirty="0">
                <a:solidFill>
                  <a:srgbClr val="333333"/>
                </a:solidFill>
                <a:effectLst/>
              </a:rPr>
              <a:t>1 MB.</a:t>
            </a:r>
            <a:r>
              <a:rPr lang="en-GB" b="0" i="0" dirty="0">
                <a:solidFill>
                  <a:srgbClr val="333333"/>
                </a:solidFill>
                <a:effectLst/>
              </a:rPr>
              <a:t> The average size of a webpage = </a:t>
            </a:r>
            <a:r>
              <a:rPr lang="en-GB" b="1" i="0" dirty="0">
                <a:solidFill>
                  <a:srgbClr val="333333"/>
                </a:solidFill>
                <a:effectLst/>
              </a:rPr>
              <a:t>2 M</a:t>
            </a:r>
            <a:r>
              <a:rPr lang="en-GB" b="0" i="0" dirty="0">
                <a:solidFill>
                  <a:srgbClr val="333333"/>
                </a:solidFill>
                <a:effectLst/>
              </a:rPr>
              <a:t>B. ...</a:t>
            </a:r>
            <a:endParaRPr lang="en-GB" b="0" i="0" dirty="0">
              <a:solidFill>
                <a:srgbClr val="999999"/>
              </a:solidFill>
              <a:effectLst/>
            </a:endParaRPr>
          </a:p>
          <a:p>
            <a:pPr algn="l">
              <a:buFont typeface="Arial" panose="020B0604020202020204" pitchFamily="34" charset="0"/>
              <a:buChar char="•"/>
            </a:pPr>
            <a:r>
              <a:rPr lang="en-GB" b="0" i="0" dirty="0">
                <a:solidFill>
                  <a:srgbClr val="333333"/>
                </a:solidFill>
                <a:effectLst/>
              </a:rPr>
              <a:t>Gigabyte (GB): </a:t>
            </a:r>
            <a:r>
              <a:rPr lang="en-GB" b="1" i="0" dirty="0">
                <a:solidFill>
                  <a:srgbClr val="333333"/>
                </a:solidFill>
                <a:effectLst/>
              </a:rPr>
              <a:t>1000 MB</a:t>
            </a:r>
            <a:r>
              <a:rPr lang="en-GB" b="0" i="0" dirty="0">
                <a:solidFill>
                  <a:srgbClr val="333333"/>
                </a:solidFill>
                <a:effectLst/>
              </a:rPr>
              <a:t> = </a:t>
            </a:r>
            <a:r>
              <a:rPr lang="en-GB" b="1" i="0" dirty="0">
                <a:solidFill>
                  <a:srgbClr val="333333"/>
                </a:solidFill>
                <a:effectLst/>
              </a:rPr>
              <a:t>1 GB</a:t>
            </a:r>
            <a:r>
              <a:rPr lang="en-GB" b="0" i="0" dirty="0">
                <a:solidFill>
                  <a:srgbClr val="333333"/>
                </a:solidFill>
                <a:effectLst/>
              </a:rPr>
              <a:t>.  </a:t>
            </a:r>
            <a:r>
              <a:rPr lang="en-GB" b="1" i="0" dirty="0">
                <a:solidFill>
                  <a:srgbClr val="333333"/>
                </a:solidFill>
                <a:effectLst/>
              </a:rPr>
              <a:t>256 </a:t>
            </a:r>
            <a:r>
              <a:rPr lang="en-GB" b="0" i="0" dirty="0">
                <a:solidFill>
                  <a:srgbClr val="333333"/>
                </a:solidFill>
                <a:effectLst/>
              </a:rPr>
              <a:t>MP3 files = </a:t>
            </a:r>
            <a:r>
              <a:rPr lang="en-GB" b="1" i="0" dirty="0">
                <a:solidFill>
                  <a:srgbClr val="333333"/>
                </a:solidFill>
                <a:effectLst/>
              </a:rPr>
              <a:t>1 GB</a:t>
            </a:r>
            <a:r>
              <a:rPr lang="en-GB" b="0" i="0" dirty="0">
                <a:solidFill>
                  <a:srgbClr val="333333"/>
                </a:solidFill>
                <a:effectLst/>
              </a:rPr>
              <a:t>. ...</a:t>
            </a:r>
            <a:endParaRPr lang="en-GB" b="0" i="0" dirty="0">
              <a:solidFill>
                <a:srgbClr val="999999"/>
              </a:solidFill>
              <a:effectLst/>
            </a:endParaRPr>
          </a:p>
          <a:p>
            <a:pPr algn="l">
              <a:buFont typeface="Arial" panose="020B0604020202020204" pitchFamily="34" charset="0"/>
              <a:buChar char="•"/>
            </a:pPr>
            <a:r>
              <a:rPr lang="en-GB" b="0" i="0" dirty="0">
                <a:solidFill>
                  <a:srgbClr val="333333"/>
                </a:solidFill>
                <a:effectLst/>
              </a:rPr>
              <a:t>Terabyte (TB): </a:t>
            </a:r>
            <a:r>
              <a:rPr lang="en-GB" b="1" i="0" dirty="0">
                <a:solidFill>
                  <a:srgbClr val="333333"/>
                </a:solidFill>
                <a:effectLst/>
              </a:rPr>
              <a:t>1000 GB</a:t>
            </a:r>
            <a:r>
              <a:rPr lang="en-GB" b="0" i="0" dirty="0">
                <a:solidFill>
                  <a:srgbClr val="333333"/>
                </a:solidFill>
                <a:effectLst/>
              </a:rPr>
              <a:t> = </a:t>
            </a:r>
            <a:r>
              <a:rPr lang="en-GB" b="1" i="0" dirty="0">
                <a:solidFill>
                  <a:srgbClr val="333333"/>
                </a:solidFill>
                <a:effectLst/>
              </a:rPr>
              <a:t>1 TB</a:t>
            </a:r>
            <a:r>
              <a:rPr lang="en-GB" b="0" i="0" dirty="0">
                <a:solidFill>
                  <a:srgbClr val="333333"/>
                </a:solidFill>
                <a:effectLst/>
              </a:rPr>
              <a:t>. 1,000 copies of the </a:t>
            </a:r>
            <a:r>
              <a:rPr lang="en-GB" b="0" i="0" dirty="0" err="1">
                <a:solidFill>
                  <a:srgbClr val="333333"/>
                </a:solidFill>
                <a:effectLst/>
              </a:rPr>
              <a:t>Encyclopedia</a:t>
            </a:r>
            <a:r>
              <a:rPr lang="en-GB" b="0" i="0" dirty="0">
                <a:solidFill>
                  <a:srgbClr val="333333"/>
                </a:solidFill>
                <a:effectLst/>
              </a:rPr>
              <a:t> Britannica = </a:t>
            </a:r>
            <a:r>
              <a:rPr lang="en-GB" b="1" i="0" dirty="0">
                <a:solidFill>
                  <a:srgbClr val="333333"/>
                </a:solidFill>
                <a:effectLst/>
              </a:rPr>
              <a:t>1 TB.</a:t>
            </a:r>
            <a:endParaRPr lang="en-GB" b="0" i="0" dirty="0">
              <a:solidFill>
                <a:srgbClr val="999999"/>
              </a:solidFill>
              <a:effectLst/>
            </a:endParaRPr>
          </a:p>
        </p:txBody>
      </p:sp>
      <p:sp>
        <p:nvSpPr>
          <p:cNvPr id="5" name="TextBox 4">
            <a:extLst>
              <a:ext uri="{FF2B5EF4-FFF2-40B4-BE49-F238E27FC236}">
                <a16:creationId xmlns:a16="http://schemas.microsoft.com/office/drawing/2014/main" id="{81BB1674-535E-0546-B9E9-792D077B23B3}"/>
              </a:ext>
            </a:extLst>
          </p:cNvPr>
          <p:cNvSpPr txBox="1"/>
          <p:nvPr/>
        </p:nvSpPr>
        <p:spPr>
          <a:xfrm>
            <a:off x="0" y="175166"/>
            <a:ext cx="4991100" cy="369332"/>
          </a:xfrm>
          <a:prstGeom prst="rect">
            <a:avLst/>
          </a:prstGeom>
          <a:solidFill>
            <a:srgbClr val="7030A0"/>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Unit one: Using Devices and Handling Information</a:t>
            </a:r>
          </a:p>
        </p:txBody>
      </p:sp>
      <p:sp>
        <p:nvSpPr>
          <p:cNvPr id="8" name="TextBox 7">
            <a:extLst>
              <a:ext uri="{FF2B5EF4-FFF2-40B4-BE49-F238E27FC236}">
                <a16:creationId xmlns:a16="http://schemas.microsoft.com/office/drawing/2014/main" id="{3B9F0605-5316-414C-83FE-3A7EC71F425F}"/>
              </a:ext>
            </a:extLst>
          </p:cNvPr>
          <p:cNvSpPr txBox="1"/>
          <p:nvPr/>
        </p:nvSpPr>
        <p:spPr>
          <a:xfrm>
            <a:off x="319579" y="4599664"/>
            <a:ext cx="4152668" cy="1569660"/>
          </a:xfrm>
          <a:prstGeom prst="rect">
            <a:avLst/>
          </a:prstGeom>
          <a:solidFill>
            <a:srgbClr val="E3C6FD"/>
          </a:solidFill>
          <a:ln>
            <a:solidFill>
              <a:srgbClr val="875B9F"/>
            </a:solidFill>
          </a:ln>
        </p:spPr>
        <p:txBody>
          <a:bodyPr wrap="square" rtlCol="0">
            <a:spAutoFit/>
          </a:bodyPr>
          <a:lstStyle/>
          <a:p>
            <a:r>
              <a:rPr lang="en-GB" sz="2400" b="1" dirty="0"/>
              <a:t>Questions for you…</a:t>
            </a:r>
          </a:p>
          <a:p>
            <a:r>
              <a:rPr lang="en-GB" dirty="0"/>
              <a:t>How do we store data on a computer?</a:t>
            </a:r>
          </a:p>
          <a:p>
            <a:r>
              <a:rPr lang="en-GB" dirty="0"/>
              <a:t>Why do we need more than one method?</a:t>
            </a:r>
          </a:p>
          <a:p>
            <a:r>
              <a:rPr lang="en-GB" dirty="0"/>
              <a:t>Why do we save and preserve so much?</a:t>
            </a:r>
          </a:p>
          <a:p>
            <a:r>
              <a:rPr lang="en-GB" dirty="0"/>
              <a:t>How do you store data on your devices?</a:t>
            </a:r>
          </a:p>
        </p:txBody>
      </p:sp>
      <p:graphicFrame>
        <p:nvGraphicFramePr>
          <p:cNvPr id="10" name="Table 10">
            <a:extLst>
              <a:ext uri="{FF2B5EF4-FFF2-40B4-BE49-F238E27FC236}">
                <a16:creationId xmlns:a16="http://schemas.microsoft.com/office/drawing/2014/main" id="{D53E40A2-02D3-784B-9CF8-AB5C40955B09}"/>
              </a:ext>
            </a:extLst>
          </p:cNvPr>
          <p:cNvGraphicFramePr>
            <a:graphicFrameLocks noGrp="1"/>
          </p:cNvGraphicFramePr>
          <p:nvPr>
            <p:extLst>
              <p:ext uri="{D42A27DB-BD31-4B8C-83A1-F6EECF244321}">
                <p14:modId xmlns:p14="http://schemas.microsoft.com/office/powerpoint/2010/main" val="2406322862"/>
              </p:ext>
            </p:extLst>
          </p:nvPr>
        </p:nvGraphicFramePr>
        <p:xfrm>
          <a:off x="319579" y="773553"/>
          <a:ext cx="7427883" cy="1833880"/>
        </p:xfrm>
        <a:graphic>
          <a:graphicData uri="http://schemas.openxmlformats.org/drawingml/2006/table">
            <a:tbl>
              <a:tblPr firstRow="1" bandRow="1">
                <a:tableStyleId>{5C22544A-7EE6-4342-B048-85BDC9FD1C3A}</a:tableStyleId>
              </a:tblPr>
              <a:tblGrid>
                <a:gridCol w="7427883">
                  <a:extLst>
                    <a:ext uri="{9D8B030D-6E8A-4147-A177-3AD203B41FA5}">
                      <a16:colId xmlns:a16="http://schemas.microsoft.com/office/drawing/2014/main" val="3158937437"/>
                    </a:ext>
                  </a:extLst>
                </a:gridCol>
              </a:tblGrid>
              <a:tr h="370840">
                <a:tc>
                  <a:txBody>
                    <a:bodyPr/>
                    <a:lstStyle/>
                    <a:p>
                      <a:r>
                        <a:rPr lang="en-GB" dirty="0"/>
                        <a:t>Storing data, keeping memories…</a:t>
                      </a:r>
                    </a:p>
                  </a:txBody>
                  <a:tcPr>
                    <a:solidFill>
                      <a:srgbClr val="875B9F"/>
                    </a:solidFill>
                  </a:tcPr>
                </a:tc>
                <a:extLst>
                  <a:ext uri="{0D108BD9-81ED-4DB2-BD59-A6C34878D82A}">
                    <a16:rowId xmlns:a16="http://schemas.microsoft.com/office/drawing/2014/main" val="36766624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Older generations know that their memories can be found in photo albums or slides. These folks may have made home movies on a reel to reel, VHS tapes and possibly even a DVD.  Even cavemen knew that storage is vital for remembering. Hence, we find their carvings on walls all over the world. People want to preserve their experiences this way.</a:t>
                      </a:r>
                    </a:p>
                  </a:txBody>
                  <a:tcPr>
                    <a:solidFill>
                      <a:schemeClr val="bg1"/>
                    </a:solidFill>
                  </a:tcPr>
                </a:tc>
                <a:extLst>
                  <a:ext uri="{0D108BD9-81ED-4DB2-BD59-A6C34878D82A}">
                    <a16:rowId xmlns:a16="http://schemas.microsoft.com/office/drawing/2014/main" val="593792459"/>
                  </a:ext>
                </a:extLst>
              </a:tr>
            </a:tbl>
          </a:graphicData>
        </a:graphic>
      </p:graphicFrame>
      <p:sp>
        <p:nvSpPr>
          <p:cNvPr id="11" name="TextBox 10">
            <a:extLst>
              <a:ext uri="{FF2B5EF4-FFF2-40B4-BE49-F238E27FC236}">
                <a16:creationId xmlns:a16="http://schemas.microsoft.com/office/drawing/2014/main" id="{767AEE0F-2DCA-264E-80B1-867E66FA08B1}"/>
              </a:ext>
            </a:extLst>
          </p:cNvPr>
          <p:cNvSpPr txBox="1"/>
          <p:nvPr/>
        </p:nvSpPr>
        <p:spPr>
          <a:xfrm>
            <a:off x="319579" y="2740365"/>
            <a:ext cx="7427883" cy="923330"/>
          </a:xfrm>
          <a:prstGeom prst="rect">
            <a:avLst/>
          </a:prstGeom>
          <a:solidFill>
            <a:srgbClr val="EDDFFB"/>
          </a:solidFill>
          <a:ln>
            <a:solidFill>
              <a:srgbClr val="875B9F"/>
            </a:solidFill>
          </a:ln>
        </p:spPr>
        <p:txBody>
          <a:bodyPr wrap="square" rtlCol="0">
            <a:spAutoFit/>
          </a:bodyPr>
          <a:lstStyle/>
          <a:p>
            <a:r>
              <a:rPr lang="en-GB" dirty="0"/>
              <a:t>In the sentence below, replace the highlighted word with a synonym that keeps the meaning of the sentence the same.</a:t>
            </a:r>
          </a:p>
          <a:p>
            <a:r>
              <a:rPr lang="en-GB" b="1" dirty="0"/>
              <a:t>Even cavemen knew that storage is</a:t>
            </a:r>
            <a:r>
              <a:rPr lang="en-GB" b="1" dirty="0">
                <a:highlight>
                  <a:srgbClr val="FFFF00"/>
                </a:highlight>
              </a:rPr>
              <a:t> vital </a:t>
            </a:r>
            <a:r>
              <a:rPr lang="en-GB" b="1" dirty="0"/>
              <a:t>for remembering. </a:t>
            </a:r>
          </a:p>
        </p:txBody>
      </p:sp>
      <p:sp>
        <p:nvSpPr>
          <p:cNvPr id="12" name="TextBox 11">
            <a:extLst>
              <a:ext uri="{FF2B5EF4-FFF2-40B4-BE49-F238E27FC236}">
                <a16:creationId xmlns:a16="http://schemas.microsoft.com/office/drawing/2014/main" id="{538FEAAF-9389-E940-9DEC-3665D2200C19}"/>
              </a:ext>
            </a:extLst>
          </p:cNvPr>
          <p:cNvSpPr txBox="1"/>
          <p:nvPr/>
        </p:nvSpPr>
        <p:spPr>
          <a:xfrm>
            <a:off x="7851281" y="2824627"/>
            <a:ext cx="4150219" cy="830997"/>
          </a:xfrm>
          <a:prstGeom prst="rect">
            <a:avLst/>
          </a:prstGeom>
          <a:solidFill>
            <a:srgbClr val="BF9FFF"/>
          </a:solidFill>
        </p:spPr>
        <p:txBody>
          <a:bodyPr wrap="square" rtlCol="0">
            <a:spAutoFit/>
          </a:bodyPr>
          <a:lstStyle/>
          <a:p>
            <a:r>
              <a:rPr lang="en-GB" sz="2400" b="1" dirty="0"/>
              <a:t>What do we mean when we talk about ‘cloud storage’?</a:t>
            </a:r>
          </a:p>
        </p:txBody>
      </p:sp>
      <p:pic>
        <p:nvPicPr>
          <p:cNvPr id="14" name="Picture 13">
            <a:extLst>
              <a:ext uri="{FF2B5EF4-FFF2-40B4-BE49-F238E27FC236}">
                <a16:creationId xmlns:a16="http://schemas.microsoft.com/office/drawing/2014/main" id="{5EC36D45-C006-1647-A12A-2609E3772D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281" y="353006"/>
            <a:ext cx="4132859" cy="2247900"/>
          </a:xfrm>
          <a:prstGeom prst="rect">
            <a:avLst/>
          </a:prstGeom>
        </p:spPr>
      </p:pic>
    </p:spTree>
    <p:extLst>
      <p:ext uri="{BB962C8B-B14F-4D97-AF65-F5344CB8AC3E}">
        <p14:creationId xmlns:p14="http://schemas.microsoft.com/office/powerpoint/2010/main" val="247313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9E6569-68F5-7941-9769-DAB82B200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424" y="3190205"/>
            <a:ext cx="5235472" cy="3492629"/>
          </a:xfrm>
          <a:prstGeom prst="rect">
            <a:avLst/>
          </a:prstGeom>
        </p:spPr>
      </p:pic>
      <p:pic>
        <p:nvPicPr>
          <p:cNvPr id="4" name="Picture 3">
            <a:extLst>
              <a:ext uri="{FF2B5EF4-FFF2-40B4-BE49-F238E27FC236}">
                <a16:creationId xmlns:a16="http://schemas.microsoft.com/office/drawing/2014/main" id="{91721DA4-4A40-EF4E-B3CA-FDC5B0AE3983}"/>
              </a:ext>
            </a:extLst>
          </p:cNvPr>
          <p:cNvPicPr>
            <a:picLocks noChangeAspect="1"/>
          </p:cNvPicPr>
          <p:nvPr/>
        </p:nvPicPr>
        <p:blipFill>
          <a:blip r:embed="rId4"/>
          <a:stretch>
            <a:fillRect/>
          </a:stretch>
        </p:blipFill>
        <p:spPr>
          <a:xfrm>
            <a:off x="5569526" y="223446"/>
            <a:ext cx="6268591" cy="3413971"/>
          </a:xfrm>
          <a:prstGeom prst="rect">
            <a:avLst/>
          </a:prstGeom>
        </p:spPr>
      </p:pic>
      <p:sp>
        <p:nvSpPr>
          <p:cNvPr id="5" name="TextBox 4">
            <a:extLst>
              <a:ext uri="{FF2B5EF4-FFF2-40B4-BE49-F238E27FC236}">
                <a16:creationId xmlns:a16="http://schemas.microsoft.com/office/drawing/2014/main" id="{1AAC9ACE-6285-2448-928C-26531DC51A41}"/>
              </a:ext>
            </a:extLst>
          </p:cNvPr>
          <p:cNvSpPr txBox="1"/>
          <p:nvPr/>
        </p:nvSpPr>
        <p:spPr>
          <a:xfrm>
            <a:off x="0" y="175166"/>
            <a:ext cx="4991100" cy="369332"/>
          </a:xfrm>
          <a:prstGeom prst="rect">
            <a:avLst/>
          </a:prstGeom>
          <a:solidFill>
            <a:srgbClr val="7030A0"/>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Unit one: Using Devices and Handling Information</a:t>
            </a:r>
          </a:p>
        </p:txBody>
      </p:sp>
      <p:sp>
        <p:nvSpPr>
          <p:cNvPr id="6" name="TextBox 5">
            <a:extLst>
              <a:ext uri="{FF2B5EF4-FFF2-40B4-BE49-F238E27FC236}">
                <a16:creationId xmlns:a16="http://schemas.microsoft.com/office/drawing/2014/main" id="{D6C3D9D2-AF30-C044-A671-9AD98EE01998}"/>
              </a:ext>
            </a:extLst>
          </p:cNvPr>
          <p:cNvSpPr txBox="1"/>
          <p:nvPr/>
        </p:nvSpPr>
        <p:spPr>
          <a:xfrm>
            <a:off x="184424" y="619151"/>
            <a:ext cx="5160657" cy="2400657"/>
          </a:xfrm>
          <a:prstGeom prst="rect">
            <a:avLst/>
          </a:prstGeom>
          <a:solidFill>
            <a:srgbClr val="EDDFFB"/>
          </a:solidFill>
          <a:ln>
            <a:solidFill>
              <a:srgbClr val="875B9F"/>
            </a:solidFill>
          </a:ln>
        </p:spPr>
        <p:txBody>
          <a:bodyPr wrap="square" rtlCol="0">
            <a:spAutoFit/>
          </a:bodyPr>
          <a:lstStyle/>
          <a:p>
            <a:r>
              <a:rPr lang="en-GB" sz="2400" b="1" dirty="0"/>
              <a:t>What do you already know?</a:t>
            </a:r>
          </a:p>
          <a:p>
            <a:r>
              <a:rPr lang="en-GB" dirty="0"/>
              <a:t>Have you ever used cloud storage?</a:t>
            </a:r>
          </a:p>
          <a:p>
            <a:r>
              <a:rPr lang="en-GB" dirty="0"/>
              <a:t>Which of the below examples have you used in the past? Do you use any of them now?</a:t>
            </a:r>
          </a:p>
          <a:p>
            <a:endParaRPr lang="en-GB" dirty="0"/>
          </a:p>
          <a:p>
            <a:r>
              <a:rPr lang="en-GB" dirty="0"/>
              <a:t>How do you access cloud storage on your phone?</a:t>
            </a:r>
          </a:p>
          <a:p>
            <a:r>
              <a:rPr lang="en-GB" dirty="0"/>
              <a:t>How can you access cloud storage on your computer?</a:t>
            </a:r>
          </a:p>
        </p:txBody>
      </p:sp>
      <p:sp>
        <p:nvSpPr>
          <p:cNvPr id="7" name="TextBox 6">
            <a:extLst>
              <a:ext uri="{FF2B5EF4-FFF2-40B4-BE49-F238E27FC236}">
                <a16:creationId xmlns:a16="http://schemas.microsoft.com/office/drawing/2014/main" id="{E54F7738-83EF-EC43-B459-8FB98BE12E4E}"/>
              </a:ext>
            </a:extLst>
          </p:cNvPr>
          <p:cNvSpPr txBox="1"/>
          <p:nvPr/>
        </p:nvSpPr>
        <p:spPr>
          <a:xfrm>
            <a:off x="5569526" y="3790604"/>
            <a:ext cx="6268591" cy="923330"/>
          </a:xfrm>
          <a:prstGeom prst="rect">
            <a:avLst/>
          </a:prstGeom>
          <a:solidFill>
            <a:srgbClr val="875B9F"/>
          </a:solidFill>
        </p:spPr>
        <p:txBody>
          <a:bodyPr wrap="square" rtlCol="0">
            <a:spAutoFit/>
          </a:bodyPr>
          <a:lstStyle/>
          <a:p>
            <a:r>
              <a:rPr lang="en-GB" dirty="0">
                <a:solidFill>
                  <a:schemeClr val="bg1"/>
                </a:solidFill>
              </a:rPr>
              <a:t>In your groups, make a list of the pros and cons of using cloud storage. </a:t>
            </a:r>
          </a:p>
          <a:p>
            <a:r>
              <a:rPr lang="en-GB" dirty="0">
                <a:solidFill>
                  <a:schemeClr val="bg1"/>
                </a:solidFill>
              </a:rPr>
              <a:t>Is it a good idea? Why/why not?</a:t>
            </a:r>
          </a:p>
        </p:txBody>
      </p:sp>
      <p:graphicFrame>
        <p:nvGraphicFramePr>
          <p:cNvPr id="8" name="Table 8">
            <a:extLst>
              <a:ext uri="{FF2B5EF4-FFF2-40B4-BE49-F238E27FC236}">
                <a16:creationId xmlns:a16="http://schemas.microsoft.com/office/drawing/2014/main" id="{DF615F3E-C96F-A54F-9FC7-13562509C031}"/>
              </a:ext>
            </a:extLst>
          </p:cNvPr>
          <p:cNvGraphicFramePr>
            <a:graphicFrameLocks noGrp="1"/>
          </p:cNvGraphicFramePr>
          <p:nvPr>
            <p:extLst>
              <p:ext uri="{D42A27DB-BD31-4B8C-83A1-F6EECF244321}">
                <p14:modId xmlns:p14="http://schemas.microsoft.com/office/powerpoint/2010/main" val="2358097835"/>
              </p:ext>
            </p:extLst>
          </p:nvPr>
        </p:nvGraphicFramePr>
        <p:xfrm>
          <a:off x="5574371" y="4867120"/>
          <a:ext cx="5235472" cy="1767432"/>
        </p:xfrm>
        <a:graphic>
          <a:graphicData uri="http://schemas.openxmlformats.org/drawingml/2006/table">
            <a:tbl>
              <a:tblPr firstRow="1" bandRow="1">
                <a:tableStyleId>{5C22544A-7EE6-4342-B048-85BDC9FD1C3A}</a:tableStyleId>
              </a:tblPr>
              <a:tblGrid>
                <a:gridCol w="2617736">
                  <a:extLst>
                    <a:ext uri="{9D8B030D-6E8A-4147-A177-3AD203B41FA5}">
                      <a16:colId xmlns:a16="http://schemas.microsoft.com/office/drawing/2014/main" val="2682789503"/>
                    </a:ext>
                  </a:extLst>
                </a:gridCol>
                <a:gridCol w="2617736">
                  <a:extLst>
                    <a:ext uri="{9D8B030D-6E8A-4147-A177-3AD203B41FA5}">
                      <a16:colId xmlns:a16="http://schemas.microsoft.com/office/drawing/2014/main" val="3063006169"/>
                    </a:ext>
                  </a:extLst>
                </a:gridCol>
              </a:tblGrid>
              <a:tr h="441858">
                <a:tc>
                  <a:txBody>
                    <a:bodyPr/>
                    <a:lstStyle/>
                    <a:p>
                      <a:pPr algn="ctr"/>
                      <a:r>
                        <a:rPr lang="en-GB" dirty="0"/>
                        <a:t>Pros</a:t>
                      </a:r>
                    </a:p>
                  </a:txBody>
                  <a:tcPr>
                    <a:lnB w="12700" cap="flat" cmpd="sng" algn="ctr">
                      <a:solidFill>
                        <a:schemeClr val="tx1"/>
                      </a:solidFill>
                      <a:prstDash val="solid"/>
                      <a:round/>
                      <a:headEnd type="none" w="med" len="med"/>
                      <a:tailEnd type="none" w="med" len="med"/>
                    </a:lnB>
                    <a:solidFill>
                      <a:srgbClr val="7030A0"/>
                    </a:solidFill>
                  </a:tcPr>
                </a:tc>
                <a:tc>
                  <a:txBody>
                    <a:bodyPr/>
                    <a:lstStyle/>
                    <a:p>
                      <a:pPr algn="ctr"/>
                      <a:r>
                        <a:rPr lang="en-GB" dirty="0"/>
                        <a:t>Cons</a:t>
                      </a:r>
                    </a:p>
                  </a:txBody>
                  <a:tcPr>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69687203"/>
                  </a:ext>
                </a:extLst>
              </a:tr>
              <a:tr h="441858">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6816528"/>
                  </a:ext>
                </a:extLst>
              </a:tr>
              <a:tr h="441858">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5436950"/>
                  </a:ext>
                </a:extLst>
              </a:tr>
              <a:tr h="441858">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8565035"/>
                  </a:ext>
                </a:extLst>
              </a:tr>
            </a:tbl>
          </a:graphicData>
        </a:graphic>
      </p:graphicFrame>
      <p:pic>
        <p:nvPicPr>
          <p:cNvPr id="9" name="Picture 8">
            <a:extLst>
              <a:ext uri="{FF2B5EF4-FFF2-40B4-BE49-F238E27FC236}">
                <a16:creationId xmlns:a16="http://schemas.microsoft.com/office/drawing/2014/main" id="{8452E1A1-539F-D244-87A1-8CC2B7C967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5990" y="5110343"/>
            <a:ext cx="2096655" cy="1572491"/>
          </a:xfrm>
          <a:prstGeom prst="rect">
            <a:avLst/>
          </a:prstGeom>
        </p:spPr>
      </p:pic>
    </p:spTree>
    <p:extLst>
      <p:ext uri="{BB962C8B-B14F-4D97-AF65-F5344CB8AC3E}">
        <p14:creationId xmlns:p14="http://schemas.microsoft.com/office/powerpoint/2010/main" val="3525741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10;&#10;Description automatically generated with low confidence">
            <a:hlinkClick r:id="rId3"/>
            <a:extLst>
              <a:ext uri="{FF2B5EF4-FFF2-40B4-BE49-F238E27FC236}">
                <a16:creationId xmlns:a16="http://schemas.microsoft.com/office/drawing/2014/main" id="{925CCF67-DFB8-E449-A94B-166D37B1BF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9854" y="679566"/>
            <a:ext cx="7295827" cy="4041820"/>
          </a:xfrm>
          <a:prstGeom prst="rect">
            <a:avLst/>
          </a:prstGeom>
        </p:spPr>
      </p:pic>
      <p:sp>
        <p:nvSpPr>
          <p:cNvPr id="4" name="TextBox 3">
            <a:extLst>
              <a:ext uri="{FF2B5EF4-FFF2-40B4-BE49-F238E27FC236}">
                <a16:creationId xmlns:a16="http://schemas.microsoft.com/office/drawing/2014/main" id="{F3E3850A-27EE-9040-883D-212762F6F1A6}"/>
              </a:ext>
            </a:extLst>
          </p:cNvPr>
          <p:cNvSpPr txBox="1"/>
          <p:nvPr/>
        </p:nvSpPr>
        <p:spPr>
          <a:xfrm>
            <a:off x="7656163" y="679566"/>
            <a:ext cx="4169044" cy="1231106"/>
          </a:xfrm>
          <a:prstGeom prst="rect">
            <a:avLst/>
          </a:prstGeom>
          <a:solidFill>
            <a:srgbClr val="7030A0"/>
          </a:solidFill>
          <a:ln>
            <a:solidFill>
              <a:srgbClr val="875B9F"/>
            </a:solidFill>
          </a:ln>
        </p:spPr>
        <p:txBody>
          <a:bodyPr wrap="square" rtlCol="0">
            <a:spAutoFit/>
          </a:bodyPr>
          <a:lstStyle/>
          <a:p>
            <a:r>
              <a:rPr lang="en-GB" sz="2000" b="1" dirty="0">
                <a:solidFill>
                  <a:schemeClr val="bg1"/>
                </a:solidFill>
              </a:rPr>
              <a:t>Pre-task:</a:t>
            </a:r>
          </a:p>
          <a:p>
            <a:r>
              <a:rPr lang="en-GB" dirty="0">
                <a:solidFill>
                  <a:schemeClr val="bg1"/>
                </a:solidFill>
              </a:rPr>
              <a:t>Before watching the video, look at the screenshot on the left. How could we make a ’cluttered’ folder more organised?</a:t>
            </a:r>
          </a:p>
        </p:txBody>
      </p:sp>
      <p:pic>
        <p:nvPicPr>
          <p:cNvPr id="5" name="Picture 4">
            <a:extLst>
              <a:ext uri="{FF2B5EF4-FFF2-40B4-BE49-F238E27FC236}">
                <a16:creationId xmlns:a16="http://schemas.microsoft.com/office/drawing/2014/main" id="{A4AC8EEE-678C-BE4D-8EEB-FBDC56AEC5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71629" y="2043837"/>
            <a:ext cx="2332275" cy="1641703"/>
          </a:xfrm>
          <a:prstGeom prst="rect">
            <a:avLst/>
          </a:prstGeom>
        </p:spPr>
      </p:pic>
      <p:sp>
        <p:nvSpPr>
          <p:cNvPr id="6" name="TextBox 5">
            <a:extLst>
              <a:ext uri="{FF2B5EF4-FFF2-40B4-BE49-F238E27FC236}">
                <a16:creationId xmlns:a16="http://schemas.microsoft.com/office/drawing/2014/main" id="{B30CC22A-836A-BC4B-81BA-DEE1FDE2B903}"/>
              </a:ext>
            </a:extLst>
          </p:cNvPr>
          <p:cNvSpPr txBox="1"/>
          <p:nvPr/>
        </p:nvSpPr>
        <p:spPr>
          <a:xfrm>
            <a:off x="7656163" y="2491180"/>
            <a:ext cx="4169044" cy="4001095"/>
          </a:xfrm>
          <a:prstGeom prst="rect">
            <a:avLst/>
          </a:prstGeom>
          <a:solidFill>
            <a:srgbClr val="BF9FFF"/>
          </a:solidFill>
          <a:ln>
            <a:solidFill>
              <a:srgbClr val="875B9F"/>
            </a:solidFill>
          </a:ln>
        </p:spPr>
        <p:txBody>
          <a:bodyPr wrap="square" rtlCol="0">
            <a:spAutoFit/>
          </a:bodyPr>
          <a:lstStyle/>
          <a:p>
            <a:r>
              <a:rPr lang="en-GB" sz="2000" b="1" dirty="0"/>
              <a:t>Task 1: </a:t>
            </a:r>
          </a:p>
          <a:p>
            <a:r>
              <a:rPr lang="en-GB" dirty="0"/>
              <a:t>Watch the video and make notes on the key points. Then, answer the questions below:</a:t>
            </a:r>
          </a:p>
          <a:p>
            <a:endParaRPr lang="en-GB" dirty="0"/>
          </a:p>
          <a:p>
            <a:pPr marL="342900" indent="-342900">
              <a:buAutoNum type="arabicPeriod"/>
            </a:pPr>
            <a:r>
              <a:rPr lang="en-GB" dirty="0"/>
              <a:t>Which features can help you to navigate your </a:t>
            </a:r>
            <a:r>
              <a:rPr lang="en-GB" dirty="0" err="1"/>
              <a:t>Onedrive</a:t>
            </a:r>
            <a:r>
              <a:rPr lang="en-GB" dirty="0"/>
              <a:t> easily?</a:t>
            </a:r>
          </a:p>
          <a:p>
            <a:pPr marL="342900" indent="-342900">
              <a:buAutoNum type="arabicPeriod"/>
            </a:pPr>
            <a:r>
              <a:rPr lang="en-GB" dirty="0"/>
              <a:t>How can you change the view from ‘Tiles view’?</a:t>
            </a:r>
          </a:p>
          <a:p>
            <a:pPr marL="342900" indent="-342900">
              <a:buAutoNum type="arabicPeriod"/>
            </a:pPr>
            <a:r>
              <a:rPr lang="en-GB" dirty="0"/>
              <a:t>Which function can you use to find a specific piece of work? </a:t>
            </a:r>
          </a:p>
          <a:p>
            <a:pPr marL="342900" indent="-342900">
              <a:buAutoNum type="arabicPeriod"/>
            </a:pPr>
            <a:r>
              <a:rPr lang="en-GB" dirty="0"/>
              <a:t>What could you type in to find a piece of work based on your first Ascentis module?</a:t>
            </a:r>
          </a:p>
        </p:txBody>
      </p:sp>
      <p:sp>
        <p:nvSpPr>
          <p:cNvPr id="7" name="TextBox 6">
            <a:extLst>
              <a:ext uri="{FF2B5EF4-FFF2-40B4-BE49-F238E27FC236}">
                <a16:creationId xmlns:a16="http://schemas.microsoft.com/office/drawing/2014/main" id="{0CA08E4F-73E1-A84D-BB04-B71B738E6BD2}"/>
              </a:ext>
            </a:extLst>
          </p:cNvPr>
          <p:cNvSpPr txBox="1"/>
          <p:nvPr/>
        </p:nvSpPr>
        <p:spPr>
          <a:xfrm>
            <a:off x="189854" y="4978105"/>
            <a:ext cx="2481775" cy="1477328"/>
          </a:xfrm>
          <a:prstGeom prst="rect">
            <a:avLst/>
          </a:prstGeom>
          <a:solidFill>
            <a:srgbClr val="00D1EF"/>
          </a:solidFill>
          <a:ln>
            <a:solidFill>
              <a:srgbClr val="875B9F"/>
            </a:solidFill>
          </a:ln>
        </p:spPr>
        <p:txBody>
          <a:bodyPr wrap="square" rtlCol="0">
            <a:spAutoFit/>
          </a:bodyPr>
          <a:lstStyle/>
          <a:p>
            <a:r>
              <a:rPr lang="en-GB" dirty="0"/>
              <a:t>Without using a thesaurus, can you think of three synonyms that could be used to replace the word ‘cluttered’? </a:t>
            </a:r>
          </a:p>
        </p:txBody>
      </p:sp>
      <p:sp>
        <p:nvSpPr>
          <p:cNvPr id="8" name="Down Arrow 7">
            <a:extLst>
              <a:ext uri="{FF2B5EF4-FFF2-40B4-BE49-F238E27FC236}">
                <a16:creationId xmlns:a16="http://schemas.microsoft.com/office/drawing/2014/main" id="{0539D1EA-5A19-034D-9CE5-EA3EC22B7C58}"/>
              </a:ext>
            </a:extLst>
          </p:cNvPr>
          <p:cNvSpPr/>
          <p:nvPr/>
        </p:nvSpPr>
        <p:spPr>
          <a:xfrm>
            <a:off x="10414861" y="2043837"/>
            <a:ext cx="526942" cy="656639"/>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D922497-9DC8-BB45-B003-108AC0EF9219}"/>
              </a:ext>
            </a:extLst>
          </p:cNvPr>
          <p:cNvSpPr txBox="1"/>
          <p:nvPr/>
        </p:nvSpPr>
        <p:spPr>
          <a:xfrm>
            <a:off x="4366647" y="4978105"/>
            <a:ext cx="3119034" cy="1477328"/>
          </a:xfrm>
          <a:prstGeom prst="rect">
            <a:avLst/>
          </a:prstGeom>
          <a:solidFill>
            <a:srgbClr val="FFFF00"/>
          </a:solidFill>
          <a:ln>
            <a:solidFill>
              <a:srgbClr val="FFC000"/>
            </a:solidFill>
          </a:ln>
        </p:spPr>
        <p:txBody>
          <a:bodyPr wrap="square" rtlCol="0">
            <a:spAutoFit/>
          </a:bodyPr>
          <a:lstStyle/>
          <a:p>
            <a:r>
              <a:rPr lang="en-GB" dirty="0"/>
              <a:t>If these instructions were included in a guide for One Drive, which organisational features could you use to lay out the instructions?</a:t>
            </a:r>
          </a:p>
        </p:txBody>
      </p:sp>
      <p:pic>
        <p:nvPicPr>
          <p:cNvPr id="10" name="Picture 9">
            <a:extLst>
              <a:ext uri="{FF2B5EF4-FFF2-40B4-BE49-F238E27FC236}">
                <a16:creationId xmlns:a16="http://schemas.microsoft.com/office/drawing/2014/main" id="{33160FFB-A8EC-F045-9C55-1CD494640633}"/>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06990" y="4804621"/>
            <a:ext cx="1824296" cy="1824296"/>
          </a:xfrm>
          <a:prstGeom prst="rect">
            <a:avLst/>
          </a:prstGeom>
        </p:spPr>
      </p:pic>
      <p:sp>
        <p:nvSpPr>
          <p:cNvPr id="11" name="TextBox 10">
            <a:extLst>
              <a:ext uri="{FF2B5EF4-FFF2-40B4-BE49-F238E27FC236}">
                <a16:creationId xmlns:a16="http://schemas.microsoft.com/office/drawing/2014/main" id="{41CB6E81-C88B-0441-8645-6A74043C20C0}"/>
              </a:ext>
            </a:extLst>
          </p:cNvPr>
          <p:cNvSpPr txBox="1"/>
          <p:nvPr/>
        </p:nvSpPr>
        <p:spPr>
          <a:xfrm>
            <a:off x="0" y="175166"/>
            <a:ext cx="4991100" cy="369332"/>
          </a:xfrm>
          <a:prstGeom prst="rect">
            <a:avLst/>
          </a:prstGeom>
          <a:solidFill>
            <a:srgbClr val="7030A0"/>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Unit one: Using Devices and Handling Information</a:t>
            </a:r>
          </a:p>
        </p:txBody>
      </p:sp>
    </p:spTree>
    <p:extLst>
      <p:ext uri="{BB962C8B-B14F-4D97-AF65-F5344CB8AC3E}">
        <p14:creationId xmlns:p14="http://schemas.microsoft.com/office/powerpoint/2010/main" val="3001101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F4A79C-72CE-6444-9D18-4AC8BD04D6AC}"/>
              </a:ext>
            </a:extLst>
          </p:cNvPr>
          <p:cNvSpPr txBox="1"/>
          <p:nvPr/>
        </p:nvSpPr>
        <p:spPr>
          <a:xfrm>
            <a:off x="290592" y="839518"/>
            <a:ext cx="6621651" cy="1846659"/>
          </a:xfrm>
          <a:prstGeom prst="rect">
            <a:avLst/>
          </a:prstGeom>
          <a:solidFill>
            <a:srgbClr val="E3C6FD"/>
          </a:solidFill>
          <a:ln>
            <a:solidFill>
              <a:srgbClr val="875B9F"/>
            </a:solidFill>
          </a:ln>
        </p:spPr>
        <p:txBody>
          <a:bodyPr wrap="square">
            <a:spAutoFit/>
          </a:bodyPr>
          <a:lstStyle/>
          <a:p>
            <a:r>
              <a:rPr lang="en-GB" sz="2400" b="1" u="sng" dirty="0"/>
              <a:t>Taking a Screenshot: your tasks…</a:t>
            </a:r>
          </a:p>
          <a:p>
            <a:endParaRPr lang="en-GB" dirty="0">
              <a:solidFill>
                <a:srgbClr val="0563C1"/>
              </a:solidFill>
            </a:endParaRPr>
          </a:p>
          <a:p>
            <a:r>
              <a:rPr lang="en-GB" dirty="0">
                <a:solidFill>
                  <a:srgbClr val="0563C1"/>
                </a:solidFill>
                <a:hlinkClick r:id="rId3"/>
              </a:rPr>
              <a:t>https://edu.gcfglobal.org/en/techsavvy/taking-screenshots/1/</a:t>
            </a:r>
            <a:endParaRPr lang="en-GB" dirty="0">
              <a:solidFill>
                <a:srgbClr val="0563C1"/>
              </a:solidFill>
            </a:endParaRPr>
          </a:p>
          <a:p>
            <a:endParaRPr lang="en-GB" dirty="0"/>
          </a:p>
          <a:p>
            <a:r>
              <a:rPr lang="en-GB" dirty="0"/>
              <a:t>Use the above webpage to read about taking a screenshot and then answer the following questions and complete the following tasks.</a:t>
            </a:r>
          </a:p>
        </p:txBody>
      </p:sp>
      <p:sp>
        <p:nvSpPr>
          <p:cNvPr id="4" name="TextBox 3">
            <a:extLst>
              <a:ext uri="{FF2B5EF4-FFF2-40B4-BE49-F238E27FC236}">
                <a16:creationId xmlns:a16="http://schemas.microsoft.com/office/drawing/2014/main" id="{9DF23D65-4FAA-F944-8B6F-58EBB9317060}"/>
              </a:ext>
            </a:extLst>
          </p:cNvPr>
          <p:cNvSpPr txBox="1"/>
          <p:nvPr/>
        </p:nvSpPr>
        <p:spPr>
          <a:xfrm>
            <a:off x="0" y="175166"/>
            <a:ext cx="4991100" cy="369332"/>
          </a:xfrm>
          <a:prstGeom prst="rect">
            <a:avLst/>
          </a:prstGeom>
          <a:solidFill>
            <a:srgbClr val="7030A0"/>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Unit one: Using Devices and Handling Information</a:t>
            </a:r>
          </a:p>
        </p:txBody>
      </p:sp>
      <p:sp>
        <p:nvSpPr>
          <p:cNvPr id="5" name="TextBox 4">
            <a:extLst>
              <a:ext uri="{FF2B5EF4-FFF2-40B4-BE49-F238E27FC236}">
                <a16:creationId xmlns:a16="http://schemas.microsoft.com/office/drawing/2014/main" id="{5EC08D62-D0CA-1E4E-86FC-B634AFD93C05}"/>
              </a:ext>
            </a:extLst>
          </p:cNvPr>
          <p:cNvSpPr txBox="1"/>
          <p:nvPr/>
        </p:nvSpPr>
        <p:spPr>
          <a:xfrm>
            <a:off x="290592" y="2981197"/>
            <a:ext cx="10244379" cy="3139321"/>
          </a:xfrm>
          <a:prstGeom prst="rect">
            <a:avLst/>
          </a:prstGeom>
          <a:solidFill>
            <a:srgbClr val="EDDFFB"/>
          </a:solidFill>
          <a:ln>
            <a:solidFill>
              <a:srgbClr val="875B9F"/>
            </a:solidFill>
          </a:ln>
        </p:spPr>
        <p:txBody>
          <a:bodyPr wrap="square" rtlCol="0">
            <a:spAutoFit/>
          </a:bodyPr>
          <a:lstStyle/>
          <a:p>
            <a:pPr marL="342900" indent="-342900">
              <a:buAutoNum type="arabicPeriod"/>
            </a:pPr>
            <a:r>
              <a:rPr lang="en-GB" dirty="0"/>
              <a:t>What is a screenshot?</a:t>
            </a:r>
          </a:p>
          <a:p>
            <a:pPr marL="342900" indent="-342900">
              <a:buAutoNum type="arabicPeriod"/>
            </a:pPr>
            <a:r>
              <a:rPr lang="en-GB" dirty="0"/>
              <a:t>Why might we take a screenshot? What are the benefits?</a:t>
            </a:r>
          </a:p>
          <a:p>
            <a:pPr marL="342900" indent="-342900">
              <a:buAutoNum type="arabicPeriod"/>
            </a:pPr>
            <a:r>
              <a:rPr lang="en-GB" dirty="0"/>
              <a:t>What must we remember to do after taking a screenshot?</a:t>
            </a:r>
          </a:p>
          <a:p>
            <a:pPr marL="342900" indent="-342900">
              <a:buAutoNum type="arabicPeriod"/>
            </a:pPr>
            <a:r>
              <a:rPr lang="en-GB" dirty="0"/>
              <a:t>What is the keyboard shortcut on a windows computer for taking a screenshot?</a:t>
            </a:r>
          </a:p>
          <a:p>
            <a:pPr marL="342900" indent="-342900">
              <a:buAutoNum type="arabicPeriod"/>
            </a:pPr>
            <a:r>
              <a:rPr lang="en-GB" dirty="0"/>
              <a:t>How can you take a screenshot on your phone?</a:t>
            </a:r>
          </a:p>
          <a:p>
            <a:pPr marL="342900" indent="-342900">
              <a:buAutoNum type="arabicPeriod"/>
            </a:pPr>
            <a:endParaRPr lang="en-GB" dirty="0"/>
          </a:p>
          <a:p>
            <a:pPr marL="342900" indent="-342900">
              <a:buAutoNum type="arabicPeriod"/>
            </a:pPr>
            <a:r>
              <a:rPr lang="en-GB" dirty="0"/>
              <a:t>Now, find a webpage about something that interests you. It could be a hobby, interest, or career you’re interested in.  Find a reliable page and take a screenshot of a piece of information. </a:t>
            </a:r>
          </a:p>
          <a:p>
            <a:pPr marL="342900" indent="-342900">
              <a:buAutoNum type="arabicPeriod"/>
            </a:pPr>
            <a:r>
              <a:rPr lang="en-GB" dirty="0"/>
              <a:t>Add the screenshot to your ‘English’ folder, and a subfolder named with today’s date. </a:t>
            </a:r>
          </a:p>
          <a:p>
            <a:pPr marL="342900" indent="-342900">
              <a:buAutoNum type="arabicPeriod"/>
            </a:pPr>
            <a:r>
              <a:rPr lang="en-GB" dirty="0"/>
              <a:t>Change the name of your screenshot to ‘sample screenshot 1’.</a:t>
            </a:r>
          </a:p>
          <a:p>
            <a:pPr marL="342900" indent="-342900">
              <a:buAutoNum type="arabicPeriod"/>
            </a:pPr>
            <a:r>
              <a:rPr lang="en-GB" dirty="0"/>
              <a:t>Send that sample screenshot to your teacher via email.</a:t>
            </a:r>
          </a:p>
        </p:txBody>
      </p:sp>
      <p:pic>
        <p:nvPicPr>
          <p:cNvPr id="6" name="Picture 5">
            <a:extLst>
              <a:ext uri="{FF2B5EF4-FFF2-40B4-BE49-F238E27FC236}">
                <a16:creationId xmlns:a16="http://schemas.microsoft.com/office/drawing/2014/main" id="{093C945D-7ADA-D84F-9BBA-5C26D6469A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5827">
            <a:off x="7930617" y="-287927"/>
            <a:ext cx="4101546" cy="4101546"/>
          </a:xfrm>
          <a:prstGeom prst="rect">
            <a:avLst/>
          </a:prstGeom>
        </p:spPr>
      </p:pic>
    </p:spTree>
    <p:extLst>
      <p:ext uri="{BB962C8B-B14F-4D97-AF65-F5344CB8AC3E}">
        <p14:creationId xmlns:p14="http://schemas.microsoft.com/office/powerpoint/2010/main" val="4184133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A17548-6A92-C24E-9B80-216474CA173D}"/>
              </a:ext>
            </a:extLst>
          </p:cNvPr>
          <p:cNvSpPr txBox="1"/>
          <p:nvPr/>
        </p:nvSpPr>
        <p:spPr>
          <a:xfrm>
            <a:off x="0" y="175166"/>
            <a:ext cx="4991100" cy="369332"/>
          </a:xfrm>
          <a:prstGeom prst="rect">
            <a:avLst/>
          </a:prstGeom>
          <a:solidFill>
            <a:srgbClr val="7030A0"/>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Unit one: Using Devices and Handling Information</a:t>
            </a:r>
          </a:p>
        </p:txBody>
      </p:sp>
      <p:sp>
        <p:nvSpPr>
          <p:cNvPr id="3" name="TextBox 2">
            <a:extLst>
              <a:ext uri="{FF2B5EF4-FFF2-40B4-BE49-F238E27FC236}">
                <a16:creationId xmlns:a16="http://schemas.microsoft.com/office/drawing/2014/main" id="{97EEB1D6-B435-4646-8DBE-BE466753B65B}"/>
              </a:ext>
            </a:extLst>
          </p:cNvPr>
          <p:cNvSpPr txBox="1"/>
          <p:nvPr/>
        </p:nvSpPr>
        <p:spPr>
          <a:xfrm>
            <a:off x="279399" y="731520"/>
            <a:ext cx="7085677" cy="1846659"/>
          </a:xfrm>
          <a:prstGeom prst="rect">
            <a:avLst/>
          </a:prstGeom>
          <a:solidFill>
            <a:srgbClr val="E3C6FD"/>
          </a:solidFill>
          <a:ln>
            <a:solidFill>
              <a:srgbClr val="875B9F"/>
            </a:solidFill>
          </a:ln>
        </p:spPr>
        <p:txBody>
          <a:bodyPr wrap="square" rtlCol="0">
            <a:spAutoFit/>
          </a:bodyPr>
          <a:lstStyle/>
          <a:p>
            <a:r>
              <a:rPr lang="en-GB" sz="2400" b="1" dirty="0"/>
              <a:t>Questions for you…</a:t>
            </a:r>
            <a:endParaRPr lang="en-GB" b="1" dirty="0"/>
          </a:p>
          <a:p>
            <a:r>
              <a:rPr lang="en-GB" dirty="0"/>
              <a:t>What does the phrase ‘error message’ mean to you?</a:t>
            </a:r>
          </a:p>
          <a:p>
            <a:r>
              <a:rPr lang="en-GB" dirty="0"/>
              <a:t>What kind of error messages have you got when using your phone, or a computer?</a:t>
            </a:r>
          </a:p>
          <a:p>
            <a:r>
              <a:rPr lang="en-GB" dirty="0"/>
              <a:t>What do you do when you get an error message normally?</a:t>
            </a:r>
          </a:p>
          <a:p>
            <a:r>
              <a:rPr lang="en-GB" dirty="0"/>
              <a:t>What does the word </a:t>
            </a:r>
            <a:r>
              <a:rPr lang="en-GB" b="1" dirty="0"/>
              <a:t>‘Troubleshooting</a:t>
            </a:r>
            <a:r>
              <a:rPr lang="en-GB" dirty="0"/>
              <a:t>’ mean to you?</a:t>
            </a:r>
          </a:p>
        </p:txBody>
      </p:sp>
      <p:pic>
        <p:nvPicPr>
          <p:cNvPr id="4" name="Picture 3">
            <a:extLst>
              <a:ext uri="{FF2B5EF4-FFF2-40B4-BE49-F238E27FC236}">
                <a16:creationId xmlns:a16="http://schemas.microsoft.com/office/drawing/2014/main" id="{8E40022A-1228-ED40-891D-4758AA0DEF71}"/>
              </a:ext>
            </a:extLst>
          </p:cNvPr>
          <p:cNvPicPr>
            <a:picLocks noChangeAspect="1"/>
          </p:cNvPicPr>
          <p:nvPr/>
        </p:nvPicPr>
        <p:blipFill>
          <a:blip r:embed="rId3"/>
          <a:stretch>
            <a:fillRect/>
          </a:stretch>
        </p:blipFill>
        <p:spPr>
          <a:xfrm>
            <a:off x="7787142" y="175166"/>
            <a:ext cx="4007067" cy="2571008"/>
          </a:xfrm>
          <a:prstGeom prst="rect">
            <a:avLst/>
          </a:prstGeom>
        </p:spPr>
      </p:pic>
      <p:sp>
        <p:nvSpPr>
          <p:cNvPr id="7" name="TextBox 6">
            <a:extLst>
              <a:ext uri="{FF2B5EF4-FFF2-40B4-BE49-F238E27FC236}">
                <a16:creationId xmlns:a16="http://schemas.microsoft.com/office/drawing/2014/main" id="{A1966F17-1BFC-714E-9CE7-23E335B25FEB}"/>
              </a:ext>
            </a:extLst>
          </p:cNvPr>
          <p:cNvSpPr txBox="1"/>
          <p:nvPr/>
        </p:nvSpPr>
        <p:spPr>
          <a:xfrm>
            <a:off x="279398" y="2804066"/>
            <a:ext cx="7085677" cy="3785652"/>
          </a:xfrm>
          <a:prstGeom prst="rect">
            <a:avLst/>
          </a:prstGeom>
          <a:solidFill>
            <a:srgbClr val="875B9F"/>
          </a:solidFill>
        </p:spPr>
        <p:txBody>
          <a:bodyPr wrap="square" rtlCol="0">
            <a:spAutoFit/>
          </a:bodyPr>
          <a:lstStyle/>
          <a:p>
            <a:pPr fontAlgn="base"/>
            <a:r>
              <a:rPr lang="en-GB" sz="2400" b="1" dirty="0">
                <a:solidFill>
                  <a:schemeClr val="bg1"/>
                </a:solidFill>
              </a:rPr>
              <a:t>Basic tips:</a:t>
            </a:r>
          </a:p>
          <a:p>
            <a:pPr fontAlgn="base"/>
            <a:r>
              <a:rPr lang="en-GB" b="1" dirty="0">
                <a:solidFill>
                  <a:schemeClr val="bg1"/>
                </a:solidFill>
              </a:rPr>
              <a:t>Write down your steps</a:t>
            </a:r>
            <a:r>
              <a:rPr lang="en-GB" dirty="0">
                <a:solidFill>
                  <a:schemeClr val="bg1"/>
                </a:solidFill>
              </a:rPr>
              <a:t>: Once you start troubleshooting, you may want to </a:t>
            </a:r>
            <a:r>
              <a:rPr lang="en-GB" b="1" dirty="0">
                <a:solidFill>
                  <a:schemeClr val="bg1"/>
                </a:solidFill>
              </a:rPr>
              <a:t>write down </a:t>
            </a:r>
            <a:r>
              <a:rPr lang="en-GB" dirty="0">
                <a:solidFill>
                  <a:schemeClr val="bg1"/>
                </a:solidFill>
              </a:rPr>
              <a:t>each step you take. This way, you'll be able to remember exactly what you've done and can avoid repeating the same mistakes. If you end up asking other people for help, it will be much easier if they know exactly what you've tried already.</a:t>
            </a:r>
          </a:p>
          <a:p>
            <a:pPr fontAlgn="base"/>
            <a:r>
              <a:rPr lang="en-GB" b="1" dirty="0">
                <a:solidFill>
                  <a:schemeClr val="bg1"/>
                </a:solidFill>
              </a:rPr>
              <a:t>Take notes about error messages</a:t>
            </a:r>
            <a:r>
              <a:rPr lang="en-GB" dirty="0">
                <a:solidFill>
                  <a:schemeClr val="bg1"/>
                </a:solidFill>
              </a:rPr>
              <a:t>: If your computer gives you an </a:t>
            </a:r>
            <a:r>
              <a:rPr lang="en-GB" b="1" dirty="0">
                <a:solidFill>
                  <a:schemeClr val="bg1"/>
                </a:solidFill>
              </a:rPr>
              <a:t>error message</a:t>
            </a:r>
            <a:r>
              <a:rPr lang="en-GB" dirty="0">
                <a:solidFill>
                  <a:schemeClr val="bg1"/>
                </a:solidFill>
              </a:rPr>
              <a:t>, be sure to write down as much information as possible. You may be able to use this information later to find out if other people are having the same error.</a:t>
            </a:r>
          </a:p>
          <a:p>
            <a:pPr fontAlgn="base"/>
            <a:r>
              <a:rPr lang="en-GB" b="1" dirty="0">
                <a:solidFill>
                  <a:schemeClr val="bg1"/>
                </a:solidFill>
              </a:rPr>
              <a:t>Always check the cables</a:t>
            </a:r>
            <a:r>
              <a:rPr lang="en-GB" dirty="0">
                <a:solidFill>
                  <a:schemeClr val="bg1"/>
                </a:solidFill>
              </a:rPr>
              <a:t>: If you're having trouble with a specific piece of computer </a:t>
            </a:r>
            <a:r>
              <a:rPr lang="en-GB" b="1" dirty="0">
                <a:solidFill>
                  <a:schemeClr val="bg1"/>
                </a:solidFill>
              </a:rPr>
              <a:t>hardware</a:t>
            </a:r>
            <a:r>
              <a:rPr lang="en-GB" dirty="0">
                <a:solidFill>
                  <a:schemeClr val="bg1"/>
                </a:solidFill>
              </a:rPr>
              <a:t>, such as your monitor or keyboard, an easy first step is to check all related cables to make sure they're properly connected.</a:t>
            </a:r>
          </a:p>
        </p:txBody>
      </p:sp>
      <p:pic>
        <p:nvPicPr>
          <p:cNvPr id="5" name="Picture 4">
            <a:extLst>
              <a:ext uri="{FF2B5EF4-FFF2-40B4-BE49-F238E27FC236}">
                <a16:creationId xmlns:a16="http://schemas.microsoft.com/office/drawing/2014/main" id="{B2ADD08A-E580-1147-AF46-F5AEFB9F05A3}"/>
              </a:ext>
            </a:extLst>
          </p:cNvPr>
          <p:cNvPicPr>
            <a:picLocks noChangeAspect="1"/>
          </p:cNvPicPr>
          <p:nvPr/>
        </p:nvPicPr>
        <p:blipFill>
          <a:blip r:embed="rId4"/>
          <a:stretch>
            <a:fillRect/>
          </a:stretch>
        </p:blipFill>
        <p:spPr>
          <a:xfrm>
            <a:off x="7787143" y="3669520"/>
            <a:ext cx="4007067" cy="3013314"/>
          </a:xfrm>
          <a:prstGeom prst="rect">
            <a:avLst/>
          </a:prstGeom>
        </p:spPr>
      </p:pic>
    </p:spTree>
    <p:extLst>
      <p:ext uri="{BB962C8B-B14F-4D97-AF65-F5344CB8AC3E}">
        <p14:creationId xmlns:p14="http://schemas.microsoft.com/office/powerpoint/2010/main" val="1742391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A86AE1-F767-5546-8AFF-04255CA58A3D}"/>
              </a:ext>
            </a:extLst>
          </p:cNvPr>
          <p:cNvSpPr txBox="1"/>
          <p:nvPr/>
        </p:nvSpPr>
        <p:spPr>
          <a:xfrm>
            <a:off x="0" y="175166"/>
            <a:ext cx="4991100" cy="369332"/>
          </a:xfrm>
          <a:prstGeom prst="rect">
            <a:avLst/>
          </a:prstGeom>
          <a:solidFill>
            <a:srgbClr val="7030A0"/>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Unit one: Using Devices and Handling Information</a:t>
            </a:r>
          </a:p>
        </p:txBody>
      </p:sp>
      <p:sp>
        <p:nvSpPr>
          <p:cNvPr id="3" name="TextBox 2">
            <a:extLst>
              <a:ext uri="{FF2B5EF4-FFF2-40B4-BE49-F238E27FC236}">
                <a16:creationId xmlns:a16="http://schemas.microsoft.com/office/drawing/2014/main" id="{0C6217EE-0202-6C42-A01F-C2E21CCD1123}"/>
              </a:ext>
            </a:extLst>
          </p:cNvPr>
          <p:cNvSpPr txBox="1"/>
          <p:nvPr/>
        </p:nvSpPr>
        <p:spPr>
          <a:xfrm>
            <a:off x="217405" y="855507"/>
            <a:ext cx="7085677" cy="2954655"/>
          </a:xfrm>
          <a:prstGeom prst="rect">
            <a:avLst/>
          </a:prstGeom>
          <a:solidFill>
            <a:srgbClr val="E3C6FD"/>
          </a:solidFill>
          <a:ln>
            <a:solidFill>
              <a:srgbClr val="875B9F"/>
            </a:solidFill>
          </a:ln>
        </p:spPr>
        <p:txBody>
          <a:bodyPr wrap="square" rtlCol="0">
            <a:spAutoFit/>
          </a:bodyPr>
          <a:lstStyle/>
          <a:p>
            <a:r>
              <a:rPr lang="en-GB" sz="2400" b="1" dirty="0"/>
              <a:t>Your task…</a:t>
            </a:r>
          </a:p>
          <a:p>
            <a:r>
              <a:rPr lang="en-GB" dirty="0">
                <a:hlinkClick r:id="rId3"/>
              </a:rPr>
              <a:t>https://edu.gcfglobal.org/en/computerbasics/basic-troubleshooting-techniques/1/</a:t>
            </a:r>
            <a:endParaRPr lang="en-GB" dirty="0"/>
          </a:p>
          <a:p>
            <a:endParaRPr lang="en-GB" dirty="0"/>
          </a:p>
          <a:p>
            <a:r>
              <a:rPr lang="en-GB" dirty="0"/>
              <a:t>Visit the link, read the article and summarise the main points in one paragraph. </a:t>
            </a:r>
          </a:p>
          <a:p>
            <a:endParaRPr lang="en-GB" dirty="0"/>
          </a:p>
          <a:p>
            <a:r>
              <a:rPr lang="en-GB" dirty="0"/>
              <a:t>Select five keywords from the article.</a:t>
            </a:r>
          </a:p>
          <a:p>
            <a:endParaRPr lang="en-GB" dirty="0"/>
          </a:p>
          <a:p>
            <a:r>
              <a:rPr lang="en-GB" dirty="0"/>
              <a:t>Now answer the questions on the right-hand side.</a:t>
            </a:r>
          </a:p>
        </p:txBody>
      </p:sp>
      <p:pic>
        <p:nvPicPr>
          <p:cNvPr id="5" name="Picture 4">
            <a:extLst>
              <a:ext uri="{FF2B5EF4-FFF2-40B4-BE49-F238E27FC236}">
                <a16:creationId xmlns:a16="http://schemas.microsoft.com/office/drawing/2014/main" id="{6EFC1D44-94A0-5C4A-B71D-C2894F59EF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038417">
            <a:off x="356329" y="4223348"/>
            <a:ext cx="3161737" cy="1967303"/>
          </a:xfrm>
          <a:prstGeom prst="rect">
            <a:avLst/>
          </a:prstGeom>
        </p:spPr>
      </p:pic>
      <p:pic>
        <p:nvPicPr>
          <p:cNvPr id="6" name="Picture 5">
            <a:extLst>
              <a:ext uri="{FF2B5EF4-FFF2-40B4-BE49-F238E27FC236}">
                <a16:creationId xmlns:a16="http://schemas.microsoft.com/office/drawing/2014/main" id="{90080C85-593E-9A4F-A089-5A00F7DB25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10620">
            <a:off x="2178571" y="4377388"/>
            <a:ext cx="3694000" cy="2191773"/>
          </a:xfrm>
          <a:prstGeom prst="rect">
            <a:avLst/>
          </a:prstGeom>
        </p:spPr>
      </p:pic>
      <p:pic>
        <p:nvPicPr>
          <p:cNvPr id="7" name="Picture 6">
            <a:extLst>
              <a:ext uri="{FF2B5EF4-FFF2-40B4-BE49-F238E27FC236}">
                <a16:creationId xmlns:a16="http://schemas.microsoft.com/office/drawing/2014/main" id="{7BE2CB28-B944-A145-9DCC-D5B976F68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79749">
            <a:off x="4584254" y="4333581"/>
            <a:ext cx="3765883" cy="2117263"/>
          </a:xfrm>
          <a:prstGeom prst="rect">
            <a:avLst/>
          </a:prstGeom>
        </p:spPr>
      </p:pic>
      <p:sp>
        <p:nvSpPr>
          <p:cNvPr id="4" name="TextBox 3">
            <a:extLst>
              <a:ext uri="{FF2B5EF4-FFF2-40B4-BE49-F238E27FC236}">
                <a16:creationId xmlns:a16="http://schemas.microsoft.com/office/drawing/2014/main" id="{BC27A6F3-14EE-7241-830F-7C503074F921}"/>
              </a:ext>
            </a:extLst>
          </p:cNvPr>
          <p:cNvSpPr txBox="1"/>
          <p:nvPr/>
        </p:nvSpPr>
        <p:spPr>
          <a:xfrm>
            <a:off x="7671661" y="855507"/>
            <a:ext cx="4107051" cy="5447645"/>
          </a:xfrm>
          <a:prstGeom prst="rect">
            <a:avLst/>
          </a:prstGeom>
          <a:solidFill>
            <a:srgbClr val="EDDFFB"/>
          </a:solidFill>
          <a:ln>
            <a:solidFill>
              <a:srgbClr val="875B9F"/>
            </a:solidFill>
          </a:ln>
        </p:spPr>
        <p:txBody>
          <a:bodyPr wrap="square" rtlCol="0">
            <a:spAutoFit/>
          </a:bodyPr>
          <a:lstStyle/>
          <a:p>
            <a:r>
              <a:rPr lang="en-GB" sz="2400" b="1" dirty="0"/>
              <a:t>After reading…</a:t>
            </a:r>
          </a:p>
          <a:p>
            <a:r>
              <a:rPr lang="en-GB" dirty="0"/>
              <a:t>What is the solution when an application is ‘frozen’?</a:t>
            </a:r>
          </a:p>
          <a:p>
            <a:r>
              <a:rPr lang="en-GB" dirty="0"/>
              <a:t>What does ‘malware’ mean?</a:t>
            </a:r>
          </a:p>
          <a:p>
            <a:r>
              <a:rPr lang="en-GB" dirty="0"/>
              <a:t>What is the solution if the computer is ‘frozen’?</a:t>
            </a:r>
          </a:p>
          <a:p>
            <a:r>
              <a:rPr lang="en-GB" dirty="0"/>
              <a:t>Where can you find solutions if the generic ones don’t work?</a:t>
            </a:r>
          </a:p>
          <a:p>
            <a:endParaRPr lang="en-GB" b="1" dirty="0"/>
          </a:p>
          <a:p>
            <a:r>
              <a:rPr lang="en-GB" b="1" dirty="0"/>
              <a:t>Read the below paragraph and replace the word highlighted to keep the meaning of the paragraph the same:</a:t>
            </a:r>
          </a:p>
          <a:p>
            <a:endParaRPr lang="en-GB" dirty="0"/>
          </a:p>
          <a:p>
            <a:r>
              <a:rPr lang="en-GB" dirty="0"/>
              <a:t>Let's say you're trying to print out invitations for a birthday party, but the printer won't print. You have some ideas about what could be causing this, so you go through them one by one to see if you can </a:t>
            </a:r>
            <a:r>
              <a:rPr lang="en-GB" b="1" dirty="0">
                <a:highlight>
                  <a:srgbClr val="FFFF00"/>
                </a:highlight>
              </a:rPr>
              <a:t>eliminate</a:t>
            </a:r>
            <a:r>
              <a:rPr lang="en-GB" dirty="0"/>
              <a:t> any possible causes.</a:t>
            </a:r>
          </a:p>
        </p:txBody>
      </p:sp>
    </p:spTree>
    <p:extLst>
      <p:ext uri="{BB962C8B-B14F-4D97-AF65-F5344CB8AC3E}">
        <p14:creationId xmlns:p14="http://schemas.microsoft.com/office/powerpoint/2010/main" val="2344423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422A60-38BC-4B46-9098-20A52A2D7E35}"/>
              </a:ext>
            </a:extLst>
          </p:cNvPr>
          <p:cNvSpPr txBox="1"/>
          <p:nvPr/>
        </p:nvSpPr>
        <p:spPr>
          <a:xfrm>
            <a:off x="0" y="175166"/>
            <a:ext cx="4991100" cy="369332"/>
          </a:xfrm>
          <a:prstGeom prst="rect">
            <a:avLst/>
          </a:prstGeom>
          <a:solidFill>
            <a:srgbClr val="7030A0"/>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Unit one: Using Devices and Handling Information</a:t>
            </a:r>
          </a:p>
        </p:txBody>
      </p:sp>
      <p:graphicFrame>
        <p:nvGraphicFramePr>
          <p:cNvPr id="5" name="Table 5">
            <a:extLst>
              <a:ext uri="{FF2B5EF4-FFF2-40B4-BE49-F238E27FC236}">
                <a16:creationId xmlns:a16="http://schemas.microsoft.com/office/drawing/2014/main" id="{099908F0-5D12-F64B-8D97-14B68BB4ADA2}"/>
              </a:ext>
            </a:extLst>
          </p:cNvPr>
          <p:cNvGraphicFramePr>
            <a:graphicFrameLocks noGrp="1"/>
          </p:cNvGraphicFramePr>
          <p:nvPr>
            <p:extLst>
              <p:ext uri="{D42A27DB-BD31-4B8C-83A1-F6EECF244321}">
                <p14:modId xmlns:p14="http://schemas.microsoft.com/office/powerpoint/2010/main" val="150146465"/>
              </p:ext>
            </p:extLst>
          </p:nvPr>
        </p:nvGraphicFramePr>
        <p:xfrm>
          <a:off x="203201" y="732367"/>
          <a:ext cx="6375399" cy="2048933"/>
        </p:xfrm>
        <a:graphic>
          <a:graphicData uri="http://schemas.openxmlformats.org/drawingml/2006/table">
            <a:tbl>
              <a:tblPr firstRow="1" bandRow="1">
                <a:tableStyleId>{5940675A-B579-460E-94D1-54222C63F5DA}</a:tableStyleId>
              </a:tblPr>
              <a:tblGrid>
                <a:gridCol w="2125133">
                  <a:extLst>
                    <a:ext uri="{9D8B030D-6E8A-4147-A177-3AD203B41FA5}">
                      <a16:colId xmlns:a16="http://schemas.microsoft.com/office/drawing/2014/main" val="1452524544"/>
                    </a:ext>
                  </a:extLst>
                </a:gridCol>
                <a:gridCol w="2125133">
                  <a:extLst>
                    <a:ext uri="{9D8B030D-6E8A-4147-A177-3AD203B41FA5}">
                      <a16:colId xmlns:a16="http://schemas.microsoft.com/office/drawing/2014/main" val="1417342324"/>
                    </a:ext>
                  </a:extLst>
                </a:gridCol>
                <a:gridCol w="2125133">
                  <a:extLst>
                    <a:ext uri="{9D8B030D-6E8A-4147-A177-3AD203B41FA5}">
                      <a16:colId xmlns:a16="http://schemas.microsoft.com/office/drawing/2014/main" val="2331879634"/>
                    </a:ext>
                  </a:extLst>
                </a:gridCol>
              </a:tblGrid>
              <a:tr h="549312">
                <a:tc gridSpan="3">
                  <a:txBody>
                    <a:bodyPr/>
                    <a:lstStyle/>
                    <a:p>
                      <a:pPr algn="ctr"/>
                      <a:r>
                        <a:rPr lang="en-GB" sz="2000" b="1" dirty="0">
                          <a:solidFill>
                            <a:schemeClr val="bg1"/>
                          </a:solidFill>
                        </a:rPr>
                        <a:t>Device usage bingo</a:t>
                      </a:r>
                    </a:p>
                    <a:p>
                      <a:pPr algn="ctr"/>
                      <a:r>
                        <a:rPr lang="en-GB" sz="1600" dirty="0">
                          <a:solidFill>
                            <a:schemeClr val="bg1"/>
                          </a:solidFill>
                        </a:rPr>
                        <a:t>What devices do you use?</a:t>
                      </a:r>
                    </a:p>
                  </a:txBody>
                  <a:tcPr>
                    <a:solidFill>
                      <a:srgbClr val="875B9F"/>
                    </a:solidFill>
                  </a:tcPr>
                </a:tc>
                <a:tc hMerge="1">
                  <a:txBody>
                    <a:bodyPr/>
                    <a:lstStyle/>
                    <a:p>
                      <a:endParaRPr lang="en-GB" dirty="0"/>
                    </a:p>
                  </a:txBody>
                  <a:tcPr>
                    <a:solidFill>
                      <a:schemeClr val="bg1"/>
                    </a:solidFill>
                  </a:tcPr>
                </a:tc>
                <a:tc hMerge="1">
                  <a:txBody>
                    <a:bodyPr/>
                    <a:lstStyle/>
                    <a:p>
                      <a:endParaRPr lang="en-GB" dirty="0"/>
                    </a:p>
                  </a:txBody>
                  <a:tcPr>
                    <a:solidFill>
                      <a:schemeClr val="bg1"/>
                    </a:solidFill>
                  </a:tcPr>
                </a:tc>
                <a:extLst>
                  <a:ext uri="{0D108BD9-81ED-4DB2-BD59-A6C34878D82A}">
                    <a16:rowId xmlns:a16="http://schemas.microsoft.com/office/drawing/2014/main" val="1364730590"/>
                  </a:ext>
                </a:extLst>
              </a:tr>
              <a:tr h="489731">
                <a:tc>
                  <a:txBody>
                    <a:bodyPr/>
                    <a:lstStyle/>
                    <a:p>
                      <a:pPr algn="ctr"/>
                      <a:r>
                        <a:rPr lang="en-GB" dirty="0"/>
                        <a:t>Computer/desktop</a:t>
                      </a:r>
                    </a:p>
                  </a:txBody>
                  <a:tcPr>
                    <a:solidFill>
                      <a:schemeClr val="bg1"/>
                    </a:solidFill>
                  </a:tcPr>
                </a:tc>
                <a:tc>
                  <a:txBody>
                    <a:bodyPr/>
                    <a:lstStyle/>
                    <a:p>
                      <a:pPr algn="ctr"/>
                      <a:r>
                        <a:rPr lang="en-GB" dirty="0"/>
                        <a:t>Phone</a:t>
                      </a:r>
                    </a:p>
                  </a:txBody>
                  <a:tcPr>
                    <a:solidFill>
                      <a:schemeClr val="bg1"/>
                    </a:solidFill>
                  </a:tcPr>
                </a:tc>
                <a:tc>
                  <a:txBody>
                    <a:bodyPr/>
                    <a:lstStyle/>
                    <a:p>
                      <a:pPr algn="ctr"/>
                      <a:r>
                        <a:rPr lang="en-GB" dirty="0"/>
                        <a:t>Laptop</a:t>
                      </a:r>
                    </a:p>
                  </a:txBody>
                  <a:tcPr>
                    <a:solidFill>
                      <a:schemeClr val="bg1"/>
                    </a:solidFill>
                  </a:tcPr>
                </a:tc>
                <a:extLst>
                  <a:ext uri="{0D108BD9-81ED-4DB2-BD59-A6C34878D82A}">
                    <a16:rowId xmlns:a16="http://schemas.microsoft.com/office/drawing/2014/main" val="623439861"/>
                  </a:ext>
                </a:extLst>
              </a:tr>
              <a:tr h="479558">
                <a:tc>
                  <a:txBody>
                    <a:bodyPr/>
                    <a:lstStyle/>
                    <a:p>
                      <a:pPr algn="ctr"/>
                      <a:r>
                        <a:rPr lang="en-GB" dirty="0"/>
                        <a:t>Tablet</a:t>
                      </a:r>
                    </a:p>
                  </a:txBody>
                  <a:tcPr>
                    <a:solidFill>
                      <a:schemeClr val="bg1"/>
                    </a:solidFill>
                  </a:tcPr>
                </a:tc>
                <a:tc>
                  <a:txBody>
                    <a:bodyPr/>
                    <a:lstStyle/>
                    <a:p>
                      <a:pPr algn="ctr"/>
                      <a:r>
                        <a:rPr lang="en-GB" dirty="0"/>
                        <a:t>E-reader</a:t>
                      </a:r>
                    </a:p>
                  </a:txBody>
                  <a:tcPr>
                    <a:solidFill>
                      <a:schemeClr val="bg1"/>
                    </a:solidFill>
                  </a:tcPr>
                </a:tc>
                <a:tc>
                  <a:txBody>
                    <a:bodyPr/>
                    <a:lstStyle/>
                    <a:p>
                      <a:pPr algn="ctr"/>
                      <a:r>
                        <a:rPr lang="en-GB" dirty="0"/>
                        <a:t>AI assistant</a:t>
                      </a:r>
                    </a:p>
                  </a:txBody>
                  <a:tcPr>
                    <a:solidFill>
                      <a:schemeClr val="bg1"/>
                    </a:solidFill>
                  </a:tcPr>
                </a:tc>
                <a:extLst>
                  <a:ext uri="{0D108BD9-81ED-4DB2-BD59-A6C34878D82A}">
                    <a16:rowId xmlns:a16="http://schemas.microsoft.com/office/drawing/2014/main" val="2512243105"/>
                  </a:ext>
                </a:extLst>
              </a:tr>
              <a:tr h="439564">
                <a:tc>
                  <a:txBody>
                    <a:bodyPr/>
                    <a:lstStyle/>
                    <a:p>
                      <a:pPr algn="ctr"/>
                      <a:r>
                        <a:rPr lang="en-GB" dirty="0"/>
                        <a:t>Smart watch</a:t>
                      </a:r>
                    </a:p>
                  </a:txBody>
                  <a:tcPr>
                    <a:solidFill>
                      <a:schemeClr val="bg1"/>
                    </a:solidFill>
                  </a:tcPr>
                </a:tc>
                <a:tc>
                  <a:txBody>
                    <a:bodyPr/>
                    <a:lstStyle/>
                    <a:p>
                      <a:pPr algn="ctr"/>
                      <a:r>
                        <a:rPr lang="en-GB" dirty="0"/>
                        <a:t>Smart TV</a:t>
                      </a:r>
                    </a:p>
                  </a:txBody>
                  <a:tcPr>
                    <a:solidFill>
                      <a:schemeClr val="bg1"/>
                    </a:solidFill>
                  </a:tcPr>
                </a:tc>
                <a:tc>
                  <a:txBody>
                    <a:bodyPr/>
                    <a:lstStyle/>
                    <a:p>
                      <a:pPr algn="ctr"/>
                      <a:r>
                        <a:rPr lang="en-GB" dirty="0"/>
                        <a:t>Games consoles</a:t>
                      </a:r>
                    </a:p>
                  </a:txBody>
                  <a:tcPr>
                    <a:solidFill>
                      <a:schemeClr val="bg1"/>
                    </a:solidFill>
                  </a:tcPr>
                </a:tc>
                <a:extLst>
                  <a:ext uri="{0D108BD9-81ED-4DB2-BD59-A6C34878D82A}">
                    <a16:rowId xmlns:a16="http://schemas.microsoft.com/office/drawing/2014/main" val="3042947555"/>
                  </a:ext>
                </a:extLst>
              </a:tr>
            </a:tbl>
          </a:graphicData>
        </a:graphic>
      </p:graphicFrame>
      <p:sp>
        <p:nvSpPr>
          <p:cNvPr id="6" name="TextBox 5">
            <a:extLst>
              <a:ext uri="{FF2B5EF4-FFF2-40B4-BE49-F238E27FC236}">
                <a16:creationId xmlns:a16="http://schemas.microsoft.com/office/drawing/2014/main" id="{0FEAAB90-E473-9D47-8DBD-9EFDEFB63389}"/>
              </a:ext>
            </a:extLst>
          </p:cNvPr>
          <p:cNvSpPr txBox="1"/>
          <p:nvPr/>
        </p:nvSpPr>
        <p:spPr>
          <a:xfrm>
            <a:off x="6680201" y="732367"/>
            <a:ext cx="3721099" cy="1477328"/>
          </a:xfrm>
          <a:prstGeom prst="rect">
            <a:avLst/>
          </a:prstGeom>
          <a:solidFill>
            <a:srgbClr val="EDDFFB"/>
          </a:solidFill>
          <a:ln>
            <a:solidFill>
              <a:srgbClr val="875B9F"/>
            </a:solidFill>
          </a:ln>
        </p:spPr>
        <p:txBody>
          <a:bodyPr wrap="square" rtlCol="0">
            <a:spAutoFit/>
          </a:bodyPr>
          <a:lstStyle/>
          <a:p>
            <a:r>
              <a:rPr lang="en-GB" dirty="0"/>
              <a:t>Which of these do you use? What did you use them for?</a:t>
            </a:r>
          </a:p>
          <a:p>
            <a:br>
              <a:rPr lang="en-GB" dirty="0"/>
            </a:br>
            <a:r>
              <a:rPr lang="en-GB" dirty="0"/>
              <a:t>Are there any others that you use that have not been included?</a:t>
            </a:r>
          </a:p>
        </p:txBody>
      </p:sp>
      <p:pic>
        <p:nvPicPr>
          <p:cNvPr id="1026" name="Picture 2" descr="Get the Best VPN for Multiple Devices | ExpressVPN">
            <a:extLst>
              <a:ext uri="{FF2B5EF4-FFF2-40B4-BE49-F238E27FC236}">
                <a16:creationId xmlns:a16="http://schemas.microsoft.com/office/drawing/2014/main" id="{965FBD8D-53A8-0C47-BB63-2DACA8F66FD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63664" y="1035565"/>
            <a:ext cx="2048933" cy="20489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E4CFB1B-EB9C-A74B-9C0D-86C1920E08B5}"/>
              </a:ext>
            </a:extLst>
          </p:cNvPr>
          <p:cNvSpPr txBox="1"/>
          <p:nvPr/>
        </p:nvSpPr>
        <p:spPr>
          <a:xfrm>
            <a:off x="203201" y="2953835"/>
            <a:ext cx="2590799" cy="923330"/>
          </a:xfrm>
          <a:prstGeom prst="rect">
            <a:avLst/>
          </a:prstGeom>
          <a:solidFill>
            <a:srgbClr val="EDDFFB"/>
          </a:solidFill>
          <a:ln>
            <a:solidFill>
              <a:srgbClr val="875B9F"/>
            </a:solidFill>
          </a:ln>
        </p:spPr>
        <p:txBody>
          <a:bodyPr wrap="square" rtlCol="0">
            <a:spAutoFit/>
          </a:bodyPr>
          <a:lstStyle/>
          <a:p>
            <a:r>
              <a:rPr lang="en-GB" dirty="0"/>
              <a:t>What are the problems with these devices? Look at each one carefully.</a:t>
            </a:r>
          </a:p>
        </p:txBody>
      </p:sp>
      <p:sp>
        <p:nvSpPr>
          <p:cNvPr id="11" name="TextBox 10">
            <a:extLst>
              <a:ext uri="{FF2B5EF4-FFF2-40B4-BE49-F238E27FC236}">
                <a16:creationId xmlns:a16="http://schemas.microsoft.com/office/drawing/2014/main" id="{A718E5D0-F612-264A-AE29-B53F87DBA864}"/>
              </a:ext>
            </a:extLst>
          </p:cNvPr>
          <p:cNvSpPr txBox="1"/>
          <p:nvPr/>
        </p:nvSpPr>
        <p:spPr>
          <a:xfrm>
            <a:off x="203201" y="4097511"/>
            <a:ext cx="2590799" cy="2585323"/>
          </a:xfrm>
          <a:prstGeom prst="rect">
            <a:avLst/>
          </a:prstGeom>
          <a:solidFill>
            <a:srgbClr val="E3C6FD"/>
          </a:solidFill>
          <a:ln>
            <a:solidFill>
              <a:srgbClr val="875B9F"/>
            </a:solidFill>
          </a:ln>
        </p:spPr>
        <p:txBody>
          <a:bodyPr wrap="square" rtlCol="0">
            <a:spAutoFit/>
          </a:bodyPr>
          <a:lstStyle/>
          <a:p>
            <a:r>
              <a:rPr lang="en-GB" dirty="0"/>
              <a:t>How can we prevent these problems? </a:t>
            </a:r>
          </a:p>
          <a:p>
            <a:endParaRPr lang="en-GB" dirty="0"/>
          </a:p>
          <a:p>
            <a:r>
              <a:rPr lang="en-GB" dirty="0"/>
              <a:t>What should we be aware of when filling our lives with devices?</a:t>
            </a:r>
          </a:p>
          <a:p>
            <a:endParaRPr lang="en-GB" dirty="0"/>
          </a:p>
          <a:p>
            <a:r>
              <a:rPr lang="en-GB" b="1" dirty="0"/>
              <a:t>Make a list for both of these questions.</a:t>
            </a:r>
          </a:p>
        </p:txBody>
      </p:sp>
      <p:pic>
        <p:nvPicPr>
          <p:cNvPr id="9" name="Picture 8">
            <a:extLst>
              <a:ext uri="{FF2B5EF4-FFF2-40B4-BE49-F238E27FC236}">
                <a16:creationId xmlns:a16="http://schemas.microsoft.com/office/drawing/2014/main" id="{EEE50071-55B7-7548-82EC-49C339FFA6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34939" y="3668415"/>
            <a:ext cx="5345461" cy="2999085"/>
          </a:xfrm>
          <a:prstGeom prst="rect">
            <a:avLst/>
          </a:prstGeom>
        </p:spPr>
      </p:pic>
      <p:sp>
        <p:nvSpPr>
          <p:cNvPr id="12" name="TextBox 11">
            <a:extLst>
              <a:ext uri="{FF2B5EF4-FFF2-40B4-BE49-F238E27FC236}">
                <a16:creationId xmlns:a16="http://schemas.microsoft.com/office/drawing/2014/main" id="{19F959CA-B9C8-F44D-B1B8-411086EE7C84}"/>
              </a:ext>
            </a:extLst>
          </p:cNvPr>
          <p:cNvSpPr txBox="1"/>
          <p:nvPr/>
        </p:nvSpPr>
        <p:spPr>
          <a:xfrm>
            <a:off x="8421339" y="3462980"/>
            <a:ext cx="3567460" cy="646331"/>
          </a:xfrm>
          <a:prstGeom prst="rect">
            <a:avLst/>
          </a:prstGeom>
          <a:solidFill>
            <a:srgbClr val="E3C6FD"/>
          </a:solidFill>
          <a:ln>
            <a:solidFill>
              <a:srgbClr val="875B9F"/>
            </a:solidFill>
          </a:ln>
        </p:spPr>
        <p:txBody>
          <a:bodyPr wrap="square" rtlCol="0">
            <a:spAutoFit/>
          </a:bodyPr>
          <a:lstStyle/>
          <a:p>
            <a:r>
              <a:rPr lang="en-GB" dirty="0"/>
              <a:t>Are there any benefits to using so many devices? </a:t>
            </a:r>
          </a:p>
        </p:txBody>
      </p:sp>
      <p:sp>
        <p:nvSpPr>
          <p:cNvPr id="13" name="TextBox 12">
            <a:extLst>
              <a:ext uri="{FF2B5EF4-FFF2-40B4-BE49-F238E27FC236}">
                <a16:creationId xmlns:a16="http://schemas.microsoft.com/office/drawing/2014/main" id="{6972588F-A661-A844-A855-DE748DDE143A}"/>
              </a:ext>
            </a:extLst>
          </p:cNvPr>
          <p:cNvSpPr txBox="1"/>
          <p:nvPr/>
        </p:nvSpPr>
        <p:spPr>
          <a:xfrm>
            <a:off x="2934939" y="2882209"/>
            <a:ext cx="5345461" cy="646331"/>
          </a:xfrm>
          <a:prstGeom prst="rect">
            <a:avLst/>
          </a:prstGeom>
          <a:solidFill>
            <a:srgbClr val="875B9F"/>
          </a:solidFill>
        </p:spPr>
        <p:txBody>
          <a:bodyPr wrap="square" rtlCol="0">
            <a:spAutoFit/>
          </a:bodyPr>
          <a:lstStyle/>
          <a:p>
            <a:r>
              <a:rPr lang="en-GB" dirty="0">
                <a:solidFill>
                  <a:schemeClr val="bg1"/>
                </a:solidFill>
              </a:rPr>
              <a:t>Where did you learn to use this device? What age were you when you learnt to use this device? </a:t>
            </a:r>
          </a:p>
        </p:txBody>
      </p:sp>
      <p:pic>
        <p:nvPicPr>
          <p:cNvPr id="15" name="Picture 14">
            <a:extLst>
              <a:ext uri="{FF2B5EF4-FFF2-40B4-BE49-F238E27FC236}">
                <a16:creationId xmlns:a16="http://schemas.microsoft.com/office/drawing/2014/main" id="{866F85C1-0858-594D-B9F6-C2FB43498E28}"/>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150292">
            <a:off x="8301457" y="3904867"/>
            <a:ext cx="3807224" cy="2776101"/>
          </a:xfrm>
          <a:prstGeom prst="rect">
            <a:avLst/>
          </a:prstGeom>
        </p:spPr>
      </p:pic>
      <p:sp>
        <p:nvSpPr>
          <p:cNvPr id="18" name="TextBox 17">
            <a:extLst>
              <a:ext uri="{FF2B5EF4-FFF2-40B4-BE49-F238E27FC236}">
                <a16:creationId xmlns:a16="http://schemas.microsoft.com/office/drawing/2014/main" id="{8AC65028-9C70-DD46-BDE3-59B70D0122B2}"/>
              </a:ext>
            </a:extLst>
          </p:cNvPr>
          <p:cNvSpPr txBox="1"/>
          <p:nvPr/>
        </p:nvSpPr>
        <p:spPr>
          <a:xfrm rot="21044109">
            <a:off x="8864873" y="4844792"/>
            <a:ext cx="3072855" cy="646331"/>
          </a:xfrm>
          <a:prstGeom prst="rect">
            <a:avLst/>
          </a:prstGeom>
          <a:noFill/>
        </p:spPr>
        <p:txBody>
          <a:bodyPr wrap="square">
            <a:spAutoFit/>
          </a:bodyPr>
          <a:lstStyle/>
          <a:p>
            <a:r>
              <a:rPr lang="en-GB" b="1" dirty="0"/>
              <a:t>Make a list in your small groups.</a:t>
            </a:r>
          </a:p>
        </p:txBody>
      </p:sp>
      <p:pic>
        <p:nvPicPr>
          <p:cNvPr id="17" name="Picture 16">
            <a:extLst>
              <a:ext uri="{FF2B5EF4-FFF2-40B4-BE49-F238E27FC236}">
                <a16:creationId xmlns:a16="http://schemas.microsoft.com/office/drawing/2014/main" id="{A6D7168E-75B5-9747-8BBF-FAB244012C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53699" y="5062540"/>
            <a:ext cx="1600201" cy="1590200"/>
          </a:xfrm>
          <a:prstGeom prst="rect">
            <a:avLst/>
          </a:prstGeom>
        </p:spPr>
      </p:pic>
    </p:spTree>
    <p:extLst>
      <p:ext uri="{BB962C8B-B14F-4D97-AF65-F5344CB8AC3E}">
        <p14:creationId xmlns:p14="http://schemas.microsoft.com/office/powerpoint/2010/main" val="2924390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F4DFD0-9A69-D743-B20A-616FF960F449}"/>
              </a:ext>
            </a:extLst>
          </p:cNvPr>
          <p:cNvSpPr txBox="1"/>
          <p:nvPr/>
        </p:nvSpPr>
        <p:spPr>
          <a:xfrm>
            <a:off x="512090" y="1146874"/>
            <a:ext cx="8958019" cy="3877985"/>
          </a:xfrm>
          <a:custGeom>
            <a:avLst/>
            <a:gdLst>
              <a:gd name="connsiteX0" fmla="*/ 0 w 8958019"/>
              <a:gd name="connsiteY0" fmla="*/ 0 h 3877985"/>
              <a:gd name="connsiteX1" fmla="*/ 597201 w 8958019"/>
              <a:gd name="connsiteY1" fmla="*/ 0 h 3877985"/>
              <a:gd name="connsiteX2" fmla="*/ 1104822 w 8958019"/>
              <a:gd name="connsiteY2" fmla="*/ 0 h 3877985"/>
              <a:gd name="connsiteX3" fmla="*/ 1702024 w 8958019"/>
              <a:gd name="connsiteY3" fmla="*/ 0 h 3877985"/>
              <a:gd name="connsiteX4" fmla="*/ 2388805 w 8958019"/>
              <a:gd name="connsiteY4" fmla="*/ 0 h 3877985"/>
              <a:gd name="connsiteX5" fmla="*/ 3075587 w 8958019"/>
              <a:gd name="connsiteY5" fmla="*/ 0 h 3877985"/>
              <a:gd name="connsiteX6" fmla="*/ 3762368 w 8958019"/>
              <a:gd name="connsiteY6" fmla="*/ 0 h 3877985"/>
              <a:gd name="connsiteX7" fmla="*/ 4538730 w 8958019"/>
              <a:gd name="connsiteY7" fmla="*/ 0 h 3877985"/>
              <a:gd name="connsiteX8" fmla="*/ 5135931 w 8958019"/>
              <a:gd name="connsiteY8" fmla="*/ 0 h 3877985"/>
              <a:gd name="connsiteX9" fmla="*/ 5822712 w 8958019"/>
              <a:gd name="connsiteY9" fmla="*/ 0 h 3877985"/>
              <a:gd name="connsiteX10" fmla="*/ 6419914 w 8958019"/>
              <a:gd name="connsiteY10" fmla="*/ 0 h 3877985"/>
              <a:gd name="connsiteX11" fmla="*/ 7017115 w 8958019"/>
              <a:gd name="connsiteY11" fmla="*/ 0 h 3877985"/>
              <a:gd name="connsiteX12" fmla="*/ 7614316 w 8958019"/>
              <a:gd name="connsiteY12" fmla="*/ 0 h 3877985"/>
              <a:gd name="connsiteX13" fmla="*/ 7942777 w 8958019"/>
              <a:gd name="connsiteY13" fmla="*/ 0 h 3877985"/>
              <a:gd name="connsiteX14" fmla="*/ 8958019 w 8958019"/>
              <a:gd name="connsiteY14" fmla="*/ 0 h 3877985"/>
              <a:gd name="connsiteX15" fmla="*/ 8958019 w 8958019"/>
              <a:gd name="connsiteY15" fmla="*/ 437658 h 3877985"/>
              <a:gd name="connsiteX16" fmla="*/ 8958019 w 8958019"/>
              <a:gd name="connsiteY16" fmla="*/ 1030436 h 3877985"/>
              <a:gd name="connsiteX17" fmla="*/ 8958019 w 8958019"/>
              <a:gd name="connsiteY17" fmla="*/ 1545654 h 3877985"/>
              <a:gd name="connsiteX18" fmla="*/ 8958019 w 8958019"/>
              <a:gd name="connsiteY18" fmla="*/ 2022092 h 3877985"/>
              <a:gd name="connsiteX19" fmla="*/ 8958019 w 8958019"/>
              <a:gd name="connsiteY19" fmla="*/ 2459750 h 3877985"/>
              <a:gd name="connsiteX20" fmla="*/ 8958019 w 8958019"/>
              <a:gd name="connsiteY20" fmla="*/ 2936189 h 3877985"/>
              <a:gd name="connsiteX21" fmla="*/ 8958019 w 8958019"/>
              <a:gd name="connsiteY21" fmla="*/ 3877985 h 3877985"/>
              <a:gd name="connsiteX22" fmla="*/ 8360818 w 8958019"/>
              <a:gd name="connsiteY22" fmla="*/ 3877985 h 3877985"/>
              <a:gd name="connsiteX23" fmla="*/ 7584456 w 8958019"/>
              <a:gd name="connsiteY23" fmla="*/ 3877985 h 3877985"/>
              <a:gd name="connsiteX24" fmla="*/ 6808094 w 8958019"/>
              <a:gd name="connsiteY24" fmla="*/ 3877985 h 3877985"/>
              <a:gd name="connsiteX25" fmla="*/ 6210893 w 8958019"/>
              <a:gd name="connsiteY25" fmla="*/ 3877985 h 3877985"/>
              <a:gd name="connsiteX26" fmla="*/ 5434532 w 8958019"/>
              <a:gd name="connsiteY26" fmla="*/ 3877985 h 3877985"/>
              <a:gd name="connsiteX27" fmla="*/ 4837330 w 8958019"/>
              <a:gd name="connsiteY27" fmla="*/ 3877985 h 3877985"/>
              <a:gd name="connsiteX28" fmla="*/ 4150549 w 8958019"/>
              <a:gd name="connsiteY28" fmla="*/ 3877985 h 3877985"/>
              <a:gd name="connsiteX29" fmla="*/ 3822088 w 8958019"/>
              <a:gd name="connsiteY29" fmla="*/ 3877985 h 3877985"/>
              <a:gd name="connsiteX30" fmla="*/ 3045726 w 8958019"/>
              <a:gd name="connsiteY30" fmla="*/ 3877985 h 3877985"/>
              <a:gd name="connsiteX31" fmla="*/ 2538105 w 8958019"/>
              <a:gd name="connsiteY31" fmla="*/ 3877985 h 3877985"/>
              <a:gd name="connsiteX32" fmla="*/ 1851324 w 8958019"/>
              <a:gd name="connsiteY32" fmla="*/ 3877985 h 3877985"/>
              <a:gd name="connsiteX33" fmla="*/ 1522863 w 8958019"/>
              <a:gd name="connsiteY33" fmla="*/ 3877985 h 3877985"/>
              <a:gd name="connsiteX34" fmla="*/ 746502 w 8958019"/>
              <a:gd name="connsiteY34" fmla="*/ 3877985 h 3877985"/>
              <a:gd name="connsiteX35" fmla="*/ 0 w 8958019"/>
              <a:gd name="connsiteY35" fmla="*/ 3877985 h 3877985"/>
              <a:gd name="connsiteX36" fmla="*/ 0 w 8958019"/>
              <a:gd name="connsiteY36" fmla="*/ 3323987 h 3877985"/>
              <a:gd name="connsiteX37" fmla="*/ 0 w 8958019"/>
              <a:gd name="connsiteY37" fmla="*/ 2886329 h 3877985"/>
              <a:gd name="connsiteX38" fmla="*/ 0 w 8958019"/>
              <a:gd name="connsiteY38" fmla="*/ 2254771 h 3877985"/>
              <a:gd name="connsiteX39" fmla="*/ 0 w 8958019"/>
              <a:gd name="connsiteY39" fmla="*/ 1817113 h 3877985"/>
              <a:gd name="connsiteX40" fmla="*/ 0 w 8958019"/>
              <a:gd name="connsiteY40" fmla="*/ 1263115 h 3877985"/>
              <a:gd name="connsiteX41" fmla="*/ 0 w 8958019"/>
              <a:gd name="connsiteY41" fmla="*/ 825457 h 3877985"/>
              <a:gd name="connsiteX42" fmla="*/ 0 w 8958019"/>
              <a:gd name="connsiteY42" fmla="*/ 0 h 387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958019" h="3877985" fill="none" extrusionOk="0">
                <a:moveTo>
                  <a:pt x="0" y="0"/>
                </a:moveTo>
                <a:cubicBezTo>
                  <a:pt x="160731" y="-51224"/>
                  <a:pt x="322819" y="53940"/>
                  <a:pt x="597201" y="0"/>
                </a:cubicBezTo>
                <a:cubicBezTo>
                  <a:pt x="871583" y="-53940"/>
                  <a:pt x="927769" y="3174"/>
                  <a:pt x="1104822" y="0"/>
                </a:cubicBezTo>
                <a:cubicBezTo>
                  <a:pt x="1281875" y="-3174"/>
                  <a:pt x="1482089" y="68689"/>
                  <a:pt x="1702024" y="0"/>
                </a:cubicBezTo>
                <a:cubicBezTo>
                  <a:pt x="1921959" y="-68689"/>
                  <a:pt x="2135351" y="10640"/>
                  <a:pt x="2388805" y="0"/>
                </a:cubicBezTo>
                <a:cubicBezTo>
                  <a:pt x="2642259" y="-10640"/>
                  <a:pt x="2875657" y="16158"/>
                  <a:pt x="3075587" y="0"/>
                </a:cubicBezTo>
                <a:cubicBezTo>
                  <a:pt x="3275517" y="-16158"/>
                  <a:pt x="3579317" y="2247"/>
                  <a:pt x="3762368" y="0"/>
                </a:cubicBezTo>
                <a:cubicBezTo>
                  <a:pt x="3945419" y="-2247"/>
                  <a:pt x="4247457" y="7463"/>
                  <a:pt x="4538730" y="0"/>
                </a:cubicBezTo>
                <a:cubicBezTo>
                  <a:pt x="4830003" y="-7463"/>
                  <a:pt x="4967994" y="32514"/>
                  <a:pt x="5135931" y="0"/>
                </a:cubicBezTo>
                <a:cubicBezTo>
                  <a:pt x="5303868" y="-32514"/>
                  <a:pt x="5624278" y="78327"/>
                  <a:pt x="5822712" y="0"/>
                </a:cubicBezTo>
                <a:cubicBezTo>
                  <a:pt x="6021146" y="-78327"/>
                  <a:pt x="6209942" y="51335"/>
                  <a:pt x="6419914" y="0"/>
                </a:cubicBezTo>
                <a:cubicBezTo>
                  <a:pt x="6629886" y="-51335"/>
                  <a:pt x="6855935" y="2997"/>
                  <a:pt x="7017115" y="0"/>
                </a:cubicBezTo>
                <a:cubicBezTo>
                  <a:pt x="7178295" y="-2997"/>
                  <a:pt x="7416257" y="68617"/>
                  <a:pt x="7614316" y="0"/>
                </a:cubicBezTo>
                <a:cubicBezTo>
                  <a:pt x="7812375" y="-68617"/>
                  <a:pt x="7867878" y="25861"/>
                  <a:pt x="7942777" y="0"/>
                </a:cubicBezTo>
                <a:cubicBezTo>
                  <a:pt x="8017676" y="-25861"/>
                  <a:pt x="8613071" y="119677"/>
                  <a:pt x="8958019" y="0"/>
                </a:cubicBezTo>
                <a:cubicBezTo>
                  <a:pt x="8976403" y="170779"/>
                  <a:pt x="8954387" y="288502"/>
                  <a:pt x="8958019" y="437658"/>
                </a:cubicBezTo>
                <a:cubicBezTo>
                  <a:pt x="8961651" y="586814"/>
                  <a:pt x="8891902" y="827178"/>
                  <a:pt x="8958019" y="1030436"/>
                </a:cubicBezTo>
                <a:cubicBezTo>
                  <a:pt x="9024136" y="1233694"/>
                  <a:pt x="8923803" y="1338658"/>
                  <a:pt x="8958019" y="1545654"/>
                </a:cubicBezTo>
                <a:cubicBezTo>
                  <a:pt x="8992235" y="1752650"/>
                  <a:pt x="8906166" y="1836786"/>
                  <a:pt x="8958019" y="2022092"/>
                </a:cubicBezTo>
                <a:cubicBezTo>
                  <a:pt x="9009872" y="2207398"/>
                  <a:pt x="8931028" y="2293057"/>
                  <a:pt x="8958019" y="2459750"/>
                </a:cubicBezTo>
                <a:cubicBezTo>
                  <a:pt x="8985010" y="2626443"/>
                  <a:pt x="8956702" y="2758494"/>
                  <a:pt x="8958019" y="2936189"/>
                </a:cubicBezTo>
                <a:cubicBezTo>
                  <a:pt x="8959336" y="3113884"/>
                  <a:pt x="8867488" y="3575510"/>
                  <a:pt x="8958019" y="3877985"/>
                </a:cubicBezTo>
                <a:cubicBezTo>
                  <a:pt x="8711311" y="3942103"/>
                  <a:pt x="8495777" y="3840967"/>
                  <a:pt x="8360818" y="3877985"/>
                </a:cubicBezTo>
                <a:cubicBezTo>
                  <a:pt x="8225859" y="3915003"/>
                  <a:pt x="7927599" y="3827123"/>
                  <a:pt x="7584456" y="3877985"/>
                </a:cubicBezTo>
                <a:cubicBezTo>
                  <a:pt x="7241313" y="3928847"/>
                  <a:pt x="7065661" y="3861015"/>
                  <a:pt x="6808094" y="3877985"/>
                </a:cubicBezTo>
                <a:cubicBezTo>
                  <a:pt x="6550527" y="3894955"/>
                  <a:pt x="6344050" y="3869511"/>
                  <a:pt x="6210893" y="3877985"/>
                </a:cubicBezTo>
                <a:cubicBezTo>
                  <a:pt x="6077736" y="3886459"/>
                  <a:pt x="5731320" y="3840540"/>
                  <a:pt x="5434532" y="3877985"/>
                </a:cubicBezTo>
                <a:cubicBezTo>
                  <a:pt x="5137744" y="3915430"/>
                  <a:pt x="5047178" y="3874129"/>
                  <a:pt x="4837330" y="3877985"/>
                </a:cubicBezTo>
                <a:cubicBezTo>
                  <a:pt x="4627482" y="3881841"/>
                  <a:pt x="4296564" y="3829915"/>
                  <a:pt x="4150549" y="3877985"/>
                </a:cubicBezTo>
                <a:cubicBezTo>
                  <a:pt x="4004534" y="3926055"/>
                  <a:pt x="3939029" y="3862043"/>
                  <a:pt x="3822088" y="3877985"/>
                </a:cubicBezTo>
                <a:cubicBezTo>
                  <a:pt x="3705147" y="3893927"/>
                  <a:pt x="3265314" y="3789910"/>
                  <a:pt x="3045726" y="3877985"/>
                </a:cubicBezTo>
                <a:cubicBezTo>
                  <a:pt x="2826138" y="3966060"/>
                  <a:pt x="2653401" y="3868215"/>
                  <a:pt x="2538105" y="3877985"/>
                </a:cubicBezTo>
                <a:cubicBezTo>
                  <a:pt x="2422809" y="3887755"/>
                  <a:pt x="2183905" y="3859063"/>
                  <a:pt x="1851324" y="3877985"/>
                </a:cubicBezTo>
                <a:cubicBezTo>
                  <a:pt x="1518743" y="3896907"/>
                  <a:pt x="1613520" y="3871666"/>
                  <a:pt x="1522863" y="3877985"/>
                </a:cubicBezTo>
                <a:cubicBezTo>
                  <a:pt x="1432206" y="3884304"/>
                  <a:pt x="1093215" y="3802741"/>
                  <a:pt x="746502" y="3877985"/>
                </a:cubicBezTo>
                <a:cubicBezTo>
                  <a:pt x="399789" y="3953229"/>
                  <a:pt x="174154" y="3845862"/>
                  <a:pt x="0" y="3877985"/>
                </a:cubicBezTo>
                <a:cubicBezTo>
                  <a:pt x="-35133" y="3744408"/>
                  <a:pt x="9417" y="3540068"/>
                  <a:pt x="0" y="3323987"/>
                </a:cubicBezTo>
                <a:cubicBezTo>
                  <a:pt x="-9417" y="3107906"/>
                  <a:pt x="32300" y="3046142"/>
                  <a:pt x="0" y="2886329"/>
                </a:cubicBezTo>
                <a:cubicBezTo>
                  <a:pt x="-32300" y="2726516"/>
                  <a:pt x="3865" y="2515667"/>
                  <a:pt x="0" y="2254771"/>
                </a:cubicBezTo>
                <a:cubicBezTo>
                  <a:pt x="-3865" y="1993875"/>
                  <a:pt x="46754" y="1934180"/>
                  <a:pt x="0" y="1817113"/>
                </a:cubicBezTo>
                <a:cubicBezTo>
                  <a:pt x="-46754" y="1700046"/>
                  <a:pt x="15706" y="1441495"/>
                  <a:pt x="0" y="1263115"/>
                </a:cubicBezTo>
                <a:cubicBezTo>
                  <a:pt x="-15706" y="1084735"/>
                  <a:pt x="50097" y="1011345"/>
                  <a:pt x="0" y="825457"/>
                </a:cubicBezTo>
                <a:cubicBezTo>
                  <a:pt x="-50097" y="639569"/>
                  <a:pt x="61991" y="391458"/>
                  <a:pt x="0" y="0"/>
                </a:cubicBezTo>
                <a:close/>
              </a:path>
              <a:path w="8958019" h="3877985" stroke="0" extrusionOk="0">
                <a:moveTo>
                  <a:pt x="0" y="0"/>
                </a:moveTo>
                <a:cubicBezTo>
                  <a:pt x="160320" y="-13530"/>
                  <a:pt x="394973" y="35821"/>
                  <a:pt x="507621" y="0"/>
                </a:cubicBezTo>
                <a:cubicBezTo>
                  <a:pt x="620269" y="-35821"/>
                  <a:pt x="683313" y="12921"/>
                  <a:pt x="836082" y="0"/>
                </a:cubicBezTo>
                <a:cubicBezTo>
                  <a:pt x="988851" y="-12921"/>
                  <a:pt x="1259743" y="89040"/>
                  <a:pt x="1612443" y="0"/>
                </a:cubicBezTo>
                <a:cubicBezTo>
                  <a:pt x="1965143" y="-89040"/>
                  <a:pt x="1936877" y="29772"/>
                  <a:pt x="2120064" y="0"/>
                </a:cubicBezTo>
                <a:cubicBezTo>
                  <a:pt x="2303251" y="-29772"/>
                  <a:pt x="2510749" y="3751"/>
                  <a:pt x="2627686" y="0"/>
                </a:cubicBezTo>
                <a:cubicBezTo>
                  <a:pt x="2744623" y="-3751"/>
                  <a:pt x="3050255" y="84187"/>
                  <a:pt x="3404047" y="0"/>
                </a:cubicBezTo>
                <a:cubicBezTo>
                  <a:pt x="3757839" y="-84187"/>
                  <a:pt x="3618091" y="12244"/>
                  <a:pt x="3822088" y="0"/>
                </a:cubicBezTo>
                <a:cubicBezTo>
                  <a:pt x="4026085" y="-12244"/>
                  <a:pt x="4308916" y="12855"/>
                  <a:pt x="4598450" y="0"/>
                </a:cubicBezTo>
                <a:cubicBezTo>
                  <a:pt x="4887984" y="-12855"/>
                  <a:pt x="5060449" y="33954"/>
                  <a:pt x="5374811" y="0"/>
                </a:cubicBezTo>
                <a:cubicBezTo>
                  <a:pt x="5689173" y="-33954"/>
                  <a:pt x="5691766" y="3329"/>
                  <a:pt x="5972013" y="0"/>
                </a:cubicBezTo>
                <a:cubicBezTo>
                  <a:pt x="6252260" y="-3329"/>
                  <a:pt x="6437145" y="86981"/>
                  <a:pt x="6748374" y="0"/>
                </a:cubicBezTo>
                <a:cubicBezTo>
                  <a:pt x="7059603" y="-86981"/>
                  <a:pt x="7138450" y="38900"/>
                  <a:pt x="7255995" y="0"/>
                </a:cubicBezTo>
                <a:cubicBezTo>
                  <a:pt x="7373540" y="-38900"/>
                  <a:pt x="7603051" y="4571"/>
                  <a:pt x="7763616" y="0"/>
                </a:cubicBezTo>
                <a:cubicBezTo>
                  <a:pt x="7924181" y="-4571"/>
                  <a:pt x="8115630" y="39261"/>
                  <a:pt x="8450398" y="0"/>
                </a:cubicBezTo>
                <a:cubicBezTo>
                  <a:pt x="8785166" y="-39261"/>
                  <a:pt x="8777083" y="35826"/>
                  <a:pt x="8958019" y="0"/>
                </a:cubicBezTo>
                <a:cubicBezTo>
                  <a:pt x="9008384" y="187176"/>
                  <a:pt x="8899665" y="361026"/>
                  <a:pt x="8958019" y="631558"/>
                </a:cubicBezTo>
                <a:cubicBezTo>
                  <a:pt x="9016373" y="902090"/>
                  <a:pt x="8957078" y="1060291"/>
                  <a:pt x="8958019" y="1224335"/>
                </a:cubicBezTo>
                <a:cubicBezTo>
                  <a:pt x="8958960" y="1388379"/>
                  <a:pt x="8907939" y="1596630"/>
                  <a:pt x="8958019" y="1817113"/>
                </a:cubicBezTo>
                <a:cubicBezTo>
                  <a:pt x="9008099" y="2037596"/>
                  <a:pt x="8914703" y="2281525"/>
                  <a:pt x="8958019" y="2409891"/>
                </a:cubicBezTo>
                <a:cubicBezTo>
                  <a:pt x="9001335" y="2538257"/>
                  <a:pt x="8937609" y="2696641"/>
                  <a:pt x="8958019" y="2847549"/>
                </a:cubicBezTo>
                <a:cubicBezTo>
                  <a:pt x="8978429" y="2998457"/>
                  <a:pt x="8942632" y="3132146"/>
                  <a:pt x="8958019" y="3323987"/>
                </a:cubicBezTo>
                <a:cubicBezTo>
                  <a:pt x="8973406" y="3515828"/>
                  <a:pt x="8922664" y="3665784"/>
                  <a:pt x="8958019" y="3877985"/>
                </a:cubicBezTo>
                <a:cubicBezTo>
                  <a:pt x="8804258" y="3920131"/>
                  <a:pt x="8582723" y="3869249"/>
                  <a:pt x="8450398" y="3877985"/>
                </a:cubicBezTo>
                <a:cubicBezTo>
                  <a:pt x="8318073" y="3886721"/>
                  <a:pt x="8075149" y="3865584"/>
                  <a:pt x="7853197" y="3877985"/>
                </a:cubicBezTo>
                <a:cubicBezTo>
                  <a:pt x="7631245" y="3890386"/>
                  <a:pt x="7674050" y="3869959"/>
                  <a:pt x="7524736" y="3877985"/>
                </a:cubicBezTo>
                <a:cubicBezTo>
                  <a:pt x="7375422" y="3886011"/>
                  <a:pt x="7279831" y="3858271"/>
                  <a:pt x="7196275" y="3877985"/>
                </a:cubicBezTo>
                <a:cubicBezTo>
                  <a:pt x="7112719" y="3897699"/>
                  <a:pt x="6867554" y="3822813"/>
                  <a:pt x="6599074" y="3877985"/>
                </a:cubicBezTo>
                <a:cubicBezTo>
                  <a:pt x="6330594" y="3933157"/>
                  <a:pt x="6286870" y="3868355"/>
                  <a:pt x="6181033" y="3877985"/>
                </a:cubicBezTo>
                <a:cubicBezTo>
                  <a:pt x="6075196" y="3887615"/>
                  <a:pt x="5824525" y="3866702"/>
                  <a:pt x="5494252" y="3877985"/>
                </a:cubicBezTo>
                <a:cubicBezTo>
                  <a:pt x="5163979" y="3889268"/>
                  <a:pt x="5244235" y="3872374"/>
                  <a:pt x="5076211" y="3877985"/>
                </a:cubicBezTo>
                <a:cubicBezTo>
                  <a:pt x="4908187" y="3883596"/>
                  <a:pt x="4639509" y="3824500"/>
                  <a:pt x="4389429" y="3877985"/>
                </a:cubicBezTo>
                <a:cubicBezTo>
                  <a:pt x="4139349" y="3931470"/>
                  <a:pt x="4132658" y="3852768"/>
                  <a:pt x="4060969" y="3877985"/>
                </a:cubicBezTo>
                <a:cubicBezTo>
                  <a:pt x="3989280" y="3903202"/>
                  <a:pt x="3597697" y="3875828"/>
                  <a:pt x="3374187" y="3877985"/>
                </a:cubicBezTo>
                <a:cubicBezTo>
                  <a:pt x="3150677" y="3880142"/>
                  <a:pt x="3135937" y="3877870"/>
                  <a:pt x="2956146" y="3877985"/>
                </a:cubicBezTo>
                <a:cubicBezTo>
                  <a:pt x="2776355" y="3878100"/>
                  <a:pt x="2737069" y="3854042"/>
                  <a:pt x="2627686" y="3877985"/>
                </a:cubicBezTo>
                <a:cubicBezTo>
                  <a:pt x="2518303" y="3901928"/>
                  <a:pt x="2366223" y="3835293"/>
                  <a:pt x="2209645" y="3877985"/>
                </a:cubicBezTo>
                <a:cubicBezTo>
                  <a:pt x="2053067" y="3920677"/>
                  <a:pt x="1863993" y="3862254"/>
                  <a:pt x="1522863" y="3877985"/>
                </a:cubicBezTo>
                <a:cubicBezTo>
                  <a:pt x="1181733" y="3893716"/>
                  <a:pt x="1251503" y="3856918"/>
                  <a:pt x="1104822" y="3877985"/>
                </a:cubicBezTo>
                <a:cubicBezTo>
                  <a:pt x="958141" y="3899052"/>
                  <a:pt x="849956" y="3865746"/>
                  <a:pt x="776362" y="3877985"/>
                </a:cubicBezTo>
                <a:cubicBezTo>
                  <a:pt x="702768" y="3890224"/>
                  <a:pt x="248944" y="3793719"/>
                  <a:pt x="0" y="3877985"/>
                </a:cubicBezTo>
                <a:cubicBezTo>
                  <a:pt x="-7370" y="3773245"/>
                  <a:pt x="3449" y="3615701"/>
                  <a:pt x="0" y="3362767"/>
                </a:cubicBezTo>
                <a:cubicBezTo>
                  <a:pt x="-3449" y="3109833"/>
                  <a:pt x="751" y="3047686"/>
                  <a:pt x="0" y="2925109"/>
                </a:cubicBezTo>
                <a:cubicBezTo>
                  <a:pt x="-751" y="2802532"/>
                  <a:pt x="63686" y="2601561"/>
                  <a:pt x="0" y="2371111"/>
                </a:cubicBezTo>
                <a:cubicBezTo>
                  <a:pt x="-63686" y="2140661"/>
                  <a:pt x="38110" y="2092725"/>
                  <a:pt x="0" y="1894673"/>
                </a:cubicBezTo>
                <a:cubicBezTo>
                  <a:pt x="-38110" y="1696621"/>
                  <a:pt x="65927" y="1553270"/>
                  <a:pt x="0" y="1340675"/>
                </a:cubicBezTo>
                <a:cubicBezTo>
                  <a:pt x="-65927" y="1128080"/>
                  <a:pt x="55936" y="993331"/>
                  <a:pt x="0" y="786677"/>
                </a:cubicBezTo>
                <a:cubicBezTo>
                  <a:pt x="-55936" y="580023"/>
                  <a:pt x="73302" y="292203"/>
                  <a:pt x="0" y="0"/>
                </a:cubicBezTo>
                <a:close/>
              </a:path>
            </a:pathLst>
          </a:custGeom>
          <a:solidFill>
            <a:schemeClr val="bg1"/>
          </a:solidFill>
          <a:ln w="28575">
            <a:solidFill>
              <a:srgbClr val="875B9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2800" b="1" dirty="0"/>
              <a:t>Quiz:</a:t>
            </a:r>
          </a:p>
          <a:p>
            <a:endParaRPr lang="en-GB" dirty="0"/>
          </a:p>
          <a:p>
            <a:pPr marL="457200" indent="-457200">
              <a:buFont typeface="+mj-lt"/>
              <a:buAutoNum type="arabicPeriod"/>
            </a:pPr>
            <a:r>
              <a:rPr lang="en-GB" sz="2000" dirty="0"/>
              <a:t>What type of storage system is One Drive?</a:t>
            </a:r>
          </a:p>
          <a:p>
            <a:pPr marL="457200" indent="-457200">
              <a:buFont typeface="+mj-lt"/>
              <a:buAutoNum type="arabicPeriod"/>
            </a:pPr>
            <a:r>
              <a:rPr lang="en-GB" sz="2000" dirty="0"/>
              <a:t>Can you list two different types of software, and two different types of hardware?</a:t>
            </a:r>
          </a:p>
          <a:p>
            <a:pPr marL="457200" indent="-457200">
              <a:buFont typeface="+mj-lt"/>
              <a:buAutoNum type="arabicPeriod"/>
            </a:pPr>
            <a:r>
              <a:rPr lang="en-GB" sz="2000" dirty="0"/>
              <a:t>Can you think of two synonyms that could replace ‘good’ and two that could replace ’bad’?</a:t>
            </a:r>
          </a:p>
          <a:p>
            <a:pPr marL="457200" indent="-457200">
              <a:buFont typeface="+mj-lt"/>
              <a:buAutoNum type="arabicPeriod"/>
            </a:pPr>
            <a:r>
              <a:rPr lang="en-GB" sz="2000" dirty="0"/>
              <a:t>What other ways are there to store data? List two alternatives to One Drive. </a:t>
            </a:r>
          </a:p>
          <a:p>
            <a:pPr marL="457200" indent="-457200">
              <a:buFont typeface="+mj-lt"/>
              <a:buAutoNum type="arabicPeriod"/>
            </a:pPr>
            <a:r>
              <a:rPr lang="en-GB" sz="2000" dirty="0"/>
              <a:t>Define ‘hyperlink’.</a:t>
            </a:r>
          </a:p>
          <a:p>
            <a:pPr marL="457200" indent="-457200">
              <a:buFont typeface="+mj-lt"/>
              <a:buAutoNum type="arabicPeriod"/>
            </a:pPr>
            <a:r>
              <a:rPr lang="en-GB" sz="2000" dirty="0"/>
              <a:t>Can you explain how you take a screenshot on a Windows Computer?</a:t>
            </a:r>
          </a:p>
          <a:p>
            <a:pPr marL="457200" indent="-457200">
              <a:buFont typeface="+mj-lt"/>
              <a:buAutoNum type="arabicPeriod"/>
            </a:pPr>
            <a:r>
              <a:rPr lang="en-GB" sz="2000" dirty="0"/>
              <a:t>What is a pro of using a tablet?</a:t>
            </a:r>
          </a:p>
          <a:p>
            <a:pPr marL="457200" indent="-457200">
              <a:buFont typeface="+mj-lt"/>
              <a:buAutoNum type="arabicPeriod"/>
            </a:pPr>
            <a:r>
              <a:rPr lang="en-GB" sz="2000" dirty="0"/>
              <a:t>What operating system does your phone use? </a:t>
            </a:r>
          </a:p>
        </p:txBody>
      </p:sp>
      <p:sp>
        <p:nvSpPr>
          <p:cNvPr id="3" name="TextBox 2">
            <a:extLst>
              <a:ext uri="{FF2B5EF4-FFF2-40B4-BE49-F238E27FC236}">
                <a16:creationId xmlns:a16="http://schemas.microsoft.com/office/drawing/2014/main" id="{F68013DD-05B6-FB42-A7EF-E3A98E717F47}"/>
              </a:ext>
            </a:extLst>
          </p:cNvPr>
          <p:cNvSpPr txBox="1"/>
          <p:nvPr/>
        </p:nvSpPr>
        <p:spPr>
          <a:xfrm>
            <a:off x="0" y="175166"/>
            <a:ext cx="4991100" cy="369332"/>
          </a:xfrm>
          <a:prstGeom prst="rect">
            <a:avLst/>
          </a:prstGeom>
          <a:solidFill>
            <a:srgbClr val="7030A0"/>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Unit one: Using Devices and Handling Information</a:t>
            </a:r>
          </a:p>
        </p:txBody>
      </p:sp>
      <p:sp>
        <p:nvSpPr>
          <p:cNvPr id="4" name="TextBox 3">
            <a:extLst>
              <a:ext uri="{FF2B5EF4-FFF2-40B4-BE49-F238E27FC236}">
                <a16:creationId xmlns:a16="http://schemas.microsoft.com/office/drawing/2014/main" id="{45FEC5E3-758C-A54D-9900-BEAE374CE12D}"/>
              </a:ext>
            </a:extLst>
          </p:cNvPr>
          <p:cNvSpPr txBox="1"/>
          <p:nvPr/>
        </p:nvSpPr>
        <p:spPr>
          <a:xfrm>
            <a:off x="6369803" y="5455404"/>
            <a:ext cx="5228996" cy="830997"/>
          </a:xfrm>
          <a:custGeom>
            <a:avLst/>
            <a:gdLst>
              <a:gd name="connsiteX0" fmla="*/ 0 w 5228996"/>
              <a:gd name="connsiteY0" fmla="*/ 0 h 830997"/>
              <a:gd name="connsiteX1" fmla="*/ 424130 w 5228996"/>
              <a:gd name="connsiteY1" fmla="*/ 0 h 830997"/>
              <a:gd name="connsiteX2" fmla="*/ 1109709 w 5228996"/>
              <a:gd name="connsiteY2" fmla="*/ 0 h 830997"/>
              <a:gd name="connsiteX3" fmla="*/ 1638419 w 5228996"/>
              <a:gd name="connsiteY3" fmla="*/ 0 h 830997"/>
              <a:gd name="connsiteX4" fmla="*/ 2323998 w 5228996"/>
              <a:gd name="connsiteY4" fmla="*/ 0 h 830997"/>
              <a:gd name="connsiteX5" fmla="*/ 2957288 w 5228996"/>
              <a:gd name="connsiteY5" fmla="*/ 0 h 830997"/>
              <a:gd name="connsiteX6" fmla="*/ 3590577 w 5228996"/>
              <a:gd name="connsiteY6" fmla="*/ 0 h 830997"/>
              <a:gd name="connsiteX7" fmla="*/ 4119287 w 5228996"/>
              <a:gd name="connsiteY7" fmla="*/ 0 h 830997"/>
              <a:gd name="connsiteX8" fmla="*/ 4595706 w 5228996"/>
              <a:gd name="connsiteY8" fmla="*/ 0 h 830997"/>
              <a:gd name="connsiteX9" fmla="*/ 5228996 w 5228996"/>
              <a:gd name="connsiteY9" fmla="*/ 0 h 830997"/>
              <a:gd name="connsiteX10" fmla="*/ 5228996 w 5228996"/>
              <a:gd name="connsiteY10" fmla="*/ 398879 h 830997"/>
              <a:gd name="connsiteX11" fmla="*/ 5228996 w 5228996"/>
              <a:gd name="connsiteY11" fmla="*/ 830997 h 830997"/>
              <a:gd name="connsiteX12" fmla="*/ 4543417 w 5228996"/>
              <a:gd name="connsiteY12" fmla="*/ 830997 h 830997"/>
              <a:gd name="connsiteX13" fmla="*/ 3857837 w 5228996"/>
              <a:gd name="connsiteY13" fmla="*/ 830997 h 830997"/>
              <a:gd name="connsiteX14" fmla="*/ 3224548 w 5228996"/>
              <a:gd name="connsiteY14" fmla="*/ 830997 h 830997"/>
              <a:gd name="connsiteX15" fmla="*/ 2538968 w 5228996"/>
              <a:gd name="connsiteY15" fmla="*/ 830997 h 830997"/>
              <a:gd name="connsiteX16" fmla="*/ 2062548 w 5228996"/>
              <a:gd name="connsiteY16" fmla="*/ 830997 h 830997"/>
              <a:gd name="connsiteX17" fmla="*/ 1481549 w 5228996"/>
              <a:gd name="connsiteY17" fmla="*/ 830997 h 830997"/>
              <a:gd name="connsiteX18" fmla="*/ 848259 w 5228996"/>
              <a:gd name="connsiteY18" fmla="*/ 830997 h 830997"/>
              <a:gd name="connsiteX19" fmla="*/ 0 w 5228996"/>
              <a:gd name="connsiteY19" fmla="*/ 830997 h 830997"/>
              <a:gd name="connsiteX20" fmla="*/ 0 w 5228996"/>
              <a:gd name="connsiteY20" fmla="*/ 398879 h 830997"/>
              <a:gd name="connsiteX21" fmla="*/ 0 w 5228996"/>
              <a:gd name="connsiteY21"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28996" h="830997" fill="none" extrusionOk="0">
                <a:moveTo>
                  <a:pt x="0" y="0"/>
                </a:moveTo>
                <a:cubicBezTo>
                  <a:pt x="129643" y="-379"/>
                  <a:pt x="334700" y="1244"/>
                  <a:pt x="424130" y="0"/>
                </a:cubicBezTo>
                <a:cubicBezTo>
                  <a:pt x="513560" y="-1244"/>
                  <a:pt x="790251" y="3261"/>
                  <a:pt x="1109709" y="0"/>
                </a:cubicBezTo>
                <a:cubicBezTo>
                  <a:pt x="1429167" y="-3261"/>
                  <a:pt x="1396477" y="41035"/>
                  <a:pt x="1638419" y="0"/>
                </a:cubicBezTo>
                <a:cubicBezTo>
                  <a:pt x="1880361" y="-41035"/>
                  <a:pt x="2107216" y="16147"/>
                  <a:pt x="2323998" y="0"/>
                </a:cubicBezTo>
                <a:cubicBezTo>
                  <a:pt x="2540780" y="-16147"/>
                  <a:pt x="2768820" y="65487"/>
                  <a:pt x="2957288" y="0"/>
                </a:cubicBezTo>
                <a:cubicBezTo>
                  <a:pt x="3145756" y="-65487"/>
                  <a:pt x="3385431" y="71062"/>
                  <a:pt x="3590577" y="0"/>
                </a:cubicBezTo>
                <a:cubicBezTo>
                  <a:pt x="3795723" y="-71062"/>
                  <a:pt x="3870943" y="54632"/>
                  <a:pt x="4119287" y="0"/>
                </a:cubicBezTo>
                <a:cubicBezTo>
                  <a:pt x="4367631" y="-54632"/>
                  <a:pt x="4382687" y="49517"/>
                  <a:pt x="4595706" y="0"/>
                </a:cubicBezTo>
                <a:cubicBezTo>
                  <a:pt x="4808725" y="-49517"/>
                  <a:pt x="5056258" y="14725"/>
                  <a:pt x="5228996" y="0"/>
                </a:cubicBezTo>
                <a:cubicBezTo>
                  <a:pt x="5249858" y="121596"/>
                  <a:pt x="5186155" y="283140"/>
                  <a:pt x="5228996" y="398879"/>
                </a:cubicBezTo>
                <a:cubicBezTo>
                  <a:pt x="5271837" y="514618"/>
                  <a:pt x="5202391" y="680611"/>
                  <a:pt x="5228996" y="830997"/>
                </a:cubicBezTo>
                <a:cubicBezTo>
                  <a:pt x="5021771" y="907681"/>
                  <a:pt x="4722558" y="797733"/>
                  <a:pt x="4543417" y="830997"/>
                </a:cubicBezTo>
                <a:cubicBezTo>
                  <a:pt x="4364276" y="864261"/>
                  <a:pt x="4008098" y="768395"/>
                  <a:pt x="3857837" y="830997"/>
                </a:cubicBezTo>
                <a:cubicBezTo>
                  <a:pt x="3707576" y="893599"/>
                  <a:pt x="3433946" y="801456"/>
                  <a:pt x="3224548" y="830997"/>
                </a:cubicBezTo>
                <a:cubicBezTo>
                  <a:pt x="3015150" y="860538"/>
                  <a:pt x="2780536" y="803043"/>
                  <a:pt x="2538968" y="830997"/>
                </a:cubicBezTo>
                <a:cubicBezTo>
                  <a:pt x="2297400" y="858951"/>
                  <a:pt x="2177633" y="785927"/>
                  <a:pt x="2062548" y="830997"/>
                </a:cubicBezTo>
                <a:cubicBezTo>
                  <a:pt x="1947463" y="876067"/>
                  <a:pt x="1757991" y="776532"/>
                  <a:pt x="1481549" y="830997"/>
                </a:cubicBezTo>
                <a:cubicBezTo>
                  <a:pt x="1205107" y="885462"/>
                  <a:pt x="1043253" y="763206"/>
                  <a:pt x="848259" y="830997"/>
                </a:cubicBezTo>
                <a:cubicBezTo>
                  <a:pt x="653265" y="898788"/>
                  <a:pt x="412602" y="752059"/>
                  <a:pt x="0" y="830997"/>
                </a:cubicBezTo>
                <a:cubicBezTo>
                  <a:pt x="-28045" y="718869"/>
                  <a:pt x="48127" y="497176"/>
                  <a:pt x="0" y="398879"/>
                </a:cubicBezTo>
                <a:cubicBezTo>
                  <a:pt x="-48127" y="300582"/>
                  <a:pt x="31746" y="116769"/>
                  <a:pt x="0" y="0"/>
                </a:cubicBezTo>
                <a:close/>
              </a:path>
              <a:path w="5228996" h="830997" stroke="0" extrusionOk="0">
                <a:moveTo>
                  <a:pt x="0" y="0"/>
                </a:moveTo>
                <a:cubicBezTo>
                  <a:pt x="288584" y="-34157"/>
                  <a:pt x="488467" y="20321"/>
                  <a:pt x="633290" y="0"/>
                </a:cubicBezTo>
                <a:cubicBezTo>
                  <a:pt x="778113" y="-20321"/>
                  <a:pt x="906099" y="1997"/>
                  <a:pt x="1057419" y="0"/>
                </a:cubicBezTo>
                <a:cubicBezTo>
                  <a:pt x="1208739" y="-1997"/>
                  <a:pt x="1521390" y="21084"/>
                  <a:pt x="1690709" y="0"/>
                </a:cubicBezTo>
                <a:cubicBezTo>
                  <a:pt x="1860028" y="-21084"/>
                  <a:pt x="2100490" y="9996"/>
                  <a:pt x="2323998" y="0"/>
                </a:cubicBezTo>
                <a:cubicBezTo>
                  <a:pt x="2547506" y="-9996"/>
                  <a:pt x="2626470" y="18025"/>
                  <a:pt x="2748128" y="0"/>
                </a:cubicBezTo>
                <a:cubicBezTo>
                  <a:pt x="2869786" y="-18025"/>
                  <a:pt x="3199372" y="26133"/>
                  <a:pt x="3433707" y="0"/>
                </a:cubicBezTo>
                <a:cubicBezTo>
                  <a:pt x="3668042" y="-26133"/>
                  <a:pt x="3779924" y="26340"/>
                  <a:pt x="3910127" y="0"/>
                </a:cubicBezTo>
                <a:cubicBezTo>
                  <a:pt x="4040330" y="-26340"/>
                  <a:pt x="4347985" y="11291"/>
                  <a:pt x="4543417" y="0"/>
                </a:cubicBezTo>
                <a:cubicBezTo>
                  <a:pt x="4738849" y="-11291"/>
                  <a:pt x="5053928" y="31334"/>
                  <a:pt x="5228996" y="0"/>
                </a:cubicBezTo>
                <a:cubicBezTo>
                  <a:pt x="5233254" y="189090"/>
                  <a:pt x="5194574" y="240819"/>
                  <a:pt x="5228996" y="407189"/>
                </a:cubicBezTo>
                <a:cubicBezTo>
                  <a:pt x="5263418" y="573559"/>
                  <a:pt x="5221163" y="739111"/>
                  <a:pt x="5228996" y="830997"/>
                </a:cubicBezTo>
                <a:cubicBezTo>
                  <a:pt x="5002266" y="881039"/>
                  <a:pt x="4921300" y="789220"/>
                  <a:pt x="4752576" y="830997"/>
                </a:cubicBezTo>
                <a:cubicBezTo>
                  <a:pt x="4583852" y="872774"/>
                  <a:pt x="4353791" y="786162"/>
                  <a:pt x="4119287" y="830997"/>
                </a:cubicBezTo>
                <a:cubicBezTo>
                  <a:pt x="3884783" y="875832"/>
                  <a:pt x="3816579" y="792401"/>
                  <a:pt x="3695157" y="830997"/>
                </a:cubicBezTo>
                <a:cubicBezTo>
                  <a:pt x="3573735" y="869593"/>
                  <a:pt x="3453825" y="797972"/>
                  <a:pt x="3271027" y="830997"/>
                </a:cubicBezTo>
                <a:cubicBezTo>
                  <a:pt x="3088229" y="864022"/>
                  <a:pt x="2958752" y="784153"/>
                  <a:pt x="2846898" y="830997"/>
                </a:cubicBezTo>
                <a:cubicBezTo>
                  <a:pt x="2735044" y="877841"/>
                  <a:pt x="2397327" y="751243"/>
                  <a:pt x="2161318" y="830997"/>
                </a:cubicBezTo>
                <a:cubicBezTo>
                  <a:pt x="1925309" y="910751"/>
                  <a:pt x="1937938" y="827013"/>
                  <a:pt x="1737189" y="830997"/>
                </a:cubicBezTo>
                <a:cubicBezTo>
                  <a:pt x="1536440" y="834981"/>
                  <a:pt x="1339087" y="820570"/>
                  <a:pt x="1103899" y="830997"/>
                </a:cubicBezTo>
                <a:cubicBezTo>
                  <a:pt x="868711" y="841424"/>
                  <a:pt x="836521" y="821422"/>
                  <a:pt x="627480" y="830997"/>
                </a:cubicBezTo>
                <a:cubicBezTo>
                  <a:pt x="418439" y="840572"/>
                  <a:pt x="301352" y="803986"/>
                  <a:pt x="0" y="830997"/>
                </a:cubicBezTo>
                <a:cubicBezTo>
                  <a:pt x="-12933" y="701208"/>
                  <a:pt x="31520" y="608975"/>
                  <a:pt x="0" y="398879"/>
                </a:cubicBezTo>
                <a:cubicBezTo>
                  <a:pt x="-31520" y="188783"/>
                  <a:pt x="23660" y="134538"/>
                  <a:pt x="0" y="0"/>
                </a:cubicBezTo>
                <a:close/>
              </a:path>
            </a:pathLst>
          </a:custGeom>
          <a:solidFill>
            <a:srgbClr val="875B9F"/>
          </a:solidFill>
          <a:ln>
            <a:solidFill>
              <a:srgbClr val="00D1EF"/>
            </a:solidFill>
            <a:extLst>
              <a:ext uri="{C807C97D-BFC1-408E-A445-0C87EB9F89A2}">
                <ask:lineSketchStyleProps xmlns:ask="http://schemas.microsoft.com/office/drawing/2018/sketchyshapes" sd="1806943773">
                  <a:prstGeom prst="rect">
                    <a:avLst/>
                  </a:prstGeom>
                  <ask:type>
                    <ask:lineSketchScribble/>
                  </ask:type>
                </ask:lineSketchStyleProps>
              </a:ext>
            </a:extLst>
          </a:ln>
        </p:spPr>
        <p:txBody>
          <a:bodyPr wrap="none" rtlCol="0">
            <a:spAutoFit/>
          </a:bodyPr>
          <a:lstStyle/>
          <a:p>
            <a:r>
              <a:rPr lang="en-GB" sz="2400" dirty="0">
                <a:solidFill>
                  <a:schemeClr val="bg1"/>
                </a:solidFill>
              </a:rPr>
              <a:t>How many correct answers did you get? </a:t>
            </a:r>
          </a:p>
          <a:p>
            <a:r>
              <a:rPr lang="en-GB" sz="2400" dirty="0">
                <a:solidFill>
                  <a:schemeClr val="bg1"/>
                </a:solidFill>
              </a:rPr>
              <a:t>What are your areas for development?</a:t>
            </a:r>
          </a:p>
        </p:txBody>
      </p:sp>
    </p:spTree>
    <p:extLst>
      <p:ext uri="{BB962C8B-B14F-4D97-AF65-F5344CB8AC3E}">
        <p14:creationId xmlns:p14="http://schemas.microsoft.com/office/powerpoint/2010/main" val="256895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4A2600C-B2A3-9A42-8006-6CD2CE0353DF}"/>
              </a:ext>
            </a:extLst>
          </p:cNvPr>
          <p:cNvGraphicFramePr>
            <a:graphicFrameLocks noGrp="1"/>
          </p:cNvGraphicFramePr>
          <p:nvPr>
            <p:extLst>
              <p:ext uri="{D42A27DB-BD31-4B8C-83A1-F6EECF244321}">
                <p14:modId xmlns:p14="http://schemas.microsoft.com/office/powerpoint/2010/main" val="181837364"/>
              </p:ext>
            </p:extLst>
          </p:nvPr>
        </p:nvGraphicFramePr>
        <p:xfrm>
          <a:off x="174121" y="2074627"/>
          <a:ext cx="7776079" cy="3424476"/>
        </p:xfrm>
        <a:graphic>
          <a:graphicData uri="http://schemas.openxmlformats.org/drawingml/2006/table">
            <a:tbl>
              <a:tblPr/>
              <a:tblGrid>
                <a:gridCol w="2721479">
                  <a:extLst>
                    <a:ext uri="{9D8B030D-6E8A-4147-A177-3AD203B41FA5}">
                      <a16:colId xmlns:a16="http://schemas.microsoft.com/office/drawing/2014/main" val="992598117"/>
                    </a:ext>
                  </a:extLst>
                </a:gridCol>
                <a:gridCol w="2609933">
                  <a:extLst>
                    <a:ext uri="{9D8B030D-6E8A-4147-A177-3AD203B41FA5}">
                      <a16:colId xmlns:a16="http://schemas.microsoft.com/office/drawing/2014/main" val="3874698507"/>
                    </a:ext>
                  </a:extLst>
                </a:gridCol>
                <a:gridCol w="2444667">
                  <a:extLst>
                    <a:ext uri="{9D8B030D-6E8A-4147-A177-3AD203B41FA5}">
                      <a16:colId xmlns:a16="http://schemas.microsoft.com/office/drawing/2014/main" val="1635346833"/>
                    </a:ext>
                  </a:extLst>
                </a:gridCol>
              </a:tblGrid>
              <a:tr h="305151">
                <a:tc>
                  <a:txBody>
                    <a:bodyPr/>
                    <a:lstStyle/>
                    <a:p>
                      <a:pPr algn="ctr"/>
                      <a:r>
                        <a:rPr lang="en-GB" sz="1800" b="1">
                          <a:effectLst/>
                          <a:latin typeface="+mn-lt"/>
                        </a:rPr>
                        <a:t>Device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9FFF"/>
                    </a:solidFill>
                  </a:tcPr>
                </a:tc>
                <a:tc>
                  <a:txBody>
                    <a:bodyPr/>
                    <a:lstStyle/>
                    <a:p>
                      <a:pPr algn="ctr"/>
                      <a:r>
                        <a:rPr lang="en-GB" sz="1800" b="1" dirty="0">
                          <a:effectLst/>
                          <a:latin typeface="+mn-lt"/>
                        </a:rPr>
                        <a:t>Pros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9FFF"/>
                    </a:solidFill>
                  </a:tcPr>
                </a:tc>
                <a:tc>
                  <a:txBody>
                    <a:bodyPr/>
                    <a:lstStyle/>
                    <a:p>
                      <a:pPr algn="ctr"/>
                      <a:r>
                        <a:rPr lang="en-GB" sz="1800" b="1" dirty="0">
                          <a:effectLst/>
                          <a:latin typeface="+mn-lt"/>
                        </a:rPr>
                        <a:t>Cons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9FFF"/>
                    </a:solidFill>
                  </a:tcPr>
                </a:tc>
                <a:extLst>
                  <a:ext uri="{0D108BD9-81ED-4DB2-BD59-A6C34878D82A}">
                    <a16:rowId xmlns:a16="http://schemas.microsoft.com/office/drawing/2014/main" val="2216884475"/>
                  </a:ext>
                </a:extLst>
              </a:tr>
              <a:tr h="305151">
                <a:tc>
                  <a:txBody>
                    <a:bodyPr/>
                    <a:lstStyle/>
                    <a:p>
                      <a:pPr algn="ctr"/>
                      <a:r>
                        <a:rPr lang="en-GB" sz="1800" dirty="0">
                          <a:effectLst/>
                          <a:latin typeface="+mn-lt"/>
                        </a:rPr>
                        <a:t>PC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6FD"/>
                    </a:solidFill>
                  </a:tcPr>
                </a:tc>
                <a:tc>
                  <a:txBody>
                    <a:bodyPr/>
                    <a:lstStyle/>
                    <a:p>
                      <a:r>
                        <a:rPr lang="en-GB" sz="1800" dirty="0">
                          <a:effectLst/>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800">
                          <a:effectLst/>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64253599"/>
                  </a:ext>
                </a:extLst>
              </a:tr>
              <a:tr h="312686">
                <a:tc>
                  <a:txBody>
                    <a:bodyPr/>
                    <a:lstStyle/>
                    <a:p>
                      <a:pPr algn="ctr"/>
                      <a:r>
                        <a:rPr lang="en-GB" sz="1800">
                          <a:effectLst/>
                          <a:latin typeface="+mn-lt"/>
                        </a:rPr>
                        <a:t>Iphone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6FD"/>
                    </a:solidFill>
                  </a:tcPr>
                </a:tc>
                <a:tc>
                  <a:txBody>
                    <a:bodyPr/>
                    <a:lstStyle/>
                    <a:p>
                      <a:r>
                        <a:rPr lang="en-GB" sz="1800" dirty="0">
                          <a:effectLst/>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800">
                          <a:effectLst/>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17896559"/>
                  </a:ext>
                </a:extLst>
              </a:tr>
              <a:tr h="312686">
                <a:tc>
                  <a:txBody>
                    <a:bodyPr/>
                    <a:lstStyle/>
                    <a:p>
                      <a:pPr algn="ctr"/>
                      <a:r>
                        <a:rPr lang="en-GB" sz="1800" dirty="0">
                          <a:effectLst/>
                          <a:latin typeface="+mn-lt"/>
                        </a:rPr>
                        <a:t>Android Phone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6FD"/>
                    </a:solidFill>
                  </a:tcPr>
                </a:tc>
                <a:tc>
                  <a:txBody>
                    <a:bodyPr/>
                    <a:lstStyle/>
                    <a:p>
                      <a:r>
                        <a:rPr lang="en-GB" sz="1800" dirty="0">
                          <a:effectLst/>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800">
                          <a:effectLst/>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93780593"/>
                  </a:ext>
                </a:extLst>
              </a:tr>
              <a:tr h="312686">
                <a:tc>
                  <a:txBody>
                    <a:bodyPr/>
                    <a:lstStyle/>
                    <a:p>
                      <a:pPr algn="ctr"/>
                      <a:r>
                        <a:rPr lang="en-GB" sz="1800">
                          <a:effectLst/>
                          <a:latin typeface="+mn-lt"/>
                        </a:rPr>
                        <a:t>Tablet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6FD"/>
                    </a:solidFill>
                  </a:tcPr>
                </a:tc>
                <a:tc>
                  <a:txBody>
                    <a:bodyPr/>
                    <a:lstStyle/>
                    <a:p>
                      <a:r>
                        <a:rPr lang="en-GB" sz="1800" dirty="0">
                          <a:effectLst/>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800">
                          <a:effectLst/>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09760531"/>
                  </a:ext>
                </a:extLst>
              </a:tr>
              <a:tr h="312686">
                <a:tc>
                  <a:txBody>
                    <a:bodyPr/>
                    <a:lstStyle/>
                    <a:p>
                      <a:pPr algn="ctr"/>
                      <a:r>
                        <a:rPr lang="en-GB" sz="1800" dirty="0">
                          <a:effectLst/>
                          <a:latin typeface="+mn-lt"/>
                        </a:rPr>
                        <a:t>Laptop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6FD"/>
                    </a:solidFill>
                  </a:tcPr>
                </a:tc>
                <a:tc>
                  <a:txBody>
                    <a:bodyPr/>
                    <a:lstStyle/>
                    <a:p>
                      <a:r>
                        <a:rPr lang="en-GB" sz="1800" dirty="0">
                          <a:effectLst/>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800" dirty="0">
                          <a:effectLst/>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58982796"/>
                  </a:ext>
                </a:extLst>
              </a:tr>
              <a:tr h="312686">
                <a:tc>
                  <a:txBody>
                    <a:bodyPr/>
                    <a:lstStyle/>
                    <a:p>
                      <a:pPr algn="ctr"/>
                      <a:r>
                        <a:rPr lang="en-GB" sz="1800" dirty="0">
                          <a:effectLst/>
                          <a:latin typeface="+mn-lt"/>
                        </a:rPr>
                        <a:t>Smart Watch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6FD"/>
                    </a:solidFill>
                  </a:tcPr>
                </a:tc>
                <a:tc>
                  <a:txBody>
                    <a:bodyPr/>
                    <a:lstStyle/>
                    <a:p>
                      <a:endParaRPr lang="en-GB" sz="1800">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800" dirty="0">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47924700"/>
                  </a:ext>
                </a:extLst>
              </a:tr>
              <a:tr h="312686">
                <a:tc>
                  <a:txBody>
                    <a:bodyPr/>
                    <a:lstStyle/>
                    <a:p>
                      <a:pPr algn="ctr"/>
                      <a:r>
                        <a:rPr lang="en-GB" sz="1800" dirty="0">
                          <a:effectLst/>
                          <a:latin typeface="+mn-lt"/>
                        </a:rPr>
                        <a:t>E-reader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6FD"/>
                    </a:solidFill>
                  </a:tcPr>
                </a:tc>
                <a:tc>
                  <a:txBody>
                    <a:bodyPr/>
                    <a:lstStyle/>
                    <a:p>
                      <a:endParaRPr lang="en-GB" sz="1800">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800" dirty="0">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91528952"/>
                  </a:ext>
                </a:extLst>
              </a:tr>
              <a:tr h="312686">
                <a:tc>
                  <a:txBody>
                    <a:bodyPr/>
                    <a:lstStyle/>
                    <a:p>
                      <a:pPr algn="ctr"/>
                      <a:r>
                        <a:rPr lang="en-GB" sz="1800" dirty="0">
                          <a:effectLst/>
                          <a:latin typeface="+mn-lt"/>
                        </a:rPr>
                        <a:t>Smart TV</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6FD"/>
                    </a:solidFill>
                  </a:tcPr>
                </a:tc>
                <a:tc>
                  <a:txBody>
                    <a:bodyPr/>
                    <a:lstStyle/>
                    <a:p>
                      <a:endParaRPr lang="en-GB" sz="1800" dirty="0">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800" dirty="0">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00373845"/>
                  </a:ext>
                </a:extLst>
              </a:tr>
              <a:tr h="312686">
                <a:tc>
                  <a:txBody>
                    <a:bodyPr/>
                    <a:lstStyle/>
                    <a:p>
                      <a:pPr algn="ctr"/>
                      <a:r>
                        <a:rPr lang="en-GB" sz="1800" dirty="0">
                          <a:effectLst/>
                          <a:latin typeface="+mn-lt"/>
                        </a:rPr>
                        <a:t>AI Assistant (Alexa, etc)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6FD"/>
                    </a:solidFill>
                  </a:tcPr>
                </a:tc>
                <a:tc>
                  <a:txBody>
                    <a:bodyPr/>
                    <a:lstStyle/>
                    <a:p>
                      <a:endParaRPr lang="en-GB" sz="1800">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800" dirty="0">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0702479"/>
                  </a:ext>
                </a:extLst>
              </a:tr>
              <a:tr h="312686">
                <a:tc>
                  <a:txBody>
                    <a:bodyPr/>
                    <a:lstStyle/>
                    <a:p>
                      <a:pPr algn="ctr"/>
                      <a:r>
                        <a:rPr lang="en-GB" sz="1800" dirty="0">
                          <a:effectLst/>
                          <a:latin typeface="+mn-lt"/>
                        </a:rPr>
                        <a:t>Games Consoles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6FD"/>
                    </a:solidFill>
                  </a:tcPr>
                </a:tc>
                <a:tc>
                  <a:txBody>
                    <a:bodyPr/>
                    <a:lstStyle/>
                    <a:p>
                      <a:endParaRPr lang="en-GB" sz="1800">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800" dirty="0">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70265099"/>
                  </a:ext>
                </a:extLst>
              </a:tr>
            </a:tbl>
          </a:graphicData>
        </a:graphic>
      </p:graphicFrame>
      <p:sp>
        <p:nvSpPr>
          <p:cNvPr id="4" name="TextBox 3">
            <a:extLst>
              <a:ext uri="{FF2B5EF4-FFF2-40B4-BE49-F238E27FC236}">
                <a16:creationId xmlns:a16="http://schemas.microsoft.com/office/drawing/2014/main" id="{ABD7E74D-DFFA-524C-BEAE-68309AB9B689}"/>
              </a:ext>
            </a:extLst>
          </p:cNvPr>
          <p:cNvSpPr txBox="1"/>
          <p:nvPr/>
        </p:nvSpPr>
        <p:spPr>
          <a:xfrm>
            <a:off x="0" y="175166"/>
            <a:ext cx="4991100" cy="369332"/>
          </a:xfrm>
          <a:prstGeom prst="rect">
            <a:avLst/>
          </a:prstGeom>
          <a:solidFill>
            <a:srgbClr val="7030A0"/>
          </a:solidFill>
        </p:spPr>
        <p:txBody>
          <a:bodyPr wrap="square" rtlCol="0">
            <a:spAutoFit/>
          </a:bodyPr>
          <a:lstStyle/>
          <a:p>
            <a:r>
              <a:rPr lang="en-GB">
                <a:solidFill>
                  <a:schemeClr val="bg1"/>
                </a:solidFill>
                <a:latin typeface="Calibri" panose="020F0502020204030204" pitchFamily="34" charset="0"/>
                <a:cs typeface="Calibri" panose="020F0502020204030204" pitchFamily="34" charset="0"/>
              </a:rPr>
              <a:t>Unit one: Using Devices and Handling Information</a:t>
            </a:r>
            <a:endParaRPr lang="en-GB" dirty="0">
              <a:solidFill>
                <a:schemeClr val="bg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ED6EACA1-1287-F644-B113-CB89C58AF45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062160" y="4504637"/>
            <a:ext cx="3975100" cy="2641600"/>
          </a:xfrm>
          <a:prstGeom prst="rect">
            <a:avLst/>
          </a:prstGeom>
        </p:spPr>
      </p:pic>
      <p:sp>
        <p:nvSpPr>
          <p:cNvPr id="7" name="TextBox 6">
            <a:extLst>
              <a:ext uri="{FF2B5EF4-FFF2-40B4-BE49-F238E27FC236}">
                <a16:creationId xmlns:a16="http://schemas.microsoft.com/office/drawing/2014/main" id="{71B2BA94-0DEE-3D4B-91AF-E47241FBED25}"/>
              </a:ext>
            </a:extLst>
          </p:cNvPr>
          <p:cNvSpPr txBox="1"/>
          <p:nvPr/>
        </p:nvSpPr>
        <p:spPr>
          <a:xfrm>
            <a:off x="174121" y="709398"/>
            <a:ext cx="11827379" cy="1200329"/>
          </a:xfrm>
          <a:prstGeom prst="rect">
            <a:avLst/>
          </a:prstGeom>
          <a:solidFill>
            <a:srgbClr val="875B9F"/>
          </a:solidFill>
        </p:spPr>
        <p:txBody>
          <a:bodyPr wrap="square" rtlCol="0">
            <a:spAutoFit/>
          </a:bodyPr>
          <a:lstStyle/>
          <a:p>
            <a:r>
              <a:rPr lang="en-GB">
                <a:solidFill>
                  <a:schemeClr val="bg1"/>
                </a:solidFill>
              </a:rPr>
              <a:t>In small groups, list pros and cons for each of these devices. How will these devices benefit and limit our lives? You could think about your personal experience and try to imagine for those devices that you have never used.</a:t>
            </a:r>
          </a:p>
          <a:p>
            <a:endParaRPr lang="en-GB">
              <a:solidFill>
                <a:schemeClr val="bg1"/>
              </a:solidFill>
            </a:endParaRPr>
          </a:p>
          <a:p>
            <a:r>
              <a:rPr lang="en-GB" i="1">
                <a:solidFill>
                  <a:schemeClr val="bg1"/>
                </a:solidFill>
              </a:rPr>
              <a:t>Think about each age group, too. What will be beneficial for one age group, may be a drawback for another.</a:t>
            </a:r>
            <a:endParaRPr lang="en-GB" i="1" dirty="0">
              <a:solidFill>
                <a:schemeClr val="bg1"/>
              </a:solidFill>
            </a:endParaRPr>
          </a:p>
        </p:txBody>
      </p:sp>
      <p:pic>
        <p:nvPicPr>
          <p:cNvPr id="1026" name="Picture 2" descr="Internet access – households and individuals, Great Britain - Office for  National Statistics">
            <a:extLst>
              <a:ext uri="{FF2B5EF4-FFF2-40B4-BE49-F238E27FC236}">
                <a16:creationId xmlns:a16="http://schemas.microsoft.com/office/drawing/2014/main" id="{AC4ABA18-4519-A642-BB93-E4753BC2DFB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33279" y="2074627"/>
            <a:ext cx="3784600" cy="27244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1B9EAE6-E06B-4A4C-8786-3F1C7990706A}"/>
              </a:ext>
            </a:extLst>
          </p:cNvPr>
          <p:cNvSpPr txBox="1"/>
          <p:nvPr/>
        </p:nvSpPr>
        <p:spPr>
          <a:xfrm>
            <a:off x="8216899" y="4948274"/>
            <a:ext cx="3784601" cy="1754326"/>
          </a:xfrm>
          <a:prstGeom prst="rect">
            <a:avLst/>
          </a:prstGeom>
          <a:solidFill>
            <a:srgbClr val="875B9F"/>
          </a:solidFill>
        </p:spPr>
        <p:txBody>
          <a:bodyPr wrap="square" rtlCol="0">
            <a:spAutoFit/>
          </a:bodyPr>
          <a:lstStyle/>
          <a:p>
            <a:r>
              <a:rPr lang="en-GB" dirty="0">
                <a:solidFill>
                  <a:schemeClr val="bg1"/>
                </a:solidFill>
              </a:rPr>
              <a:t>This chart is from 2016. How do you think these statistics have changed since then?</a:t>
            </a:r>
          </a:p>
          <a:p>
            <a:endParaRPr lang="en-GB" dirty="0">
              <a:solidFill>
                <a:schemeClr val="bg1"/>
              </a:solidFill>
            </a:endParaRPr>
          </a:p>
          <a:p>
            <a:r>
              <a:rPr lang="en-GB" dirty="0">
                <a:solidFill>
                  <a:schemeClr val="bg1"/>
                </a:solidFill>
              </a:rPr>
              <a:t>Why is it important to use up-to-date sources?</a:t>
            </a:r>
          </a:p>
        </p:txBody>
      </p:sp>
      <p:sp>
        <p:nvSpPr>
          <p:cNvPr id="9" name="TextBox 8">
            <a:extLst>
              <a:ext uri="{FF2B5EF4-FFF2-40B4-BE49-F238E27FC236}">
                <a16:creationId xmlns:a16="http://schemas.microsoft.com/office/drawing/2014/main" id="{D118B723-BEB8-9247-8241-B114A18A8CDD}"/>
              </a:ext>
            </a:extLst>
          </p:cNvPr>
          <p:cNvSpPr txBox="1"/>
          <p:nvPr/>
        </p:nvSpPr>
        <p:spPr>
          <a:xfrm>
            <a:off x="174121" y="5683307"/>
            <a:ext cx="3975100" cy="923330"/>
          </a:xfrm>
          <a:prstGeom prst="rect">
            <a:avLst/>
          </a:prstGeom>
          <a:solidFill>
            <a:srgbClr val="EDDFFB"/>
          </a:solidFill>
          <a:ln>
            <a:solidFill>
              <a:srgbClr val="875B9F"/>
            </a:solidFill>
          </a:ln>
        </p:spPr>
        <p:txBody>
          <a:bodyPr wrap="square" rtlCol="0">
            <a:spAutoFit/>
          </a:bodyPr>
          <a:lstStyle/>
          <a:p>
            <a:r>
              <a:rPr lang="en-GB" dirty="0"/>
              <a:t>Which is the most beneficial device?</a:t>
            </a:r>
          </a:p>
          <a:p>
            <a:r>
              <a:rPr lang="en-GB" dirty="0"/>
              <a:t>Which is the most detrimental?</a:t>
            </a:r>
          </a:p>
          <a:p>
            <a:r>
              <a:rPr lang="en-GB" dirty="0"/>
              <a:t>Why?</a:t>
            </a:r>
          </a:p>
        </p:txBody>
      </p:sp>
    </p:spTree>
    <p:extLst>
      <p:ext uri="{BB962C8B-B14F-4D97-AF65-F5344CB8AC3E}">
        <p14:creationId xmlns:p14="http://schemas.microsoft.com/office/powerpoint/2010/main" val="56647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E6CA7BF6-337F-7342-948E-9CD91BE3FB26}"/>
              </a:ext>
            </a:extLst>
          </p:cNvPr>
          <p:cNvGraphicFramePr>
            <a:graphicFrameLocks noGrp="1"/>
          </p:cNvGraphicFramePr>
          <p:nvPr>
            <p:extLst>
              <p:ext uri="{D42A27DB-BD31-4B8C-83A1-F6EECF244321}">
                <p14:modId xmlns:p14="http://schemas.microsoft.com/office/powerpoint/2010/main" val="65103080"/>
              </p:ext>
            </p:extLst>
          </p:nvPr>
        </p:nvGraphicFramePr>
        <p:xfrm>
          <a:off x="203200" y="1769608"/>
          <a:ext cx="6846025" cy="3304228"/>
        </p:xfrm>
        <a:graphic>
          <a:graphicData uri="http://schemas.openxmlformats.org/drawingml/2006/table">
            <a:tbl>
              <a:tblPr firstRow="1" bandRow="1">
                <a:tableStyleId>{5940675A-B579-460E-94D1-54222C63F5DA}</a:tableStyleId>
              </a:tblPr>
              <a:tblGrid>
                <a:gridCol w="1369205">
                  <a:extLst>
                    <a:ext uri="{9D8B030D-6E8A-4147-A177-3AD203B41FA5}">
                      <a16:colId xmlns:a16="http://schemas.microsoft.com/office/drawing/2014/main" val="1452524544"/>
                    </a:ext>
                  </a:extLst>
                </a:gridCol>
                <a:gridCol w="2738410">
                  <a:extLst>
                    <a:ext uri="{9D8B030D-6E8A-4147-A177-3AD203B41FA5}">
                      <a16:colId xmlns:a16="http://schemas.microsoft.com/office/drawing/2014/main" val="1417342324"/>
                    </a:ext>
                  </a:extLst>
                </a:gridCol>
                <a:gridCol w="2738410">
                  <a:extLst>
                    <a:ext uri="{9D8B030D-6E8A-4147-A177-3AD203B41FA5}">
                      <a16:colId xmlns:a16="http://schemas.microsoft.com/office/drawing/2014/main" val="2020787885"/>
                    </a:ext>
                  </a:extLst>
                </a:gridCol>
              </a:tblGrid>
              <a:tr h="377976">
                <a:tc gridSpan="3">
                  <a:txBody>
                    <a:bodyPr/>
                    <a:lstStyle/>
                    <a:p>
                      <a:pPr algn="ctr"/>
                      <a:r>
                        <a:rPr lang="en-GB" sz="1800" b="1" dirty="0">
                          <a:solidFill>
                            <a:schemeClr val="bg1"/>
                          </a:solidFill>
                        </a:rPr>
                        <a:t>Creating your own glossary</a:t>
                      </a:r>
                    </a:p>
                    <a:p>
                      <a:pPr algn="ctr"/>
                      <a:r>
                        <a:rPr lang="en-GB" sz="1600" b="1" dirty="0">
                          <a:solidFill>
                            <a:schemeClr val="bg1"/>
                          </a:solidFill>
                        </a:rPr>
                        <a:t>Which key terms do you understand without looking them up?</a:t>
                      </a:r>
                    </a:p>
                  </a:txBody>
                  <a:tcPr>
                    <a:solidFill>
                      <a:srgbClr val="875B9F"/>
                    </a:solidFill>
                  </a:tcPr>
                </a:tc>
                <a:tc hMerge="1">
                  <a:txBody>
                    <a:bodyPr/>
                    <a:lstStyle/>
                    <a:p>
                      <a:endParaRPr lang="en-GB" dirty="0"/>
                    </a:p>
                  </a:txBody>
                  <a:tcPr>
                    <a:solidFill>
                      <a:schemeClr val="bg1"/>
                    </a:solidFill>
                  </a:tcPr>
                </a:tc>
                <a:tc hMerge="1">
                  <a:txBody>
                    <a:bodyPr/>
                    <a:lstStyle/>
                    <a:p>
                      <a:pPr algn="ctr"/>
                      <a:endParaRPr lang="en-GB" sz="1600" b="1" dirty="0">
                        <a:solidFill>
                          <a:schemeClr val="bg1"/>
                        </a:solidFill>
                      </a:endParaRPr>
                    </a:p>
                  </a:txBody>
                  <a:tcPr>
                    <a:solidFill>
                      <a:srgbClr val="875B9F"/>
                    </a:solidFill>
                  </a:tcPr>
                </a:tc>
                <a:extLst>
                  <a:ext uri="{0D108BD9-81ED-4DB2-BD59-A6C34878D82A}">
                    <a16:rowId xmlns:a16="http://schemas.microsoft.com/office/drawing/2014/main" val="1364730590"/>
                  </a:ext>
                </a:extLst>
              </a:tr>
              <a:tr h="377976">
                <a:tc>
                  <a:txBody>
                    <a:bodyPr/>
                    <a:lstStyle/>
                    <a:p>
                      <a:pPr algn="ctr"/>
                      <a:r>
                        <a:rPr lang="en-GB" sz="1600" b="1" dirty="0">
                          <a:solidFill>
                            <a:schemeClr val="bg1"/>
                          </a:solidFill>
                        </a:rPr>
                        <a:t>Key word</a:t>
                      </a:r>
                    </a:p>
                  </a:txBody>
                  <a:tcPr>
                    <a:solidFill>
                      <a:srgbClr val="875B9F"/>
                    </a:solidFill>
                  </a:tcPr>
                </a:tc>
                <a:tc>
                  <a:txBody>
                    <a:bodyPr/>
                    <a:lstStyle/>
                    <a:p>
                      <a:pPr algn="ctr"/>
                      <a:r>
                        <a:rPr lang="en-GB" b="1" dirty="0">
                          <a:solidFill>
                            <a:schemeClr val="bg1"/>
                          </a:solidFill>
                        </a:rPr>
                        <a:t>Definition</a:t>
                      </a:r>
                    </a:p>
                  </a:txBody>
                  <a:tcPr>
                    <a:solidFill>
                      <a:srgbClr val="875B9F"/>
                    </a:solidFill>
                  </a:tcPr>
                </a:tc>
                <a:tc>
                  <a:txBody>
                    <a:bodyPr/>
                    <a:lstStyle/>
                    <a:p>
                      <a:pPr algn="ctr"/>
                      <a:r>
                        <a:rPr lang="en-GB" b="1" dirty="0">
                          <a:solidFill>
                            <a:schemeClr val="bg1"/>
                          </a:solidFill>
                        </a:rPr>
                        <a:t>Example </a:t>
                      </a:r>
                    </a:p>
                  </a:txBody>
                  <a:tcPr>
                    <a:solidFill>
                      <a:srgbClr val="875B9F"/>
                    </a:solidFill>
                  </a:tcPr>
                </a:tc>
                <a:extLst>
                  <a:ext uri="{0D108BD9-81ED-4DB2-BD59-A6C34878D82A}">
                    <a16:rowId xmlns:a16="http://schemas.microsoft.com/office/drawing/2014/main" val="4192561136"/>
                  </a:ext>
                </a:extLst>
              </a:tr>
              <a:tr h="408456">
                <a:tc>
                  <a:txBody>
                    <a:bodyPr/>
                    <a:lstStyle/>
                    <a:p>
                      <a:pPr algn="ctr"/>
                      <a:r>
                        <a:rPr lang="en-GB" b="1" dirty="0">
                          <a:solidFill>
                            <a:srgbClr val="C00000"/>
                          </a:solidFill>
                        </a:rPr>
                        <a:t>Hardware</a:t>
                      </a:r>
                    </a:p>
                  </a:txBody>
                  <a:tcPr>
                    <a:solidFill>
                      <a:schemeClr val="bg1"/>
                    </a:solidFill>
                  </a:tcPr>
                </a:tc>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extLst>
                  <a:ext uri="{0D108BD9-81ED-4DB2-BD59-A6C34878D82A}">
                    <a16:rowId xmlns:a16="http://schemas.microsoft.com/office/drawing/2014/main" val="623439861"/>
                  </a:ext>
                </a:extLst>
              </a:tr>
              <a:tr h="388988">
                <a:tc>
                  <a:txBody>
                    <a:bodyPr/>
                    <a:lstStyle/>
                    <a:p>
                      <a:pPr algn="ctr"/>
                      <a:r>
                        <a:rPr lang="en-GB" b="1" dirty="0">
                          <a:solidFill>
                            <a:srgbClr val="00B050"/>
                          </a:solidFill>
                        </a:rPr>
                        <a:t>Software</a:t>
                      </a:r>
                    </a:p>
                  </a:txBody>
                  <a:tcPr>
                    <a:solidFill>
                      <a:schemeClr val="bg1"/>
                    </a:solidFill>
                  </a:tcPr>
                </a:tc>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extLst>
                  <a:ext uri="{0D108BD9-81ED-4DB2-BD59-A6C34878D82A}">
                    <a16:rowId xmlns:a16="http://schemas.microsoft.com/office/drawing/2014/main" val="2512243105"/>
                  </a:ext>
                </a:extLst>
              </a:tr>
              <a:tr h="439564">
                <a:tc>
                  <a:txBody>
                    <a:bodyPr/>
                    <a:lstStyle/>
                    <a:p>
                      <a:pPr algn="ctr"/>
                      <a:r>
                        <a:rPr lang="en-GB" b="1" dirty="0">
                          <a:solidFill>
                            <a:srgbClr val="00B0F0"/>
                          </a:solidFill>
                        </a:rPr>
                        <a:t>Operating System</a:t>
                      </a:r>
                    </a:p>
                  </a:txBody>
                  <a:tcPr>
                    <a:solidFill>
                      <a:schemeClr val="bg1"/>
                    </a:solidFill>
                  </a:tcPr>
                </a:tc>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extLst>
                  <a:ext uri="{0D108BD9-81ED-4DB2-BD59-A6C34878D82A}">
                    <a16:rowId xmlns:a16="http://schemas.microsoft.com/office/drawing/2014/main" val="3042947555"/>
                  </a:ext>
                </a:extLst>
              </a:tr>
              <a:tr h="439564">
                <a:tc>
                  <a:txBody>
                    <a:bodyPr/>
                    <a:lstStyle/>
                    <a:p>
                      <a:pPr algn="ctr"/>
                      <a:r>
                        <a:rPr lang="en-GB" b="1" dirty="0">
                          <a:solidFill>
                            <a:srgbClr val="FF9300"/>
                          </a:solidFill>
                        </a:rPr>
                        <a:t>Application</a:t>
                      </a:r>
                    </a:p>
                  </a:txBody>
                  <a:tcPr>
                    <a:solidFill>
                      <a:schemeClr val="bg1"/>
                    </a:solidFill>
                  </a:tcPr>
                </a:tc>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extLst>
                  <a:ext uri="{0D108BD9-81ED-4DB2-BD59-A6C34878D82A}">
                    <a16:rowId xmlns:a16="http://schemas.microsoft.com/office/drawing/2014/main" val="138941013"/>
                  </a:ext>
                </a:extLst>
              </a:tr>
              <a:tr h="439564">
                <a:tc>
                  <a:txBody>
                    <a:bodyPr/>
                    <a:lstStyle/>
                    <a:p>
                      <a:pPr algn="ctr"/>
                      <a:r>
                        <a:rPr lang="en-GB" b="1" dirty="0">
                          <a:solidFill>
                            <a:srgbClr val="FF2F92"/>
                          </a:solidFill>
                        </a:rPr>
                        <a:t>Accessibility</a:t>
                      </a:r>
                    </a:p>
                  </a:txBody>
                  <a:tcPr>
                    <a:solidFill>
                      <a:schemeClr val="bg1"/>
                    </a:solidFill>
                  </a:tcPr>
                </a:tc>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extLst>
                  <a:ext uri="{0D108BD9-81ED-4DB2-BD59-A6C34878D82A}">
                    <a16:rowId xmlns:a16="http://schemas.microsoft.com/office/drawing/2014/main" val="4017436328"/>
                  </a:ext>
                </a:extLst>
              </a:tr>
            </a:tbl>
          </a:graphicData>
        </a:graphic>
      </p:graphicFrame>
      <p:sp>
        <p:nvSpPr>
          <p:cNvPr id="5" name="TextBox 4">
            <a:extLst>
              <a:ext uri="{FF2B5EF4-FFF2-40B4-BE49-F238E27FC236}">
                <a16:creationId xmlns:a16="http://schemas.microsoft.com/office/drawing/2014/main" id="{EF2F3643-00DE-C24A-B13D-67C53D6F70FC}"/>
              </a:ext>
            </a:extLst>
          </p:cNvPr>
          <p:cNvSpPr txBox="1"/>
          <p:nvPr/>
        </p:nvSpPr>
        <p:spPr>
          <a:xfrm>
            <a:off x="0" y="175166"/>
            <a:ext cx="4991100" cy="369332"/>
          </a:xfrm>
          <a:prstGeom prst="rect">
            <a:avLst/>
          </a:prstGeom>
          <a:solidFill>
            <a:srgbClr val="7030A0"/>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Unit one: Using Devices and Handling Information</a:t>
            </a:r>
          </a:p>
        </p:txBody>
      </p:sp>
      <p:sp>
        <p:nvSpPr>
          <p:cNvPr id="8" name="TextBox 7">
            <a:extLst>
              <a:ext uri="{FF2B5EF4-FFF2-40B4-BE49-F238E27FC236}">
                <a16:creationId xmlns:a16="http://schemas.microsoft.com/office/drawing/2014/main" id="{8C8B4FDF-C5F0-2349-8DCD-50DCC05BBDA0}"/>
              </a:ext>
            </a:extLst>
          </p:cNvPr>
          <p:cNvSpPr txBox="1"/>
          <p:nvPr/>
        </p:nvSpPr>
        <p:spPr>
          <a:xfrm>
            <a:off x="203201" y="695388"/>
            <a:ext cx="8065588" cy="923330"/>
          </a:xfrm>
          <a:prstGeom prst="rect">
            <a:avLst/>
          </a:prstGeom>
          <a:solidFill>
            <a:srgbClr val="EDDFFB"/>
          </a:solidFill>
          <a:ln>
            <a:solidFill>
              <a:srgbClr val="875B9F"/>
            </a:solidFill>
          </a:ln>
        </p:spPr>
        <p:txBody>
          <a:bodyPr wrap="square" rtlCol="0">
            <a:spAutoFit/>
          </a:bodyPr>
          <a:lstStyle/>
          <a:p>
            <a:r>
              <a:rPr lang="en-GB" dirty="0"/>
              <a:t>While exploring Essential Digital Skills, there will be lots of vocabulary for you to learn and remember. In your notes, create a glossary of any new words that you come across.</a:t>
            </a:r>
          </a:p>
        </p:txBody>
      </p:sp>
      <p:pic>
        <p:nvPicPr>
          <p:cNvPr id="9" name="Picture 8">
            <a:extLst>
              <a:ext uri="{FF2B5EF4-FFF2-40B4-BE49-F238E27FC236}">
                <a16:creationId xmlns:a16="http://schemas.microsoft.com/office/drawing/2014/main" id="{0E5B669F-D02D-7C4A-A679-A072C927C39E}"/>
              </a:ext>
            </a:extLst>
          </p:cNvPr>
          <p:cNvPicPr>
            <a:picLocks noChangeAspect="1"/>
          </p:cNvPicPr>
          <p:nvPr/>
        </p:nvPicPr>
        <p:blipFill>
          <a:blip r:embed="rId3" cstate="screen">
            <a:clrChange>
              <a:clrFrom>
                <a:srgbClr val="F6F6F6"/>
              </a:clrFrom>
              <a:clrTo>
                <a:srgbClr val="F6F6F6">
                  <a:alpha val="0"/>
                </a:srgbClr>
              </a:clrTo>
            </a:clrChange>
            <a:extLst>
              <a:ext uri="{28A0092B-C50C-407E-A947-70E740481C1C}">
                <a14:useLocalDpi xmlns:a14="http://schemas.microsoft.com/office/drawing/2010/main"/>
              </a:ext>
            </a:extLst>
          </a:blip>
          <a:stretch>
            <a:fillRect/>
          </a:stretch>
        </p:blipFill>
        <p:spPr>
          <a:xfrm>
            <a:off x="354971" y="5037840"/>
            <a:ext cx="1114055" cy="1285239"/>
          </a:xfrm>
          <a:prstGeom prst="rect">
            <a:avLst/>
          </a:prstGeom>
        </p:spPr>
      </p:pic>
      <p:pic>
        <p:nvPicPr>
          <p:cNvPr id="10" name="Picture 9">
            <a:extLst>
              <a:ext uri="{FF2B5EF4-FFF2-40B4-BE49-F238E27FC236}">
                <a16:creationId xmlns:a16="http://schemas.microsoft.com/office/drawing/2014/main" id="{C684F48B-7996-2B43-A741-371DB84A82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362" y="5712641"/>
            <a:ext cx="1562928" cy="1200329"/>
          </a:xfrm>
          <a:prstGeom prst="rect">
            <a:avLst/>
          </a:prstGeom>
        </p:spPr>
      </p:pic>
      <p:graphicFrame>
        <p:nvGraphicFramePr>
          <p:cNvPr id="11" name="Table 11">
            <a:extLst>
              <a:ext uri="{FF2B5EF4-FFF2-40B4-BE49-F238E27FC236}">
                <a16:creationId xmlns:a16="http://schemas.microsoft.com/office/drawing/2014/main" id="{4424461F-3D80-1D4F-A142-825DFAF79EEC}"/>
              </a:ext>
            </a:extLst>
          </p:cNvPr>
          <p:cNvGraphicFramePr>
            <a:graphicFrameLocks noGrp="1"/>
          </p:cNvGraphicFramePr>
          <p:nvPr>
            <p:extLst>
              <p:ext uri="{D42A27DB-BD31-4B8C-83A1-F6EECF244321}">
                <p14:modId xmlns:p14="http://schemas.microsoft.com/office/powerpoint/2010/main" val="1491891748"/>
              </p:ext>
            </p:extLst>
          </p:nvPr>
        </p:nvGraphicFramePr>
        <p:xfrm>
          <a:off x="1161505" y="5286206"/>
          <a:ext cx="5550611" cy="1285240"/>
        </p:xfrm>
        <a:graphic>
          <a:graphicData uri="http://schemas.openxmlformats.org/drawingml/2006/table">
            <a:tbl>
              <a:tblPr firstRow="1" bandRow="1">
                <a:tableStyleId>{5C22544A-7EE6-4342-B048-85BDC9FD1C3A}</a:tableStyleId>
              </a:tblPr>
              <a:tblGrid>
                <a:gridCol w="5550611">
                  <a:extLst>
                    <a:ext uri="{9D8B030D-6E8A-4147-A177-3AD203B41FA5}">
                      <a16:colId xmlns:a16="http://schemas.microsoft.com/office/drawing/2014/main" val="3406502056"/>
                    </a:ext>
                  </a:extLst>
                </a:gridCol>
              </a:tblGrid>
              <a:tr h="370840">
                <a:tc>
                  <a:txBody>
                    <a:bodyPr/>
                    <a:lstStyle/>
                    <a:p>
                      <a:r>
                        <a:rPr lang="en-GB" dirty="0">
                          <a:solidFill>
                            <a:schemeClr val="tx1"/>
                          </a:solidFill>
                        </a:rPr>
                        <a:t>A question for you…</a:t>
                      </a:r>
                    </a:p>
                  </a:txBody>
                  <a:tcPr>
                    <a:solidFill>
                      <a:srgbClr val="EDDFFB"/>
                    </a:solidFill>
                  </a:tcPr>
                </a:tc>
                <a:extLst>
                  <a:ext uri="{0D108BD9-81ED-4DB2-BD59-A6C34878D82A}">
                    <a16:rowId xmlns:a16="http://schemas.microsoft.com/office/drawing/2014/main" val="3860859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On both phones, and computers: </a:t>
                      </a:r>
                      <a:br>
                        <a:rPr lang="en-GB" dirty="0"/>
                      </a:br>
                      <a:r>
                        <a:rPr lang="en-GB" dirty="0"/>
                        <a:t>How do you locate and install an application? Can you think of any examples that you use often?</a:t>
                      </a:r>
                    </a:p>
                  </a:txBody>
                  <a:tcPr>
                    <a:solidFill>
                      <a:schemeClr val="bg1"/>
                    </a:solidFill>
                  </a:tcPr>
                </a:tc>
                <a:extLst>
                  <a:ext uri="{0D108BD9-81ED-4DB2-BD59-A6C34878D82A}">
                    <a16:rowId xmlns:a16="http://schemas.microsoft.com/office/drawing/2014/main" val="3493566513"/>
                  </a:ext>
                </a:extLst>
              </a:tr>
            </a:tbl>
          </a:graphicData>
        </a:graphic>
      </p:graphicFrame>
      <p:graphicFrame>
        <p:nvGraphicFramePr>
          <p:cNvPr id="12" name="Table 11">
            <a:extLst>
              <a:ext uri="{FF2B5EF4-FFF2-40B4-BE49-F238E27FC236}">
                <a16:creationId xmlns:a16="http://schemas.microsoft.com/office/drawing/2014/main" id="{ABE7C081-A141-1F43-B375-C40888C4483F}"/>
              </a:ext>
            </a:extLst>
          </p:cNvPr>
          <p:cNvGraphicFramePr>
            <a:graphicFrameLocks noGrp="1"/>
          </p:cNvGraphicFramePr>
          <p:nvPr>
            <p:extLst>
              <p:ext uri="{D42A27DB-BD31-4B8C-83A1-F6EECF244321}">
                <p14:modId xmlns:p14="http://schemas.microsoft.com/office/powerpoint/2010/main" val="268892674"/>
              </p:ext>
            </p:extLst>
          </p:nvPr>
        </p:nvGraphicFramePr>
        <p:xfrm>
          <a:off x="8503919" y="304028"/>
          <a:ext cx="3484879" cy="2931160"/>
        </p:xfrm>
        <a:graphic>
          <a:graphicData uri="http://schemas.openxmlformats.org/drawingml/2006/table">
            <a:tbl>
              <a:tblPr firstRow="1" bandRow="1">
                <a:tableStyleId>{5C22544A-7EE6-4342-B048-85BDC9FD1C3A}</a:tableStyleId>
              </a:tblPr>
              <a:tblGrid>
                <a:gridCol w="3484879">
                  <a:extLst>
                    <a:ext uri="{9D8B030D-6E8A-4147-A177-3AD203B41FA5}">
                      <a16:colId xmlns:a16="http://schemas.microsoft.com/office/drawing/2014/main" val="3406502056"/>
                    </a:ext>
                  </a:extLst>
                </a:gridCol>
              </a:tblGrid>
              <a:tr h="370840">
                <a:tc>
                  <a:txBody>
                    <a:bodyPr/>
                    <a:lstStyle/>
                    <a:p>
                      <a:r>
                        <a:rPr lang="en-GB" dirty="0">
                          <a:solidFill>
                            <a:schemeClr val="tx1"/>
                          </a:solidFill>
                        </a:rPr>
                        <a:t>A question for you…</a:t>
                      </a:r>
                    </a:p>
                  </a:txBody>
                  <a:tcPr>
                    <a:solidFill>
                      <a:srgbClr val="EDDFFB"/>
                    </a:solidFill>
                  </a:tcPr>
                </a:tc>
                <a:extLst>
                  <a:ext uri="{0D108BD9-81ED-4DB2-BD59-A6C34878D82A}">
                    <a16:rowId xmlns:a16="http://schemas.microsoft.com/office/drawing/2014/main" val="3860859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On both phones, and computers: </a:t>
                      </a:r>
                      <a:br>
                        <a:rPr lang="en-GB" dirty="0"/>
                      </a:br>
                      <a:r>
                        <a:rPr lang="en-GB" dirty="0"/>
                        <a:t>How do you change and apply system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What accessibility settings might we need if you are: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dirty="0"/>
                        <a:t>Blind or partially sighted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dirty="0"/>
                        <a:t>Dyslexic</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dirty="0"/>
                        <a:t>Deaf or hard of hearing</a:t>
                      </a:r>
                    </a:p>
                  </a:txBody>
                  <a:tcPr>
                    <a:solidFill>
                      <a:schemeClr val="bg1"/>
                    </a:solidFill>
                  </a:tcPr>
                </a:tc>
                <a:extLst>
                  <a:ext uri="{0D108BD9-81ED-4DB2-BD59-A6C34878D82A}">
                    <a16:rowId xmlns:a16="http://schemas.microsoft.com/office/drawing/2014/main" val="3493566513"/>
                  </a:ext>
                </a:extLst>
              </a:tr>
            </a:tbl>
          </a:graphicData>
        </a:graphic>
      </p:graphicFrame>
      <p:sp>
        <p:nvSpPr>
          <p:cNvPr id="14" name="TextBox 13">
            <a:extLst>
              <a:ext uri="{FF2B5EF4-FFF2-40B4-BE49-F238E27FC236}">
                <a16:creationId xmlns:a16="http://schemas.microsoft.com/office/drawing/2014/main" id="{45EF9F23-82EC-4F41-A6B6-14A0BF1E5DA5}"/>
              </a:ext>
            </a:extLst>
          </p:cNvPr>
          <p:cNvSpPr txBox="1"/>
          <p:nvPr/>
        </p:nvSpPr>
        <p:spPr>
          <a:xfrm>
            <a:off x="8503919" y="3413327"/>
            <a:ext cx="3484879" cy="923330"/>
          </a:xfrm>
          <a:prstGeom prst="rect">
            <a:avLst/>
          </a:prstGeom>
          <a:solidFill>
            <a:srgbClr val="7030A0"/>
          </a:solidFill>
        </p:spPr>
        <p:txBody>
          <a:bodyPr wrap="square" rtlCol="0">
            <a:spAutoFit/>
          </a:bodyPr>
          <a:lstStyle/>
          <a:p>
            <a:r>
              <a:rPr lang="en-GB" dirty="0">
                <a:solidFill>
                  <a:schemeClr val="bg1"/>
                </a:solidFill>
              </a:rPr>
              <a:t>What applications do you use and what for? How do they make your life easier?</a:t>
            </a:r>
          </a:p>
        </p:txBody>
      </p:sp>
      <p:sp>
        <p:nvSpPr>
          <p:cNvPr id="15" name="TextBox 14">
            <a:extLst>
              <a:ext uri="{FF2B5EF4-FFF2-40B4-BE49-F238E27FC236}">
                <a16:creationId xmlns:a16="http://schemas.microsoft.com/office/drawing/2014/main" id="{240BA912-437B-D14F-9F09-94BBE1532864}"/>
              </a:ext>
            </a:extLst>
          </p:cNvPr>
          <p:cNvSpPr txBox="1"/>
          <p:nvPr/>
        </p:nvSpPr>
        <p:spPr>
          <a:xfrm>
            <a:off x="8503918" y="4426431"/>
            <a:ext cx="3484879" cy="2308324"/>
          </a:xfrm>
          <a:prstGeom prst="rect">
            <a:avLst/>
          </a:prstGeom>
          <a:solidFill>
            <a:srgbClr val="E3C6FD"/>
          </a:solidFill>
          <a:ln>
            <a:solidFill>
              <a:srgbClr val="875B9F"/>
            </a:solidFill>
          </a:ln>
        </p:spPr>
        <p:txBody>
          <a:bodyPr wrap="square" rtlCol="0">
            <a:spAutoFit/>
          </a:bodyPr>
          <a:lstStyle/>
          <a:p>
            <a:r>
              <a:rPr lang="en-GB" b="1" dirty="0"/>
              <a:t>Something to think about…</a:t>
            </a:r>
          </a:p>
          <a:p>
            <a:endParaRPr lang="en-GB" dirty="0"/>
          </a:p>
          <a:p>
            <a:r>
              <a:rPr lang="en-GB" dirty="0"/>
              <a:t>Why is it important that we have accessibility settings? Write a short paragraph to explain.</a:t>
            </a:r>
          </a:p>
          <a:p>
            <a:endParaRPr lang="en-GB" dirty="0"/>
          </a:p>
          <a:p>
            <a:r>
              <a:rPr lang="en-GB" dirty="0"/>
              <a:t>Think about the Equality Act (2010).</a:t>
            </a:r>
          </a:p>
        </p:txBody>
      </p:sp>
      <p:sp>
        <p:nvSpPr>
          <p:cNvPr id="16" name="TextBox 15">
            <a:extLst>
              <a:ext uri="{FF2B5EF4-FFF2-40B4-BE49-F238E27FC236}">
                <a16:creationId xmlns:a16="http://schemas.microsoft.com/office/drawing/2014/main" id="{B8CED34D-590D-214B-B03B-6E6E085E578A}"/>
              </a:ext>
            </a:extLst>
          </p:cNvPr>
          <p:cNvSpPr txBox="1"/>
          <p:nvPr/>
        </p:nvSpPr>
        <p:spPr>
          <a:xfrm>
            <a:off x="7171508" y="1782112"/>
            <a:ext cx="1097281" cy="2554545"/>
          </a:xfrm>
          <a:prstGeom prst="rect">
            <a:avLst/>
          </a:prstGeom>
          <a:solidFill>
            <a:srgbClr val="BF9FFF"/>
          </a:solidFill>
        </p:spPr>
        <p:txBody>
          <a:bodyPr wrap="square" rtlCol="0">
            <a:spAutoFit/>
          </a:bodyPr>
          <a:lstStyle/>
          <a:p>
            <a:r>
              <a:rPr lang="en-GB" sz="1600" dirty="0"/>
              <a:t>How many of these words can you use in a paragraph about your own use of IT correctly?</a:t>
            </a:r>
          </a:p>
        </p:txBody>
      </p:sp>
      <p:pic>
        <p:nvPicPr>
          <p:cNvPr id="13" name="Picture 12">
            <a:extLst>
              <a:ext uri="{FF2B5EF4-FFF2-40B4-BE49-F238E27FC236}">
                <a16:creationId xmlns:a16="http://schemas.microsoft.com/office/drawing/2014/main" id="{A24099CF-7CDA-D745-821F-9B19EB24DFDA}"/>
              </a:ext>
            </a:extLst>
          </p:cNvPr>
          <p:cNvPicPr>
            <a:picLocks noChangeAspect="1"/>
          </p:cNvPicPr>
          <p:nvPr/>
        </p:nvPicPr>
        <p:blipFill>
          <a:blip r:embed="rId5"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5983002" y="4085273"/>
            <a:ext cx="2602705" cy="2451385"/>
          </a:xfrm>
          <a:prstGeom prst="rect">
            <a:avLst/>
          </a:prstGeom>
        </p:spPr>
      </p:pic>
    </p:spTree>
    <p:extLst>
      <p:ext uri="{BB962C8B-B14F-4D97-AF65-F5344CB8AC3E}">
        <p14:creationId xmlns:p14="http://schemas.microsoft.com/office/powerpoint/2010/main" val="3732071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B57E3A7-2593-7E43-AF51-E5C76D1F0275}"/>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055270" y="3929814"/>
            <a:ext cx="3367832" cy="3172735"/>
          </a:xfrm>
          <a:prstGeom prst="rect">
            <a:avLst/>
          </a:prstGeom>
        </p:spPr>
      </p:pic>
      <p:pic>
        <p:nvPicPr>
          <p:cNvPr id="11" name="Picture 10">
            <a:extLst>
              <a:ext uri="{FF2B5EF4-FFF2-40B4-BE49-F238E27FC236}">
                <a16:creationId xmlns:a16="http://schemas.microsoft.com/office/drawing/2014/main" id="{609AF927-1ABD-6C43-9780-2174918BABDE}"/>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3934391"/>
            <a:ext cx="3367832" cy="2923609"/>
          </a:xfrm>
          <a:prstGeom prst="rect">
            <a:avLst/>
          </a:prstGeom>
        </p:spPr>
      </p:pic>
      <p:pic>
        <p:nvPicPr>
          <p:cNvPr id="2" name="Picture 1">
            <a:extLst>
              <a:ext uri="{FF2B5EF4-FFF2-40B4-BE49-F238E27FC236}">
                <a16:creationId xmlns:a16="http://schemas.microsoft.com/office/drawing/2014/main" id="{16C766B2-1D1E-894D-9CDE-BF6735329C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03038" y="359832"/>
            <a:ext cx="5128568" cy="2884820"/>
          </a:xfrm>
          <a:prstGeom prst="rect">
            <a:avLst/>
          </a:prstGeom>
        </p:spPr>
      </p:pic>
      <p:graphicFrame>
        <p:nvGraphicFramePr>
          <p:cNvPr id="5" name="Table 5">
            <a:extLst>
              <a:ext uri="{FF2B5EF4-FFF2-40B4-BE49-F238E27FC236}">
                <a16:creationId xmlns:a16="http://schemas.microsoft.com/office/drawing/2014/main" id="{8D00856C-73D1-3B4B-A466-7065AEB21ED9}"/>
              </a:ext>
            </a:extLst>
          </p:cNvPr>
          <p:cNvGraphicFramePr>
            <a:graphicFrameLocks noGrp="1"/>
          </p:cNvGraphicFramePr>
          <p:nvPr>
            <p:extLst>
              <p:ext uri="{D42A27DB-BD31-4B8C-83A1-F6EECF244321}">
                <p14:modId xmlns:p14="http://schemas.microsoft.com/office/powerpoint/2010/main" val="3458466573"/>
              </p:ext>
            </p:extLst>
          </p:nvPr>
        </p:nvGraphicFramePr>
        <p:xfrm>
          <a:off x="180897" y="716958"/>
          <a:ext cx="6242205" cy="3805380"/>
        </p:xfrm>
        <a:graphic>
          <a:graphicData uri="http://schemas.openxmlformats.org/drawingml/2006/table">
            <a:tbl>
              <a:tblPr firstRow="1" bandRow="1">
                <a:tableStyleId>{5940675A-B579-460E-94D1-54222C63F5DA}</a:tableStyleId>
              </a:tblPr>
              <a:tblGrid>
                <a:gridCol w="1651113">
                  <a:extLst>
                    <a:ext uri="{9D8B030D-6E8A-4147-A177-3AD203B41FA5}">
                      <a16:colId xmlns:a16="http://schemas.microsoft.com/office/drawing/2014/main" val="1452524544"/>
                    </a:ext>
                  </a:extLst>
                </a:gridCol>
                <a:gridCol w="2094210">
                  <a:extLst>
                    <a:ext uri="{9D8B030D-6E8A-4147-A177-3AD203B41FA5}">
                      <a16:colId xmlns:a16="http://schemas.microsoft.com/office/drawing/2014/main" val="1417342324"/>
                    </a:ext>
                  </a:extLst>
                </a:gridCol>
                <a:gridCol w="2496882">
                  <a:extLst>
                    <a:ext uri="{9D8B030D-6E8A-4147-A177-3AD203B41FA5}">
                      <a16:colId xmlns:a16="http://schemas.microsoft.com/office/drawing/2014/main" val="2020787885"/>
                    </a:ext>
                  </a:extLst>
                </a:gridCol>
              </a:tblGrid>
              <a:tr h="377976">
                <a:tc gridSpan="3">
                  <a:txBody>
                    <a:bodyPr/>
                    <a:lstStyle/>
                    <a:p>
                      <a:pPr algn="ctr"/>
                      <a:r>
                        <a:rPr lang="en-GB" sz="1800" b="1" dirty="0">
                          <a:solidFill>
                            <a:schemeClr val="bg1"/>
                          </a:solidFill>
                        </a:rPr>
                        <a:t>Creating your own glossary</a:t>
                      </a:r>
                    </a:p>
                    <a:p>
                      <a:pPr algn="ctr"/>
                      <a:r>
                        <a:rPr lang="en-GB" sz="1600" b="1" dirty="0">
                          <a:solidFill>
                            <a:schemeClr val="bg1"/>
                          </a:solidFill>
                        </a:rPr>
                        <a:t>Which key terms do you understand without looking them up?</a:t>
                      </a:r>
                    </a:p>
                  </a:txBody>
                  <a:tcPr>
                    <a:solidFill>
                      <a:srgbClr val="875B9F"/>
                    </a:solidFill>
                  </a:tcPr>
                </a:tc>
                <a:tc hMerge="1">
                  <a:txBody>
                    <a:bodyPr/>
                    <a:lstStyle/>
                    <a:p>
                      <a:endParaRPr lang="en-GB" dirty="0"/>
                    </a:p>
                  </a:txBody>
                  <a:tcPr>
                    <a:solidFill>
                      <a:schemeClr val="bg1"/>
                    </a:solidFill>
                  </a:tcPr>
                </a:tc>
                <a:tc hMerge="1">
                  <a:txBody>
                    <a:bodyPr/>
                    <a:lstStyle/>
                    <a:p>
                      <a:pPr algn="ctr"/>
                      <a:endParaRPr lang="en-GB" sz="1600" b="1" dirty="0">
                        <a:solidFill>
                          <a:schemeClr val="bg1"/>
                        </a:solidFill>
                      </a:endParaRPr>
                    </a:p>
                  </a:txBody>
                  <a:tcPr>
                    <a:solidFill>
                      <a:srgbClr val="875B9F"/>
                    </a:solidFill>
                  </a:tcPr>
                </a:tc>
                <a:extLst>
                  <a:ext uri="{0D108BD9-81ED-4DB2-BD59-A6C34878D82A}">
                    <a16:rowId xmlns:a16="http://schemas.microsoft.com/office/drawing/2014/main" val="1364730590"/>
                  </a:ext>
                </a:extLst>
              </a:tr>
              <a:tr h="377976">
                <a:tc>
                  <a:txBody>
                    <a:bodyPr/>
                    <a:lstStyle/>
                    <a:p>
                      <a:pPr algn="ctr"/>
                      <a:r>
                        <a:rPr lang="en-GB" sz="1600" b="1" dirty="0">
                          <a:solidFill>
                            <a:schemeClr val="bg1"/>
                          </a:solidFill>
                        </a:rPr>
                        <a:t>Key word</a:t>
                      </a:r>
                    </a:p>
                  </a:txBody>
                  <a:tcPr>
                    <a:solidFill>
                      <a:srgbClr val="875B9F"/>
                    </a:solidFill>
                  </a:tcPr>
                </a:tc>
                <a:tc>
                  <a:txBody>
                    <a:bodyPr/>
                    <a:lstStyle/>
                    <a:p>
                      <a:pPr algn="ctr"/>
                      <a:r>
                        <a:rPr lang="en-GB" b="1" dirty="0">
                          <a:solidFill>
                            <a:schemeClr val="bg1"/>
                          </a:solidFill>
                        </a:rPr>
                        <a:t>Definition/picture of each item</a:t>
                      </a:r>
                    </a:p>
                  </a:txBody>
                  <a:tcPr>
                    <a:solidFill>
                      <a:srgbClr val="875B9F"/>
                    </a:solidFill>
                  </a:tcPr>
                </a:tc>
                <a:tc>
                  <a:txBody>
                    <a:bodyPr/>
                    <a:lstStyle/>
                    <a:p>
                      <a:pPr algn="ctr"/>
                      <a:r>
                        <a:rPr lang="en-GB" b="1" dirty="0">
                          <a:solidFill>
                            <a:schemeClr val="bg1"/>
                          </a:solidFill>
                        </a:rPr>
                        <a:t>Intended use</a:t>
                      </a:r>
                    </a:p>
                  </a:txBody>
                  <a:tcPr>
                    <a:solidFill>
                      <a:srgbClr val="875B9F"/>
                    </a:solidFill>
                  </a:tcPr>
                </a:tc>
                <a:extLst>
                  <a:ext uri="{0D108BD9-81ED-4DB2-BD59-A6C34878D82A}">
                    <a16:rowId xmlns:a16="http://schemas.microsoft.com/office/drawing/2014/main" val="4192561136"/>
                  </a:ext>
                </a:extLst>
              </a:tr>
              <a:tr h="408456">
                <a:tc>
                  <a:txBody>
                    <a:bodyPr/>
                    <a:lstStyle/>
                    <a:p>
                      <a:pPr algn="ctr"/>
                      <a:r>
                        <a:rPr lang="en-GB" b="1" dirty="0">
                          <a:solidFill>
                            <a:srgbClr val="C00000"/>
                          </a:solidFill>
                        </a:rPr>
                        <a:t>Monitor</a:t>
                      </a:r>
                    </a:p>
                  </a:txBody>
                  <a:tcPr>
                    <a:solidFill>
                      <a:schemeClr val="bg1"/>
                    </a:solidFill>
                  </a:tcPr>
                </a:tc>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extLst>
                  <a:ext uri="{0D108BD9-81ED-4DB2-BD59-A6C34878D82A}">
                    <a16:rowId xmlns:a16="http://schemas.microsoft.com/office/drawing/2014/main" val="623439861"/>
                  </a:ext>
                </a:extLst>
              </a:tr>
              <a:tr h="388988">
                <a:tc>
                  <a:txBody>
                    <a:bodyPr/>
                    <a:lstStyle/>
                    <a:p>
                      <a:pPr algn="ctr"/>
                      <a:r>
                        <a:rPr lang="en-GB" b="1" dirty="0">
                          <a:solidFill>
                            <a:srgbClr val="00B050"/>
                          </a:solidFill>
                        </a:rPr>
                        <a:t>Mouse</a:t>
                      </a:r>
                    </a:p>
                  </a:txBody>
                  <a:tcPr>
                    <a:solidFill>
                      <a:schemeClr val="bg1"/>
                    </a:solidFill>
                  </a:tcPr>
                </a:tc>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extLst>
                  <a:ext uri="{0D108BD9-81ED-4DB2-BD59-A6C34878D82A}">
                    <a16:rowId xmlns:a16="http://schemas.microsoft.com/office/drawing/2014/main" val="2512243105"/>
                  </a:ext>
                </a:extLst>
              </a:tr>
              <a:tr h="439564">
                <a:tc>
                  <a:txBody>
                    <a:bodyPr/>
                    <a:lstStyle/>
                    <a:p>
                      <a:pPr algn="ctr"/>
                      <a:r>
                        <a:rPr lang="en-GB" b="1" dirty="0">
                          <a:solidFill>
                            <a:srgbClr val="00B0F0"/>
                          </a:solidFill>
                        </a:rPr>
                        <a:t>Keyboard</a:t>
                      </a:r>
                    </a:p>
                  </a:txBody>
                  <a:tcPr>
                    <a:solidFill>
                      <a:schemeClr val="bg1"/>
                    </a:solidFill>
                  </a:tcPr>
                </a:tc>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extLst>
                  <a:ext uri="{0D108BD9-81ED-4DB2-BD59-A6C34878D82A}">
                    <a16:rowId xmlns:a16="http://schemas.microsoft.com/office/drawing/2014/main" val="3042947555"/>
                  </a:ext>
                </a:extLst>
              </a:tr>
              <a:tr h="439564">
                <a:tc>
                  <a:txBody>
                    <a:bodyPr/>
                    <a:lstStyle/>
                    <a:p>
                      <a:pPr algn="ctr"/>
                      <a:r>
                        <a:rPr lang="en-GB" b="1" dirty="0">
                          <a:solidFill>
                            <a:srgbClr val="FF9300"/>
                          </a:solidFill>
                        </a:rPr>
                        <a:t>Motherboard</a:t>
                      </a:r>
                    </a:p>
                  </a:txBody>
                  <a:tcPr>
                    <a:solidFill>
                      <a:schemeClr val="bg1"/>
                    </a:solidFill>
                  </a:tcPr>
                </a:tc>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extLst>
                  <a:ext uri="{0D108BD9-81ED-4DB2-BD59-A6C34878D82A}">
                    <a16:rowId xmlns:a16="http://schemas.microsoft.com/office/drawing/2014/main" val="138941013"/>
                  </a:ext>
                </a:extLst>
              </a:tr>
              <a:tr h="439564">
                <a:tc>
                  <a:txBody>
                    <a:bodyPr/>
                    <a:lstStyle/>
                    <a:p>
                      <a:pPr algn="ctr"/>
                      <a:r>
                        <a:rPr lang="en-GB" b="1" dirty="0">
                          <a:solidFill>
                            <a:srgbClr val="FF2F92"/>
                          </a:solidFill>
                        </a:rPr>
                        <a:t>CPU</a:t>
                      </a:r>
                    </a:p>
                  </a:txBody>
                  <a:tcPr>
                    <a:solidFill>
                      <a:schemeClr val="bg1"/>
                    </a:solidFill>
                  </a:tcPr>
                </a:tc>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extLst>
                  <a:ext uri="{0D108BD9-81ED-4DB2-BD59-A6C34878D82A}">
                    <a16:rowId xmlns:a16="http://schemas.microsoft.com/office/drawing/2014/main" val="4017436328"/>
                  </a:ext>
                </a:extLst>
              </a:tr>
              <a:tr h="439564">
                <a:tc>
                  <a:txBody>
                    <a:bodyPr/>
                    <a:lstStyle/>
                    <a:p>
                      <a:pPr algn="ctr"/>
                      <a:r>
                        <a:rPr lang="en-GB" b="1" dirty="0">
                          <a:solidFill>
                            <a:srgbClr val="7030A0"/>
                          </a:solidFill>
                        </a:rPr>
                        <a:t>RAM</a:t>
                      </a:r>
                    </a:p>
                  </a:txBody>
                  <a:tcPr>
                    <a:solidFill>
                      <a:schemeClr val="bg1"/>
                    </a:solidFill>
                  </a:tcPr>
                </a:tc>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extLst>
                  <a:ext uri="{0D108BD9-81ED-4DB2-BD59-A6C34878D82A}">
                    <a16:rowId xmlns:a16="http://schemas.microsoft.com/office/drawing/2014/main" val="1085828808"/>
                  </a:ext>
                </a:extLst>
              </a:tr>
            </a:tbl>
          </a:graphicData>
        </a:graphic>
      </p:graphicFrame>
      <p:sp>
        <p:nvSpPr>
          <p:cNvPr id="6" name="TextBox 5">
            <a:extLst>
              <a:ext uri="{FF2B5EF4-FFF2-40B4-BE49-F238E27FC236}">
                <a16:creationId xmlns:a16="http://schemas.microsoft.com/office/drawing/2014/main" id="{7360CE47-6D19-854C-B639-92DFC262BF85}"/>
              </a:ext>
            </a:extLst>
          </p:cNvPr>
          <p:cNvSpPr txBox="1"/>
          <p:nvPr/>
        </p:nvSpPr>
        <p:spPr>
          <a:xfrm>
            <a:off x="0" y="175166"/>
            <a:ext cx="4991100" cy="369332"/>
          </a:xfrm>
          <a:prstGeom prst="rect">
            <a:avLst/>
          </a:prstGeom>
          <a:solidFill>
            <a:srgbClr val="7030A0"/>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Unit one: Using Devices and Handling Information</a:t>
            </a:r>
          </a:p>
        </p:txBody>
      </p:sp>
      <p:sp>
        <p:nvSpPr>
          <p:cNvPr id="4" name="TextBox 3">
            <a:extLst>
              <a:ext uri="{FF2B5EF4-FFF2-40B4-BE49-F238E27FC236}">
                <a16:creationId xmlns:a16="http://schemas.microsoft.com/office/drawing/2014/main" id="{2FA64691-2B9B-944D-A27D-F64119B656F0}"/>
              </a:ext>
            </a:extLst>
          </p:cNvPr>
          <p:cNvSpPr txBox="1"/>
          <p:nvPr/>
        </p:nvSpPr>
        <p:spPr>
          <a:xfrm>
            <a:off x="6802717" y="3613349"/>
            <a:ext cx="4540217" cy="400110"/>
          </a:xfrm>
          <a:prstGeom prst="rect">
            <a:avLst/>
          </a:prstGeom>
          <a:solidFill>
            <a:srgbClr val="EDDFFB"/>
          </a:solidFill>
          <a:ln>
            <a:solidFill>
              <a:srgbClr val="875B9F"/>
            </a:solidFill>
          </a:ln>
        </p:spPr>
        <p:txBody>
          <a:bodyPr wrap="none" rtlCol="0">
            <a:spAutoFit/>
          </a:bodyPr>
          <a:lstStyle/>
          <a:p>
            <a:r>
              <a:rPr lang="en-GB" sz="2000" b="1" dirty="0"/>
              <a:t>Complete the worksheet pictured below</a:t>
            </a:r>
            <a:r>
              <a:rPr lang="en-GB" sz="2000" dirty="0"/>
              <a:t>:</a:t>
            </a:r>
          </a:p>
        </p:txBody>
      </p:sp>
      <p:pic>
        <p:nvPicPr>
          <p:cNvPr id="8" name="Picture 7" descr="A picture containing diagram&#10;&#10;Description automatically generated">
            <a:extLst>
              <a:ext uri="{FF2B5EF4-FFF2-40B4-BE49-F238E27FC236}">
                <a16:creationId xmlns:a16="http://schemas.microsoft.com/office/drawing/2014/main" id="{D7C70840-CE4C-DA48-8367-25FA3FA55E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197079">
            <a:off x="8465942" y="4124849"/>
            <a:ext cx="3393378" cy="2316929"/>
          </a:xfrm>
          <a:prstGeom prst="rect">
            <a:avLst/>
          </a:prstGeom>
        </p:spPr>
      </p:pic>
      <p:sp>
        <p:nvSpPr>
          <p:cNvPr id="9" name="TextBox 8">
            <a:extLst>
              <a:ext uri="{FF2B5EF4-FFF2-40B4-BE49-F238E27FC236}">
                <a16:creationId xmlns:a16="http://schemas.microsoft.com/office/drawing/2014/main" id="{4FE7D162-5F48-1A48-B54E-F1BBD491E8C6}"/>
              </a:ext>
            </a:extLst>
          </p:cNvPr>
          <p:cNvSpPr txBox="1"/>
          <p:nvPr/>
        </p:nvSpPr>
        <p:spPr>
          <a:xfrm>
            <a:off x="6802717" y="4129152"/>
            <a:ext cx="1432268" cy="2308324"/>
          </a:xfrm>
          <a:prstGeom prst="rect">
            <a:avLst/>
          </a:prstGeom>
          <a:solidFill>
            <a:srgbClr val="C8C3FF"/>
          </a:solidFill>
          <a:ln>
            <a:solidFill>
              <a:srgbClr val="875B9F"/>
            </a:solidFill>
          </a:ln>
        </p:spPr>
        <p:txBody>
          <a:bodyPr wrap="square" rtlCol="0">
            <a:spAutoFit/>
          </a:bodyPr>
          <a:lstStyle/>
          <a:p>
            <a:r>
              <a:rPr lang="en-GB" dirty="0"/>
              <a:t>Label each image with the correct name. </a:t>
            </a:r>
          </a:p>
          <a:p>
            <a:r>
              <a:rPr lang="en-GB" dirty="0"/>
              <a:t>Use the glossary table above to help you.</a:t>
            </a:r>
          </a:p>
        </p:txBody>
      </p:sp>
      <p:sp>
        <p:nvSpPr>
          <p:cNvPr id="10" name="TextBox 9">
            <a:extLst>
              <a:ext uri="{FF2B5EF4-FFF2-40B4-BE49-F238E27FC236}">
                <a16:creationId xmlns:a16="http://schemas.microsoft.com/office/drawing/2014/main" id="{05289CC0-91EA-A64E-9992-ADFE87024D0F}"/>
              </a:ext>
            </a:extLst>
          </p:cNvPr>
          <p:cNvSpPr txBox="1"/>
          <p:nvPr/>
        </p:nvSpPr>
        <p:spPr>
          <a:xfrm>
            <a:off x="163388" y="5235990"/>
            <a:ext cx="6241185" cy="646331"/>
          </a:xfrm>
          <a:prstGeom prst="rect">
            <a:avLst/>
          </a:prstGeom>
          <a:solidFill>
            <a:srgbClr val="EDDFFB"/>
          </a:solidFill>
          <a:ln>
            <a:solidFill>
              <a:srgbClr val="875B9F"/>
            </a:solidFill>
          </a:ln>
        </p:spPr>
        <p:txBody>
          <a:bodyPr wrap="square" rtlCol="0">
            <a:spAutoFit/>
          </a:bodyPr>
          <a:lstStyle/>
          <a:p>
            <a:r>
              <a:rPr lang="en-GB" dirty="0"/>
              <a:t>Are there other examples of hardware that you can think of?</a:t>
            </a:r>
            <a:br>
              <a:rPr lang="en-GB" dirty="0"/>
            </a:br>
            <a:r>
              <a:rPr lang="en-GB" dirty="0"/>
              <a:t>Why do we use these other examples?</a:t>
            </a:r>
          </a:p>
        </p:txBody>
      </p:sp>
    </p:spTree>
    <p:extLst>
      <p:ext uri="{BB962C8B-B14F-4D97-AF65-F5344CB8AC3E}">
        <p14:creationId xmlns:p14="http://schemas.microsoft.com/office/powerpoint/2010/main" val="2410404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24FC3060-4727-094F-8A08-3020E5666570}"/>
              </a:ext>
            </a:extLst>
          </p:cNvPr>
          <p:cNvPicPr>
            <a:picLocks noChangeAspect="1"/>
          </p:cNvPicPr>
          <p:nvPr/>
        </p:nvPicPr>
        <p:blipFill>
          <a:blip r:embed="rId3"/>
          <a:stretch>
            <a:fillRect/>
          </a:stretch>
        </p:blipFill>
        <p:spPr>
          <a:xfrm>
            <a:off x="248459" y="1327401"/>
            <a:ext cx="8336742" cy="5183743"/>
          </a:xfrm>
          <a:prstGeom prst="rect">
            <a:avLst/>
          </a:prstGeom>
        </p:spPr>
      </p:pic>
      <p:sp>
        <p:nvSpPr>
          <p:cNvPr id="9" name="TextBox 8">
            <a:extLst>
              <a:ext uri="{FF2B5EF4-FFF2-40B4-BE49-F238E27FC236}">
                <a16:creationId xmlns:a16="http://schemas.microsoft.com/office/drawing/2014/main" id="{8D643546-3B8D-E04F-ADF0-398CC7B7A3B1}"/>
              </a:ext>
            </a:extLst>
          </p:cNvPr>
          <p:cNvSpPr txBox="1"/>
          <p:nvPr/>
        </p:nvSpPr>
        <p:spPr>
          <a:xfrm>
            <a:off x="8762999" y="1327401"/>
            <a:ext cx="3180542" cy="2862322"/>
          </a:xfrm>
          <a:prstGeom prst="rect">
            <a:avLst/>
          </a:prstGeom>
          <a:solidFill>
            <a:srgbClr val="E3C6FD"/>
          </a:solidFill>
          <a:ln>
            <a:solidFill>
              <a:srgbClr val="875B9F"/>
            </a:solidFill>
          </a:ln>
        </p:spPr>
        <p:txBody>
          <a:bodyPr wrap="square" rtlCol="0">
            <a:spAutoFit/>
          </a:bodyPr>
          <a:lstStyle/>
          <a:p>
            <a:r>
              <a:rPr lang="en-GB" dirty="0"/>
              <a:t>An operating system is the most important software that runs on a computer. It manages the computer's memory and processes, as well as its software and hardware. It also allows you to communicate with the computer without knowing how to speak the computer's language.</a:t>
            </a:r>
          </a:p>
        </p:txBody>
      </p:sp>
      <p:sp>
        <p:nvSpPr>
          <p:cNvPr id="10" name="TextBox 9">
            <a:extLst>
              <a:ext uri="{FF2B5EF4-FFF2-40B4-BE49-F238E27FC236}">
                <a16:creationId xmlns:a16="http://schemas.microsoft.com/office/drawing/2014/main" id="{CCEDB347-6A9F-9A49-822B-E3481EFF4D89}"/>
              </a:ext>
            </a:extLst>
          </p:cNvPr>
          <p:cNvSpPr txBox="1"/>
          <p:nvPr/>
        </p:nvSpPr>
        <p:spPr>
          <a:xfrm>
            <a:off x="0" y="175166"/>
            <a:ext cx="4991100" cy="369332"/>
          </a:xfrm>
          <a:prstGeom prst="rect">
            <a:avLst/>
          </a:prstGeom>
          <a:solidFill>
            <a:srgbClr val="7030A0"/>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Unit one: Using Devices and Handling Information</a:t>
            </a:r>
          </a:p>
        </p:txBody>
      </p:sp>
      <p:sp>
        <p:nvSpPr>
          <p:cNvPr id="11" name="TextBox 10">
            <a:extLst>
              <a:ext uri="{FF2B5EF4-FFF2-40B4-BE49-F238E27FC236}">
                <a16:creationId xmlns:a16="http://schemas.microsoft.com/office/drawing/2014/main" id="{EC9CB38F-2B07-714D-9E34-ED69E86F7BDD}"/>
              </a:ext>
            </a:extLst>
          </p:cNvPr>
          <p:cNvSpPr txBox="1"/>
          <p:nvPr/>
        </p:nvSpPr>
        <p:spPr>
          <a:xfrm>
            <a:off x="146859" y="735894"/>
            <a:ext cx="7066741" cy="400110"/>
          </a:xfrm>
          <a:prstGeom prst="rect">
            <a:avLst/>
          </a:prstGeom>
          <a:solidFill>
            <a:srgbClr val="BF9FFF"/>
          </a:solidFill>
          <a:ln>
            <a:solidFill>
              <a:srgbClr val="875B9F"/>
            </a:solidFill>
          </a:ln>
        </p:spPr>
        <p:txBody>
          <a:bodyPr wrap="square" rtlCol="0">
            <a:spAutoFit/>
          </a:bodyPr>
          <a:lstStyle/>
          <a:p>
            <a:r>
              <a:rPr lang="en-GB" sz="2000" b="1" dirty="0"/>
              <a:t>Question: </a:t>
            </a:r>
            <a:r>
              <a:rPr lang="en-GB" sz="2000" dirty="0"/>
              <a:t>What does the phrase ‘operating system’ mean to you?</a:t>
            </a:r>
          </a:p>
        </p:txBody>
      </p:sp>
      <p:sp>
        <p:nvSpPr>
          <p:cNvPr id="12" name="TextBox 11">
            <a:extLst>
              <a:ext uri="{FF2B5EF4-FFF2-40B4-BE49-F238E27FC236}">
                <a16:creationId xmlns:a16="http://schemas.microsoft.com/office/drawing/2014/main" id="{190D9A14-9504-7E42-AC2E-0B4055496C25}"/>
              </a:ext>
            </a:extLst>
          </p:cNvPr>
          <p:cNvSpPr txBox="1"/>
          <p:nvPr/>
        </p:nvSpPr>
        <p:spPr>
          <a:xfrm>
            <a:off x="8762999" y="4607269"/>
            <a:ext cx="3180542" cy="923330"/>
          </a:xfrm>
          <a:prstGeom prst="rect">
            <a:avLst/>
          </a:prstGeom>
          <a:solidFill>
            <a:srgbClr val="BF9FFF"/>
          </a:solidFill>
          <a:ln>
            <a:solidFill>
              <a:srgbClr val="875B9F"/>
            </a:solidFill>
          </a:ln>
        </p:spPr>
        <p:txBody>
          <a:bodyPr wrap="square" rtlCol="0">
            <a:spAutoFit/>
          </a:bodyPr>
          <a:lstStyle/>
          <a:p>
            <a:r>
              <a:rPr lang="en-GB" dirty="0"/>
              <a:t>Find out what operating system your device uses on the next slide!</a:t>
            </a:r>
          </a:p>
        </p:txBody>
      </p:sp>
      <p:sp>
        <p:nvSpPr>
          <p:cNvPr id="13" name="TextBox 12">
            <a:extLst>
              <a:ext uri="{FF2B5EF4-FFF2-40B4-BE49-F238E27FC236}">
                <a16:creationId xmlns:a16="http://schemas.microsoft.com/office/drawing/2014/main" id="{606751A3-8DF6-8646-A7F5-79E581D3CB7C}"/>
              </a:ext>
            </a:extLst>
          </p:cNvPr>
          <p:cNvSpPr txBox="1"/>
          <p:nvPr/>
        </p:nvSpPr>
        <p:spPr>
          <a:xfrm>
            <a:off x="9993199" y="5987924"/>
            <a:ext cx="1950342" cy="523220"/>
          </a:xfrm>
          <a:prstGeom prst="rect">
            <a:avLst/>
          </a:prstGeom>
          <a:solidFill>
            <a:srgbClr val="FFFF00"/>
          </a:solidFill>
          <a:ln>
            <a:solidFill>
              <a:srgbClr val="875B9F"/>
            </a:solidFill>
          </a:ln>
        </p:spPr>
        <p:txBody>
          <a:bodyPr wrap="none" rtlCol="0">
            <a:spAutoFit/>
          </a:bodyPr>
          <a:lstStyle/>
          <a:p>
            <a:r>
              <a:rPr lang="en-GB" sz="2800" b="1" dirty="0"/>
              <a:t>Next slide…</a:t>
            </a:r>
          </a:p>
        </p:txBody>
      </p:sp>
    </p:spTree>
    <p:extLst>
      <p:ext uri="{BB962C8B-B14F-4D97-AF65-F5344CB8AC3E}">
        <p14:creationId xmlns:p14="http://schemas.microsoft.com/office/powerpoint/2010/main" val="362159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22E2C6-A783-304D-895B-EF1C63A55BEF}"/>
              </a:ext>
            </a:extLst>
          </p:cNvPr>
          <p:cNvSpPr txBox="1"/>
          <p:nvPr/>
        </p:nvSpPr>
        <p:spPr>
          <a:xfrm>
            <a:off x="330200" y="941844"/>
            <a:ext cx="7505700" cy="5632311"/>
          </a:xfrm>
          <a:prstGeom prst="rect">
            <a:avLst/>
          </a:prstGeom>
          <a:solidFill>
            <a:srgbClr val="E3C6FD"/>
          </a:solidFill>
          <a:ln>
            <a:solidFill>
              <a:srgbClr val="875B9F"/>
            </a:solidFill>
          </a:ln>
        </p:spPr>
        <p:txBody>
          <a:bodyPr wrap="square">
            <a:spAutoFit/>
          </a:bodyPr>
          <a:lstStyle/>
          <a:p>
            <a:pPr algn="l" rtl="0"/>
            <a:r>
              <a:rPr lang="en-GB" b="0" i="0" dirty="0">
                <a:effectLst/>
              </a:rPr>
              <a:t>Ways to check what OS you are using.</a:t>
            </a:r>
          </a:p>
          <a:p>
            <a:pPr algn="l"/>
            <a:r>
              <a:rPr lang="en-GB" b="1" i="0" dirty="0">
                <a:effectLst/>
              </a:rPr>
              <a:t>1. To find out which Android OS is on your device:</a:t>
            </a:r>
            <a:endParaRPr lang="en-GB" b="0" i="0" dirty="0">
              <a:effectLst/>
            </a:endParaRPr>
          </a:p>
          <a:p>
            <a:pPr algn="l">
              <a:buFont typeface="+mj-lt"/>
              <a:buAutoNum type="arabicPeriod"/>
            </a:pPr>
            <a:r>
              <a:rPr lang="en-GB" b="0" i="0" dirty="0">
                <a:effectLst/>
              </a:rPr>
              <a:t>Open your </a:t>
            </a:r>
            <a:r>
              <a:rPr lang="en-GB" b="1" i="0" dirty="0">
                <a:effectLst/>
              </a:rPr>
              <a:t>device's</a:t>
            </a:r>
            <a:r>
              <a:rPr lang="en-GB" b="0" i="0" dirty="0">
                <a:effectLst/>
              </a:rPr>
              <a:t> Settings.</a:t>
            </a:r>
          </a:p>
          <a:p>
            <a:pPr algn="l">
              <a:buFont typeface="+mj-lt"/>
              <a:buAutoNum type="arabicPeriod"/>
            </a:pPr>
            <a:r>
              <a:rPr lang="en-GB" b="0" i="0" dirty="0">
                <a:effectLst/>
              </a:rPr>
              <a:t>Tap About Phone or About </a:t>
            </a:r>
            <a:r>
              <a:rPr lang="en-GB" b="1" i="0" dirty="0">
                <a:effectLst/>
              </a:rPr>
              <a:t>Device</a:t>
            </a:r>
            <a:r>
              <a:rPr lang="en-GB" b="0" i="0" dirty="0">
                <a:effectLst/>
              </a:rPr>
              <a:t>.</a:t>
            </a:r>
          </a:p>
          <a:p>
            <a:pPr algn="l">
              <a:buFont typeface="+mj-lt"/>
              <a:buAutoNum type="arabicPeriod"/>
            </a:pPr>
            <a:r>
              <a:rPr lang="en-GB" b="0" i="0" dirty="0">
                <a:effectLst/>
              </a:rPr>
              <a:t>Tap </a:t>
            </a:r>
            <a:r>
              <a:rPr lang="en-GB" b="1" i="0" dirty="0">
                <a:effectLst/>
              </a:rPr>
              <a:t>Android</a:t>
            </a:r>
            <a:r>
              <a:rPr lang="en-GB" b="0" i="0" dirty="0">
                <a:effectLst/>
              </a:rPr>
              <a:t> Version to display your version information.</a:t>
            </a:r>
          </a:p>
          <a:p>
            <a:pPr algn="l">
              <a:buFont typeface="+mj-lt"/>
              <a:buAutoNum type="arabicPeriod"/>
            </a:pPr>
            <a:endParaRPr lang="en-GB" b="0" i="0" dirty="0">
              <a:effectLst/>
            </a:endParaRPr>
          </a:p>
          <a:p>
            <a:pPr algn="l"/>
            <a:r>
              <a:rPr lang="en-GB" b="1" i="0" dirty="0">
                <a:effectLst/>
              </a:rPr>
              <a:t>2. To find out which OS is on your Apple phone.</a:t>
            </a:r>
            <a:endParaRPr lang="en-GB" b="0" i="0" dirty="0">
              <a:effectLst/>
            </a:endParaRPr>
          </a:p>
          <a:p>
            <a:pPr algn="l"/>
            <a:r>
              <a:rPr lang="en-GB" b="0" i="0" dirty="0">
                <a:effectLst/>
              </a:rPr>
              <a:t>Go to your iPad or iPhone's home screen, then touch the "Settings" icon. From there, select "General." Next, tap "About." You'll see all of the information about your device, including the version of your iOS device.</a:t>
            </a:r>
            <a:br>
              <a:rPr lang="en-GB" b="0" i="0" dirty="0">
                <a:effectLst/>
              </a:rPr>
            </a:br>
            <a:endParaRPr lang="en-GB" b="0" i="0" dirty="0">
              <a:effectLst/>
            </a:endParaRPr>
          </a:p>
          <a:p>
            <a:pPr algn="l"/>
            <a:r>
              <a:rPr lang="en-GB" b="1" i="0" dirty="0">
                <a:effectLst/>
              </a:rPr>
              <a:t>3. To find out which is on your Mac. </a:t>
            </a:r>
            <a:endParaRPr lang="en-GB" b="0" i="0" dirty="0">
              <a:effectLst/>
            </a:endParaRPr>
          </a:p>
          <a:p>
            <a:pPr algn="l"/>
            <a:r>
              <a:rPr lang="en-GB" b="0" i="0" dirty="0">
                <a:effectLst/>
              </a:rPr>
              <a:t>From the Apple menu  in the corner of your screen, choose About This Mac. You should see the macOS name, such as macOS Mojave, followed by its version number.</a:t>
            </a:r>
            <a:br>
              <a:rPr lang="en-GB" b="0" i="0" dirty="0">
                <a:effectLst/>
              </a:rPr>
            </a:br>
            <a:endParaRPr lang="en-GB" b="0" i="0" dirty="0">
              <a:effectLst/>
            </a:endParaRPr>
          </a:p>
          <a:p>
            <a:pPr algn="l"/>
            <a:r>
              <a:rPr lang="en-GB" b="1" i="0" dirty="0">
                <a:effectLst/>
              </a:rPr>
              <a:t>4. To find out which OS is on your PC.</a:t>
            </a:r>
            <a:endParaRPr lang="en-GB" b="0" i="0" dirty="0">
              <a:effectLst/>
            </a:endParaRPr>
          </a:p>
          <a:p>
            <a:pPr algn="l"/>
            <a:r>
              <a:rPr lang="en-GB" b="0" i="0" dirty="0">
                <a:effectLst/>
              </a:rPr>
              <a:t>Select the Start button, type Computer in the search box, right-click on Computer, and then select Properties. Under Windows edition, you'll see the version and edition of Windows that your device is running.</a:t>
            </a:r>
          </a:p>
        </p:txBody>
      </p:sp>
      <p:sp>
        <p:nvSpPr>
          <p:cNvPr id="4" name="TextBox 3">
            <a:extLst>
              <a:ext uri="{FF2B5EF4-FFF2-40B4-BE49-F238E27FC236}">
                <a16:creationId xmlns:a16="http://schemas.microsoft.com/office/drawing/2014/main" id="{C4AB4488-434D-9840-8F0B-662385E1E042}"/>
              </a:ext>
            </a:extLst>
          </p:cNvPr>
          <p:cNvSpPr txBox="1"/>
          <p:nvPr/>
        </p:nvSpPr>
        <p:spPr>
          <a:xfrm>
            <a:off x="0" y="175166"/>
            <a:ext cx="4991100" cy="369332"/>
          </a:xfrm>
          <a:prstGeom prst="rect">
            <a:avLst/>
          </a:prstGeom>
          <a:solidFill>
            <a:srgbClr val="7030A0"/>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Unit one: Using Devices and Handling Information</a:t>
            </a:r>
          </a:p>
        </p:txBody>
      </p:sp>
      <p:sp>
        <p:nvSpPr>
          <p:cNvPr id="5" name="TextBox 4">
            <a:extLst>
              <a:ext uri="{FF2B5EF4-FFF2-40B4-BE49-F238E27FC236}">
                <a16:creationId xmlns:a16="http://schemas.microsoft.com/office/drawing/2014/main" id="{204D6A5C-3C40-5547-9B66-75F6E8D4969B}"/>
              </a:ext>
            </a:extLst>
          </p:cNvPr>
          <p:cNvSpPr txBox="1"/>
          <p:nvPr/>
        </p:nvSpPr>
        <p:spPr>
          <a:xfrm>
            <a:off x="8026401" y="1424444"/>
            <a:ext cx="3937000" cy="2585323"/>
          </a:xfrm>
          <a:prstGeom prst="rect">
            <a:avLst/>
          </a:prstGeom>
          <a:solidFill>
            <a:srgbClr val="875B9F"/>
          </a:solidFill>
        </p:spPr>
        <p:txBody>
          <a:bodyPr wrap="square" rtlCol="0">
            <a:spAutoFit/>
          </a:bodyPr>
          <a:lstStyle/>
          <a:p>
            <a:r>
              <a:rPr lang="en-GB" dirty="0">
                <a:solidFill>
                  <a:schemeClr val="bg1"/>
                </a:solidFill>
              </a:rPr>
              <a:t>Are there any problems with your device?</a:t>
            </a:r>
          </a:p>
          <a:p>
            <a:endParaRPr lang="en-GB" dirty="0">
              <a:solidFill>
                <a:schemeClr val="bg1"/>
              </a:solidFill>
            </a:endParaRPr>
          </a:p>
          <a:p>
            <a:r>
              <a:rPr lang="en-GB" dirty="0">
                <a:solidFill>
                  <a:schemeClr val="bg1"/>
                </a:solidFill>
              </a:rPr>
              <a:t>If there are problems with your device, how do you fix it?</a:t>
            </a:r>
          </a:p>
          <a:p>
            <a:endParaRPr lang="en-GB" dirty="0">
              <a:solidFill>
                <a:schemeClr val="bg1"/>
              </a:solidFill>
            </a:endParaRPr>
          </a:p>
          <a:p>
            <a:r>
              <a:rPr lang="en-GB" dirty="0">
                <a:solidFill>
                  <a:schemeClr val="bg1"/>
                </a:solidFill>
              </a:rPr>
              <a:t>How can we set up parental controls on devices for children? Why do we set parental controls?</a:t>
            </a:r>
          </a:p>
        </p:txBody>
      </p:sp>
      <p:sp>
        <p:nvSpPr>
          <p:cNvPr id="6" name="TextBox 5">
            <a:extLst>
              <a:ext uri="{FF2B5EF4-FFF2-40B4-BE49-F238E27FC236}">
                <a16:creationId xmlns:a16="http://schemas.microsoft.com/office/drawing/2014/main" id="{79366518-FB75-3548-AC47-6374C2991744}"/>
              </a:ext>
            </a:extLst>
          </p:cNvPr>
          <p:cNvSpPr txBox="1"/>
          <p:nvPr/>
        </p:nvSpPr>
        <p:spPr>
          <a:xfrm>
            <a:off x="8026401" y="941844"/>
            <a:ext cx="2902782" cy="400110"/>
          </a:xfrm>
          <a:prstGeom prst="rect">
            <a:avLst/>
          </a:prstGeom>
          <a:solidFill>
            <a:srgbClr val="A973FF"/>
          </a:solidFill>
        </p:spPr>
        <p:txBody>
          <a:bodyPr wrap="none" rtlCol="0">
            <a:spAutoFit/>
          </a:bodyPr>
          <a:lstStyle/>
          <a:p>
            <a:r>
              <a:rPr lang="en-GB" sz="2000" b="1" dirty="0">
                <a:solidFill>
                  <a:schemeClr val="bg1"/>
                </a:solidFill>
              </a:rPr>
              <a:t>Questions to think about:</a:t>
            </a:r>
          </a:p>
        </p:txBody>
      </p:sp>
      <p:pic>
        <p:nvPicPr>
          <p:cNvPr id="7" name="Picture 6">
            <a:extLst>
              <a:ext uri="{FF2B5EF4-FFF2-40B4-BE49-F238E27FC236}">
                <a16:creationId xmlns:a16="http://schemas.microsoft.com/office/drawing/2014/main" id="{36517B05-5ECB-6546-8B6F-572943A62E70}"/>
              </a:ext>
            </a:extLst>
          </p:cNvPr>
          <p:cNvPicPr>
            <a:picLocks noChangeAspect="1"/>
          </p:cNvPicPr>
          <p:nvPr/>
        </p:nvPicPr>
        <p:blipFill>
          <a:blip r:embed="rId3"/>
          <a:stretch>
            <a:fillRect/>
          </a:stretch>
        </p:blipFill>
        <p:spPr>
          <a:xfrm>
            <a:off x="8026401" y="4140374"/>
            <a:ext cx="3936999" cy="2433781"/>
          </a:xfrm>
          <a:prstGeom prst="rect">
            <a:avLst/>
          </a:prstGeom>
        </p:spPr>
      </p:pic>
    </p:spTree>
    <p:extLst>
      <p:ext uri="{BB962C8B-B14F-4D97-AF65-F5344CB8AC3E}">
        <p14:creationId xmlns:p14="http://schemas.microsoft.com/office/powerpoint/2010/main" val="718012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A24DBB08-7912-E44E-AE5A-C99978A28731}"/>
              </a:ext>
            </a:extLst>
          </p:cNvPr>
          <p:cNvGraphicFramePr>
            <a:graphicFrameLocks noGrp="1"/>
          </p:cNvGraphicFramePr>
          <p:nvPr>
            <p:extLst>
              <p:ext uri="{D42A27DB-BD31-4B8C-83A1-F6EECF244321}">
                <p14:modId xmlns:p14="http://schemas.microsoft.com/office/powerpoint/2010/main" val="488555681"/>
              </p:ext>
            </p:extLst>
          </p:nvPr>
        </p:nvGraphicFramePr>
        <p:xfrm>
          <a:off x="319579" y="663295"/>
          <a:ext cx="5890722" cy="4402136"/>
        </p:xfrm>
        <a:graphic>
          <a:graphicData uri="http://schemas.openxmlformats.org/drawingml/2006/table">
            <a:tbl>
              <a:tblPr firstRow="1" bandRow="1">
                <a:tableStyleId>{5940675A-B579-460E-94D1-54222C63F5DA}</a:tableStyleId>
              </a:tblPr>
              <a:tblGrid>
                <a:gridCol w="1427373">
                  <a:extLst>
                    <a:ext uri="{9D8B030D-6E8A-4147-A177-3AD203B41FA5}">
                      <a16:colId xmlns:a16="http://schemas.microsoft.com/office/drawing/2014/main" val="1452524544"/>
                    </a:ext>
                  </a:extLst>
                </a:gridCol>
                <a:gridCol w="2107060">
                  <a:extLst>
                    <a:ext uri="{9D8B030D-6E8A-4147-A177-3AD203B41FA5}">
                      <a16:colId xmlns:a16="http://schemas.microsoft.com/office/drawing/2014/main" val="1417342324"/>
                    </a:ext>
                  </a:extLst>
                </a:gridCol>
                <a:gridCol w="2356289">
                  <a:extLst>
                    <a:ext uri="{9D8B030D-6E8A-4147-A177-3AD203B41FA5}">
                      <a16:colId xmlns:a16="http://schemas.microsoft.com/office/drawing/2014/main" val="2020787885"/>
                    </a:ext>
                  </a:extLst>
                </a:gridCol>
              </a:tblGrid>
              <a:tr h="377976">
                <a:tc gridSpan="3">
                  <a:txBody>
                    <a:bodyPr/>
                    <a:lstStyle/>
                    <a:p>
                      <a:pPr algn="ctr"/>
                      <a:r>
                        <a:rPr lang="en-GB" sz="1800" b="1" dirty="0">
                          <a:solidFill>
                            <a:schemeClr val="bg1"/>
                          </a:solidFill>
                        </a:rPr>
                        <a:t>Add to your glossary!</a:t>
                      </a:r>
                    </a:p>
                    <a:p>
                      <a:pPr algn="ctr"/>
                      <a:r>
                        <a:rPr lang="en-GB" sz="1600" b="1" dirty="0">
                          <a:solidFill>
                            <a:schemeClr val="bg1"/>
                          </a:solidFill>
                        </a:rPr>
                        <a:t>Which key terms do you understand without looking them up?</a:t>
                      </a:r>
                    </a:p>
                  </a:txBody>
                  <a:tcPr>
                    <a:solidFill>
                      <a:srgbClr val="875B9F"/>
                    </a:solidFill>
                  </a:tcPr>
                </a:tc>
                <a:tc hMerge="1">
                  <a:txBody>
                    <a:bodyPr/>
                    <a:lstStyle/>
                    <a:p>
                      <a:endParaRPr lang="en-GB" dirty="0"/>
                    </a:p>
                  </a:txBody>
                  <a:tcPr>
                    <a:solidFill>
                      <a:schemeClr val="bg1"/>
                    </a:solidFill>
                  </a:tcPr>
                </a:tc>
                <a:tc hMerge="1">
                  <a:txBody>
                    <a:bodyPr/>
                    <a:lstStyle/>
                    <a:p>
                      <a:pPr algn="ctr"/>
                      <a:endParaRPr lang="en-GB" sz="1600" b="1" dirty="0">
                        <a:solidFill>
                          <a:schemeClr val="bg1"/>
                        </a:solidFill>
                      </a:endParaRPr>
                    </a:p>
                  </a:txBody>
                  <a:tcPr>
                    <a:solidFill>
                      <a:srgbClr val="875B9F"/>
                    </a:solidFill>
                  </a:tcPr>
                </a:tc>
                <a:extLst>
                  <a:ext uri="{0D108BD9-81ED-4DB2-BD59-A6C34878D82A}">
                    <a16:rowId xmlns:a16="http://schemas.microsoft.com/office/drawing/2014/main" val="1364730590"/>
                  </a:ext>
                </a:extLst>
              </a:tr>
              <a:tr h="377976">
                <a:tc>
                  <a:txBody>
                    <a:bodyPr/>
                    <a:lstStyle/>
                    <a:p>
                      <a:pPr algn="ctr"/>
                      <a:r>
                        <a:rPr lang="en-GB" sz="2000" b="1" dirty="0">
                          <a:solidFill>
                            <a:schemeClr val="bg1"/>
                          </a:solidFill>
                        </a:rPr>
                        <a:t>Key word</a:t>
                      </a:r>
                    </a:p>
                  </a:txBody>
                  <a:tcPr>
                    <a:solidFill>
                      <a:srgbClr val="875B9F"/>
                    </a:solidFill>
                  </a:tcPr>
                </a:tc>
                <a:tc>
                  <a:txBody>
                    <a:bodyPr/>
                    <a:lstStyle/>
                    <a:p>
                      <a:pPr algn="ctr"/>
                      <a:r>
                        <a:rPr lang="en-GB" sz="2000" b="1" dirty="0">
                          <a:solidFill>
                            <a:schemeClr val="bg1"/>
                          </a:solidFill>
                        </a:rPr>
                        <a:t>Definition</a:t>
                      </a:r>
                    </a:p>
                  </a:txBody>
                  <a:tcPr>
                    <a:solidFill>
                      <a:srgbClr val="875B9F"/>
                    </a:solidFill>
                  </a:tcPr>
                </a:tc>
                <a:tc>
                  <a:txBody>
                    <a:bodyPr/>
                    <a:lstStyle/>
                    <a:p>
                      <a:pPr algn="ctr"/>
                      <a:r>
                        <a:rPr lang="en-GB" sz="2000" b="1" dirty="0">
                          <a:solidFill>
                            <a:schemeClr val="bg1"/>
                          </a:solidFill>
                        </a:rPr>
                        <a:t>Example </a:t>
                      </a:r>
                    </a:p>
                  </a:txBody>
                  <a:tcPr>
                    <a:solidFill>
                      <a:srgbClr val="875B9F"/>
                    </a:solidFill>
                  </a:tcPr>
                </a:tc>
                <a:extLst>
                  <a:ext uri="{0D108BD9-81ED-4DB2-BD59-A6C34878D82A}">
                    <a16:rowId xmlns:a16="http://schemas.microsoft.com/office/drawing/2014/main" val="4192561136"/>
                  </a:ext>
                </a:extLst>
              </a:tr>
              <a:tr h="408456">
                <a:tc>
                  <a:txBody>
                    <a:bodyPr/>
                    <a:lstStyle/>
                    <a:p>
                      <a:pPr algn="ctr"/>
                      <a:r>
                        <a:rPr lang="en-GB" b="1" dirty="0">
                          <a:solidFill>
                            <a:srgbClr val="C00000"/>
                          </a:solidFill>
                        </a:rPr>
                        <a:t>Website</a:t>
                      </a:r>
                    </a:p>
                  </a:txBody>
                  <a:tcPr>
                    <a:solidFill>
                      <a:schemeClr val="bg1"/>
                    </a:solidFill>
                  </a:tcPr>
                </a:tc>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extLst>
                  <a:ext uri="{0D108BD9-81ED-4DB2-BD59-A6C34878D82A}">
                    <a16:rowId xmlns:a16="http://schemas.microsoft.com/office/drawing/2014/main" val="623439861"/>
                  </a:ext>
                </a:extLst>
              </a:tr>
              <a:tr h="388988">
                <a:tc>
                  <a:txBody>
                    <a:bodyPr/>
                    <a:lstStyle/>
                    <a:p>
                      <a:pPr algn="ctr"/>
                      <a:r>
                        <a:rPr lang="en-GB" b="1" dirty="0">
                          <a:solidFill>
                            <a:srgbClr val="00B050"/>
                          </a:solidFill>
                        </a:rPr>
                        <a:t>Hyperlink</a:t>
                      </a:r>
                    </a:p>
                  </a:txBody>
                  <a:tcPr>
                    <a:solidFill>
                      <a:schemeClr val="bg1"/>
                    </a:solidFill>
                  </a:tcPr>
                </a:tc>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extLst>
                  <a:ext uri="{0D108BD9-81ED-4DB2-BD59-A6C34878D82A}">
                    <a16:rowId xmlns:a16="http://schemas.microsoft.com/office/drawing/2014/main" val="2512243105"/>
                  </a:ext>
                </a:extLst>
              </a:tr>
              <a:tr h="439564">
                <a:tc>
                  <a:txBody>
                    <a:bodyPr/>
                    <a:lstStyle/>
                    <a:p>
                      <a:pPr algn="ctr"/>
                      <a:r>
                        <a:rPr lang="en-GB" b="1" dirty="0">
                          <a:solidFill>
                            <a:srgbClr val="00B0F0"/>
                          </a:solidFill>
                        </a:rPr>
                        <a:t>Bookmarks</a:t>
                      </a:r>
                    </a:p>
                  </a:txBody>
                  <a:tcPr>
                    <a:solidFill>
                      <a:schemeClr val="bg1"/>
                    </a:solidFill>
                  </a:tcPr>
                </a:tc>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extLst>
                  <a:ext uri="{0D108BD9-81ED-4DB2-BD59-A6C34878D82A}">
                    <a16:rowId xmlns:a16="http://schemas.microsoft.com/office/drawing/2014/main" val="3042947555"/>
                  </a:ext>
                </a:extLst>
              </a:tr>
              <a:tr h="439564">
                <a:tc>
                  <a:txBody>
                    <a:bodyPr/>
                    <a:lstStyle/>
                    <a:p>
                      <a:pPr algn="ctr"/>
                      <a:r>
                        <a:rPr lang="en-GB" b="1" dirty="0">
                          <a:solidFill>
                            <a:srgbClr val="FF9300"/>
                          </a:solidFill>
                        </a:rPr>
                        <a:t>URL</a:t>
                      </a:r>
                    </a:p>
                  </a:txBody>
                  <a:tcPr>
                    <a:solidFill>
                      <a:schemeClr val="bg1"/>
                    </a:solidFill>
                  </a:tcPr>
                </a:tc>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extLst>
                  <a:ext uri="{0D108BD9-81ED-4DB2-BD59-A6C34878D82A}">
                    <a16:rowId xmlns:a16="http://schemas.microsoft.com/office/drawing/2014/main" val="138941013"/>
                  </a:ext>
                </a:extLst>
              </a:tr>
              <a:tr h="439564">
                <a:tc>
                  <a:txBody>
                    <a:bodyPr/>
                    <a:lstStyle/>
                    <a:p>
                      <a:pPr algn="ctr"/>
                      <a:r>
                        <a:rPr lang="en-GB" b="1" dirty="0">
                          <a:solidFill>
                            <a:srgbClr val="FF2F92"/>
                          </a:solidFill>
                        </a:rPr>
                        <a:t>Web browser</a:t>
                      </a:r>
                    </a:p>
                  </a:txBody>
                  <a:tcPr>
                    <a:solidFill>
                      <a:schemeClr val="bg1"/>
                    </a:solidFill>
                  </a:tcPr>
                </a:tc>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extLst>
                  <a:ext uri="{0D108BD9-81ED-4DB2-BD59-A6C34878D82A}">
                    <a16:rowId xmlns:a16="http://schemas.microsoft.com/office/drawing/2014/main" val="4017436328"/>
                  </a:ext>
                </a:extLst>
              </a:tr>
              <a:tr h="439564">
                <a:tc>
                  <a:txBody>
                    <a:bodyPr/>
                    <a:lstStyle/>
                    <a:p>
                      <a:pPr algn="ctr"/>
                      <a:r>
                        <a:rPr lang="en-GB" b="1" dirty="0">
                          <a:solidFill>
                            <a:srgbClr val="A973FF"/>
                          </a:solidFill>
                        </a:rPr>
                        <a:t>Media</a:t>
                      </a:r>
                    </a:p>
                  </a:txBody>
                  <a:tcPr>
                    <a:solidFill>
                      <a:schemeClr val="bg1"/>
                    </a:solidFill>
                  </a:tcPr>
                </a:tc>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extLst>
                  <a:ext uri="{0D108BD9-81ED-4DB2-BD59-A6C34878D82A}">
                    <a16:rowId xmlns:a16="http://schemas.microsoft.com/office/drawing/2014/main" val="3009462925"/>
                  </a:ext>
                </a:extLst>
              </a:tr>
              <a:tr h="0">
                <a:tc>
                  <a:txBody>
                    <a:bodyPr/>
                    <a:lstStyle/>
                    <a:p>
                      <a:pPr algn="ctr"/>
                      <a:r>
                        <a:rPr lang="en-GB" b="1" dirty="0">
                          <a:solidFill>
                            <a:srgbClr val="0070C0"/>
                          </a:solidFill>
                        </a:rPr>
                        <a:t>Navigation controls</a:t>
                      </a:r>
                    </a:p>
                  </a:txBody>
                  <a:tcPr>
                    <a:solidFill>
                      <a:schemeClr val="bg1"/>
                    </a:solidFill>
                  </a:tcPr>
                </a:tc>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extLst>
                  <a:ext uri="{0D108BD9-81ED-4DB2-BD59-A6C34878D82A}">
                    <a16:rowId xmlns:a16="http://schemas.microsoft.com/office/drawing/2014/main" val="943198977"/>
                  </a:ext>
                </a:extLst>
              </a:tr>
            </a:tbl>
          </a:graphicData>
        </a:graphic>
      </p:graphicFrame>
      <p:sp>
        <p:nvSpPr>
          <p:cNvPr id="5" name="TextBox 4">
            <a:extLst>
              <a:ext uri="{FF2B5EF4-FFF2-40B4-BE49-F238E27FC236}">
                <a16:creationId xmlns:a16="http://schemas.microsoft.com/office/drawing/2014/main" id="{29EF321A-D98F-C14C-9BC1-034AE483B82A}"/>
              </a:ext>
            </a:extLst>
          </p:cNvPr>
          <p:cNvSpPr txBox="1"/>
          <p:nvPr/>
        </p:nvSpPr>
        <p:spPr>
          <a:xfrm>
            <a:off x="0" y="175166"/>
            <a:ext cx="4991100" cy="369332"/>
          </a:xfrm>
          <a:prstGeom prst="rect">
            <a:avLst/>
          </a:prstGeom>
          <a:solidFill>
            <a:srgbClr val="7030A0"/>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Unit one: Using Devices and Handling Information</a:t>
            </a:r>
          </a:p>
        </p:txBody>
      </p:sp>
      <p:sp>
        <p:nvSpPr>
          <p:cNvPr id="6" name="TextBox 5">
            <a:extLst>
              <a:ext uri="{FF2B5EF4-FFF2-40B4-BE49-F238E27FC236}">
                <a16:creationId xmlns:a16="http://schemas.microsoft.com/office/drawing/2014/main" id="{E144765F-2E9A-4E46-A9E9-3686F770A2F0}"/>
              </a:ext>
            </a:extLst>
          </p:cNvPr>
          <p:cNvSpPr txBox="1"/>
          <p:nvPr/>
        </p:nvSpPr>
        <p:spPr>
          <a:xfrm>
            <a:off x="6728926" y="175166"/>
            <a:ext cx="5143495" cy="2062103"/>
          </a:xfrm>
          <a:prstGeom prst="rect">
            <a:avLst/>
          </a:prstGeom>
          <a:solidFill>
            <a:srgbClr val="EDDFFB"/>
          </a:solidFill>
          <a:ln>
            <a:solidFill>
              <a:srgbClr val="875B9F"/>
            </a:solidFill>
          </a:ln>
        </p:spPr>
        <p:txBody>
          <a:bodyPr wrap="square" rtlCol="0">
            <a:spAutoFit/>
          </a:bodyPr>
          <a:lstStyle/>
          <a:p>
            <a:r>
              <a:rPr lang="en-GB" sz="2000" b="1" dirty="0"/>
              <a:t>Quick tip!</a:t>
            </a:r>
          </a:p>
          <a:p>
            <a:endParaRPr lang="en-GB" dirty="0"/>
          </a:p>
          <a:p>
            <a:r>
              <a:rPr lang="en-GB" dirty="0"/>
              <a:t>You could copy and paste some of the examples you find.</a:t>
            </a:r>
          </a:p>
          <a:p>
            <a:endParaRPr lang="en-GB" dirty="0"/>
          </a:p>
          <a:p>
            <a:r>
              <a:rPr lang="en-GB" dirty="0"/>
              <a:t>To copy and paste, you would need to follow the instructions below.</a:t>
            </a:r>
          </a:p>
        </p:txBody>
      </p:sp>
      <p:pic>
        <p:nvPicPr>
          <p:cNvPr id="8" name="Picture 7" descr="Graphical user interface, text, application&#10;&#10;Description automatically generated">
            <a:extLst>
              <a:ext uri="{FF2B5EF4-FFF2-40B4-BE49-F238E27FC236}">
                <a16:creationId xmlns:a16="http://schemas.microsoft.com/office/drawing/2014/main" id="{8F22F145-8ECD-0744-8061-E65D5A3B00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8927" y="2340427"/>
            <a:ext cx="5143494" cy="4111173"/>
          </a:xfrm>
          <a:prstGeom prst="rect">
            <a:avLst/>
          </a:prstGeom>
        </p:spPr>
      </p:pic>
      <p:sp>
        <p:nvSpPr>
          <p:cNvPr id="9" name="TextBox 8">
            <a:extLst>
              <a:ext uri="{FF2B5EF4-FFF2-40B4-BE49-F238E27FC236}">
                <a16:creationId xmlns:a16="http://schemas.microsoft.com/office/drawing/2014/main" id="{EA610759-971F-7344-9CA5-08FDD17A8B18}"/>
              </a:ext>
            </a:extLst>
          </p:cNvPr>
          <p:cNvSpPr txBox="1"/>
          <p:nvPr/>
        </p:nvSpPr>
        <p:spPr>
          <a:xfrm>
            <a:off x="319578" y="5184228"/>
            <a:ext cx="5890722" cy="1477328"/>
          </a:xfrm>
          <a:prstGeom prst="rect">
            <a:avLst/>
          </a:prstGeom>
          <a:solidFill>
            <a:srgbClr val="C8C3FF"/>
          </a:solidFill>
          <a:ln>
            <a:solidFill>
              <a:srgbClr val="875B9F"/>
            </a:solidFill>
          </a:ln>
        </p:spPr>
        <p:txBody>
          <a:bodyPr wrap="square" rtlCol="0">
            <a:spAutoFit/>
          </a:bodyPr>
          <a:lstStyle/>
          <a:p>
            <a:r>
              <a:rPr lang="en-GB" b="1" dirty="0"/>
              <a:t>Think, pair, share!</a:t>
            </a:r>
          </a:p>
          <a:p>
            <a:r>
              <a:rPr lang="en-GB" dirty="0"/>
              <a:t>Start by thinking these words through independently for 3-4 minutes. Then, share with the person you’re sitting next to and fill in any blanks. </a:t>
            </a:r>
          </a:p>
          <a:p>
            <a:r>
              <a:rPr lang="en-GB" dirty="0"/>
              <a:t>Then, share with another pair on your table. </a:t>
            </a:r>
          </a:p>
        </p:txBody>
      </p:sp>
      <p:pic>
        <p:nvPicPr>
          <p:cNvPr id="10" name="Picture 9">
            <a:extLst>
              <a:ext uri="{FF2B5EF4-FFF2-40B4-BE49-F238E27FC236}">
                <a16:creationId xmlns:a16="http://schemas.microsoft.com/office/drawing/2014/main" id="{F2EEC290-264E-8442-9DBE-5604668D77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81101" y="4106597"/>
            <a:ext cx="1462499" cy="1077631"/>
          </a:xfrm>
          <a:prstGeom prst="rect">
            <a:avLst/>
          </a:prstGeom>
        </p:spPr>
      </p:pic>
    </p:spTree>
    <p:extLst>
      <p:ext uri="{BB962C8B-B14F-4D97-AF65-F5344CB8AC3E}">
        <p14:creationId xmlns:p14="http://schemas.microsoft.com/office/powerpoint/2010/main" val="2277060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hlinkClick r:id="rId3"/>
            <a:extLst>
              <a:ext uri="{FF2B5EF4-FFF2-40B4-BE49-F238E27FC236}">
                <a16:creationId xmlns:a16="http://schemas.microsoft.com/office/drawing/2014/main" id="{E58F5808-151F-DD4A-B7E4-BC89251BAD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9118" y="1357428"/>
            <a:ext cx="3849298" cy="2159808"/>
          </a:xfrm>
          <a:prstGeom prst="rect">
            <a:avLst/>
          </a:prstGeom>
        </p:spPr>
      </p:pic>
      <p:sp>
        <p:nvSpPr>
          <p:cNvPr id="6" name="TextBox 5">
            <a:extLst>
              <a:ext uri="{FF2B5EF4-FFF2-40B4-BE49-F238E27FC236}">
                <a16:creationId xmlns:a16="http://schemas.microsoft.com/office/drawing/2014/main" id="{F2D7F054-4DEB-B14F-B008-12865FFC5DB8}"/>
              </a:ext>
            </a:extLst>
          </p:cNvPr>
          <p:cNvSpPr txBox="1"/>
          <p:nvPr/>
        </p:nvSpPr>
        <p:spPr>
          <a:xfrm>
            <a:off x="443691" y="784066"/>
            <a:ext cx="3803798" cy="400110"/>
          </a:xfrm>
          <a:prstGeom prst="rect">
            <a:avLst/>
          </a:prstGeom>
          <a:solidFill>
            <a:srgbClr val="E3C6FD"/>
          </a:solidFill>
          <a:ln>
            <a:solidFill>
              <a:srgbClr val="875B9F"/>
            </a:solidFill>
          </a:ln>
        </p:spPr>
        <p:txBody>
          <a:bodyPr wrap="none" rtlCol="0">
            <a:spAutoFit/>
          </a:bodyPr>
          <a:lstStyle/>
          <a:p>
            <a:r>
              <a:rPr lang="en-GB" sz="2000" b="1" dirty="0"/>
              <a:t>Video one: </a:t>
            </a:r>
            <a:r>
              <a:rPr lang="en-GB" sz="2000" dirty="0"/>
              <a:t>What is an application?</a:t>
            </a:r>
          </a:p>
        </p:txBody>
      </p:sp>
      <p:sp>
        <p:nvSpPr>
          <p:cNvPr id="7" name="TextBox 6">
            <a:extLst>
              <a:ext uri="{FF2B5EF4-FFF2-40B4-BE49-F238E27FC236}">
                <a16:creationId xmlns:a16="http://schemas.microsoft.com/office/drawing/2014/main" id="{867C6859-FF8A-3945-BFFD-D5ACDEF2401B}"/>
              </a:ext>
            </a:extLst>
          </p:cNvPr>
          <p:cNvSpPr txBox="1"/>
          <p:nvPr/>
        </p:nvSpPr>
        <p:spPr>
          <a:xfrm>
            <a:off x="4735829" y="784066"/>
            <a:ext cx="3849298" cy="400110"/>
          </a:xfrm>
          <a:prstGeom prst="rect">
            <a:avLst/>
          </a:prstGeom>
          <a:solidFill>
            <a:srgbClr val="E3C6FD"/>
          </a:solidFill>
          <a:ln>
            <a:solidFill>
              <a:srgbClr val="875B9F"/>
            </a:solidFill>
          </a:ln>
        </p:spPr>
        <p:txBody>
          <a:bodyPr wrap="square" rtlCol="0">
            <a:spAutoFit/>
          </a:bodyPr>
          <a:lstStyle/>
          <a:p>
            <a:r>
              <a:rPr lang="en-GB" sz="2000" b="1" dirty="0"/>
              <a:t>Video two: </a:t>
            </a:r>
            <a:r>
              <a:rPr lang="en-GB" sz="2000" dirty="0"/>
              <a:t>Android apps</a:t>
            </a:r>
          </a:p>
        </p:txBody>
      </p:sp>
      <p:pic>
        <p:nvPicPr>
          <p:cNvPr id="11" name="Picture 10" descr="Graphical user interface, text, application, chat or text message&#10;&#10;Description automatically generated">
            <a:extLst>
              <a:ext uri="{FF2B5EF4-FFF2-40B4-BE49-F238E27FC236}">
                <a16:creationId xmlns:a16="http://schemas.microsoft.com/office/drawing/2014/main" id="{C65306F2-7EFB-9548-9E38-129E798D2C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35829" y="1357428"/>
            <a:ext cx="3849298" cy="2141029"/>
          </a:xfrm>
          <a:prstGeom prst="rect">
            <a:avLst/>
          </a:prstGeom>
        </p:spPr>
      </p:pic>
      <p:pic>
        <p:nvPicPr>
          <p:cNvPr id="17" name="Picture 16" descr="A screenshot of a computer&#10;&#10;Description automatically generated with medium confidence">
            <a:extLst>
              <a:ext uri="{FF2B5EF4-FFF2-40B4-BE49-F238E27FC236}">
                <a16:creationId xmlns:a16="http://schemas.microsoft.com/office/drawing/2014/main" id="{8D85E121-9123-9C43-A855-8D81AD6245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8263" y="4422674"/>
            <a:ext cx="3840153" cy="2155795"/>
          </a:xfrm>
          <a:prstGeom prst="rect">
            <a:avLst/>
          </a:prstGeom>
        </p:spPr>
      </p:pic>
      <p:sp>
        <p:nvSpPr>
          <p:cNvPr id="18" name="TextBox 17">
            <a:extLst>
              <a:ext uri="{FF2B5EF4-FFF2-40B4-BE49-F238E27FC236}">
                <a16:creationId xmlns:a16="http://schemas.microsoft.com/office/drawing/2014/main" id="{546A4AF0-CF9F-E74D-BE86-9A8EEE8AB13C}"/>
              </a:ext>
            </a:extLst>
          </p:cNvPr>
          <p:cNvSpPr txBox="1"/>
          <p:nvPr/>
        </p:nvSpPr>
        <p:spPr>
          <a:xfrm>
            <a:off x="0" y="175166"/>
            <a:ext cx="4991100" cy="369332"/>
          </a:xfrm>
          <a:prstGeom prst="rect">
            <a:avLst/>
          </a:prstGeom>
          <a:solidFill>
            <a:srgbClr val="7030A0"/>
          </a:solid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Unit one: Using Devices and Handling Information</a:t>
            </a:r>
          </a:p>
        </p:txBody>
      </p:sp>
      <p:sp>
        <p:nvSpPr>
          <p:cNvPr id="19" name="TextBox 18">
            <a:extLst>
              <a:ext uri="{FF2B5EF4-FFF2-40B4-BE49-F238E27FC236}">
                <a16:creationId xmlns:a16="http://schemas.microsoft.com/office/drawing/2014/main" id="{9A3AB0CE-E80E-3A40-B02B-0B91231871B8}"/>
              </a:ext>
            </a:extLst>
          </p:cNvPr>
          <p:cNvSpPr txBox="1"/>
          <p:nvPr/>
        </p:nvSpPr>
        <p:spPr>
          <a:xfrm>
            <a:off x="439116" y="3836889"/>
            <a:ext cx="3803797" cy="400110"/>
          </a:xfrm>
          <a:prstGeom prst="rect">
            <a:avLst/>
          </a:prstGeom>
          <a:solidFill>
            <a:srgbClr val="E3C6FD"/>
          </a:solidFill>
          <a:ln>
            <a:solidFill>
              <a:srgbClr val="875B9F"/>
            </a:solidFill>
          </a:ln>
        </p:spPr>
        <p:txBody>
          <a:bodyPr wrap="square" rtlCol="0">
            <a:spAutoFit/>
          </a:bodyPr>
          <a:lstStyle/>
          <a:p>
            <a:r>
              <a:rPr lang="en-GB" sz="2000" b="1" dirty="0"/>
              <a:t>Video three: </a:t>
            </a:r>
            <a:r>
              <a:rPr lang="en-GB" sz="2000" dirty="0"/>
              <a:t>Windows 10 apps</a:t>
            </a:r>
          </a:p>
        </p:txBody>
      </p:sp>
      <p:sp>
        <p:nvSpPr>
          <p:cNvPr id="20" name="TextBox 19">
            <a:extLst>
              <a:ext uri="{FF2B5EF4-FFF2-40B4-BE49-F238E27FC236}">
                <a16:creationId xmlns:a16="http://schemas.microsoft.com/office/drawing/2014/main" id="{36F035FB-7723-BB42-BF8F-E6BDDCAE4E8D}"/>
              </a:ext>
            </a:extLst>
          </p:cNvPr>
          <p:cNvSpPr txBox="1"/>
          <p:nvPr/>
        </p:nvSpPr>
        <p:spPr>
          <a:xfrm>
            <a:off x="4735828" y="3960579"/>
            <a:ext cx="7024371" cy="1477328"/>
          </a:xfrm>
          <a:prstGeom prst="rect">
            <a:avLst/>
          </a:prstGeom>
          <a:solidFill>
            <a:srgbClr val="EDDFFB"/>
          </a:solidFill>
          <a:ln>
            <a:solidFill>
              <a:srgbClr val="875B9F"/>
            </a:solidFill>
          </a:ln>
        </p:spPr>
        <p:txBody>
          <a:bodyPr wrap="square" rtlCol="0">
            <a:spAutoFit/>
          </a:bodyPr>
          <a:lstStyle/>
          <a:p>
            <a:r>
              <a:rPr lang="en-GB" dirty="0"/>
              <a:t>Have you heard of any of the apps in the video?</a:t>
            </a:r>
          </a:p>
          <a:p>
            <a:r>
              <a:rPr lang="en-GB" dirty="0"/>
              <a:t>Which three apps do you use most often?</a:t>
            </a:r>
          </a:p>
          <a:p>
            <a:r>
              <a:rPr lang="en-GB" dirty="0"/>
              <a:t>What would you like to know about apps?</a:t>
            </a:r>
          </a:p>
          <a:p>
            <a:r>
              <a:rPr lang="en-GB" dirty="0"/>
              <a:t>Have a go at installing an app that is recommended by your teacher to aid your learning.</a:t>
            </a:r>
          </a:p>
        </p:txBody>
      </p:sp>
      <p:grpSp>
        <p:nvGrpSpPr>
          <p:cNvPr id="26" name="Group 25">
            <a:extLst>
              <a:ext uri="{FF2B5EF4-FFF2-40B4-BE49-F238E27FC236}">
                <a16:creationId xmlns:a16="http://schemas.microsoft.com/office/drawing/2014/main" id="{620A2147-DC47-534B-99C8-28ECEAEB3C0E}"/>
              </a:ext>
            </a:extLst>
          </p:cNvPr>
          <p:cNvGrpSpPr/>
          <p:nvPr/>
        </p:nvGrpSpPr>
        <p:grpSpPr>
          <a:xfrm>
            <a:off x="4735828" y="5437907"/>
            <a:ext cx="7024371" cy="1234534"/>
            <a:chOff x="4735829" y="5448300"/>
            <a:chExt cx="7024371" cy="1234534"/>
          </a:xfrm>
        </p:grpSpPr>
        <p:sp>
          <p:nvSpPr>
            <p:cNvPr id="25" name="Rectangle 24">
              <a:extLst>
                <a:ext uri="{FF2B5EF4-FFF2-40B4-BE49-F238E27FC236}">
                  <a16:creationId xmlns:a16="http://schemas.microsoft.com/office/drawing/2014/main" id="{52A0958B-F904-C346-8E99-42F8FDEF8A80}"/>
                </a:ext>
              </a:extLst>
            </p:cNvPr>
            <p:cNvSpPr/>
            <p:nvPr/>
          </p:nvSpPr>
          <p:spPr>
            <a:xfrm>
              <a:off x="4735829" y="5448300"/>
              <a:ext cx="7024371" cy="1234534"/>
            </a:xfrm>
            <a:prstGeom prst="rect">
              <a:avLst/>
            </a:prstGeom>
            <a:solidFill>
              <a:schemeClr val="bg1"/>
            </a:solidFill>
            <a:ln>
              <a:solidFill>
                <a:srgbClr val="875B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592451AA-730E-1B45-B48C-BEDF6EB384E7}"/>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16934" y="5654065"/>
              <a:ext cx="1443266" cy="811123"/>
            </a:xfrm>
            <a:prstGeom prst="rect">
              <a:avLst/>
            </a:prstGeom>
          </p:spPr>
        </p:pic>
        <p:pic>
          <p:nvPicPr>
            <p:cNvPr id="22" name="Picture 21">
              <a:extLst>
                <a:ext uri="{FF2B5EF4-FFF2-40B4-BE49-F238E27FC236}">
                  <a16:creationId xmlns:a16="http://schemas.microsoft.com/office/drawing/2014/main" id="{63E33B4B-A89A-EA4F-8CFD-551A617F06B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78779" y="5604470"/>
              <a:ext cx="876299" cy="876299"/>
            </a:xfrm>
            <a:prstGeom prst="rect">
              <a:avLst/>
            </a:prstGeom>
          </p:spPr>
        </p:pic>
        <p:pic>
          <p:nvPicPr>
            <p:cNvPr id="23" name="Picture 22">
              <a:extLst>
                <a:ext uri="{FF2B5EF4-FFF2-40B4-BE49-F238E27FC236}">
                  <a16:creationId xmlns:a16="http://schemas.microsoft.com/office/drawing/2014/main" id="{608875C9-2C20-ED46-B481-608FA8BF6D2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42227" y="5627826"/>
              <a:ext cx="1504586" cy="787400"/>
            </a:xfrm>
            <a:prstGeom prst="rect">
              <a:avLst/>
            </a:prstGeom>
          </p:spPr>
        </p:pic>
        <p:pic>
          <p:nvPicPr>
            <p:cNvPr id="24" name="Picture 23">
              <a:extLst>
                <a:ext uri="{FF2B5EF4-FFF2-40B4-BE49-F238E27FC236}">
                  <a16:creationId xmlns:a16="http://schemas.microsoft.com/office/drawing/2014/main" id="{1B3B436C-15ED-B64A-A205-5FCFE5B21E6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23114" y="5704026"/>
              <a:ext cx="740031" cy="740031"/>
            </a:xfrm>
            <a:prstGeom prst="rect">
              <a:avLst/>
            </a:prstGeom>
          </p:spPr>
        </p:pic>
      </p:grpSp>
      <p:pic>
        <p:nvPicPr>
          <p:cNvPr id="27" name="Picture 26">
            <a:extLst>
              <a:ext uri="{FF2B5EF4-FFF2-40B4-BE49-F238E27FC236}">
                <a16:creationId xmlns:a16="http://schemas.microsoft.com/office/drawing/2014/main" id="{2D7D9B95-3241-FA44-93EB-8C737E876A9C}"/>
              </a:ext>
            </a:extLst>
          </p:cNvPr>
          <p:cNvPicPr>
            <a:picLocks noChangeAspect="1"/>
          </p:cNvPicPr>
          <p:nvPr/>
        </p:nvPicPr>
        <p:blipFill>
          <a:blip r:embed="rId11" cstate="screen">
            <a:clrChange>
              <a:clrFrom>
                <a:srgbClr val="F6F6F6"/>
              </a:clrFrom>
              <a:clrTo>
                <a:srgbClr val="F6F6F6">
                  <a:alpha val="0"/>
                </a:srgbClr>
              </a:clrTo>
            </a:clrChange>
            <a:extLst>
              <a:ext uri="{28A0092B-C50C-407E-A947-70E740481C1C}">
                <a14:useLocalDpi xmlns:a14="http://schemas.microsoft.com/office/drawing/2010/main"/>
              </a:ext>
            </a:extLst>
          </a:blip>
          <a:stretch>
            <a:fillRect/>
          </a:stretch>
        </p:blipFill>
        <p:spPr>
          <a:xfrm>
            <a:off x="8248012" y="185559"/>
            <a:ext cx="3866875" cy="3734835"/>
          </a:xfrm>
          <a:prstGeom prst="rect">
            <a:avLst/>
          </a:prstGeom>
        </p:spPr>
      </p:pic>
      <p:pic>
        <p:nvPicPr>
          <p:cNvPr id="4" name="Picture 3">
            <a:extLst>
              <a:ext uri="{FF2B5EF4-FFF2-40B4-BE49-F238E27FC236}">
                <a16:creationId xmlns:a16="http://schemas.microsoft.com/office/drawing/2014/main" id="{E0BBC7B6-0B3A-D742-9FB5-C78B2DB7DD9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690553" y="1997106"/>
            <a:ext cx="1161135" cy="817330"/>
          </a:xfrm>
          <a:prstGeom prst="rect">
            <a:avLst/>
          </a:prstGeom>
        </p:spPr>
      </p:pic>
      <p:pic>
        <p:nvPicPr>
          <p:cNvPr id="28" name="Picture 27">
            <a:extLst>
              <a:ext uri="{FF2B5EF4-FFF2-40B4-BE49-F238E27FC236}">
                <a16:creationId xmlns:a16="http://schemas.microsoft.com/office/drawing/2014/main" id="{99D69540-9920-6E46-A1FA-7660BA1D4DB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083305" y="1995920"/>
            <a:ext cx="1161135" cy="817330"/>
          </a:xfrm>
          <a:prstGeom prst="rect">
            <a:avLst/>
          </a:prstGeom>
        </p:spPr>
      </p:pic>
      <p:pic>
        <p:nvPicPr>
          <p:cNvPr id="29" name="Picture 28">
            <a:extLst>
              <a:ext uri="{FF2B5EF4-FFF2-40B4-BE49-F238E27FC236}">
                <a16:creationId xmlns:a16="http://schemas.microsoft.com/office/drawing/2014/main" id="{6A66A1BD-36AB-B443-AAD0-F6E07DB1F16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690553" y="5058484"/>
            <a:ext cx="1161135" cy="817330"/>
          </a:xfrm>
          <a:prstGeom prst="rect">
            <a:avLst/>
          </a:prstGeom>
        </p:spPr>
      </p:pic>
    </p:spTree>
    <p:extLst>
      <p:ext uri="{BB962C8B-B14F-4D97-AF65-F5344CB8AC3E}">
        <p14:creationId xmlns:p14="http://schemas.microsoft.com/office/powerpoint/2010/main" val="3301856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11115</TotalTime>
  <Words>3821</Words>
  <Application>Microsoft Office PowerPoint</Application>
  <PresentationFormat>Widescreen</PresentationFormat>
  <Paragraphs>385</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Comic Sans MS</vt:lpstr>
      <vt:lpstr>Office Theme</vt:lpstr>
      <vt:lpstr>Entry &amp; Level 1 Essential Digital Skills (EDS) with embedded Functional Skills English  Unit 1: Using devices &amp; handling information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Contributed to www.skillsworkshop.org</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Digital Skills (Entry &amp; Level 1) with embedded Functional Skills English</dc:title>
  <dc:subject>Essential Digital Skills Entry and Level 1</dc:subject>
  <dc:creator>Stephanie Gilford - June 2022</dc:creator>
  <cp:lastModifiedBy>Maggie Harnew</cp:lastModifiedBy>
  <cp:revision>24</cp:revision>
  <dcterms:created xsi:type="dcterms:W3CDTF">2022-05-18T09:03:48Z</dcterms:created>
  <dcterms:modified xsi:type="dcterms:W3CDTF">2022-06-11T16:44:03Z</dcterms:modified>
</cp:coreProperties>
</file>