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4" r:id="rId2"/>
    <p:sldId id="256" r:id="rId3"/>
    <p:sldId id="257" r:id="rId4"/>
    <p:sldId id="259" r:id="rId5"/>
    <p:sldId id="260"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300"/>
    <a:srgbClr val="FFCEBF"/>
    <a:srgbClr val="FBFFD5"/>
    <a:srgbClr val="CC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91" autoAdjust="0"/>
    <p:restoredTop sz="93723" autoAdjust="0"/>
  </p:normalViewPr>
  <p:slideViewPr>
    <p:cSldViewPr snapToGrid="0">
      <p:cViewPr varScale="1">
        <p:scale>
          <a:sx n="115" d="100"/>
          <a:sy n="115" d="100"/>
        </p:scale>
        <p:origin x="1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F4FB1-331E-4A08-A55B-F06BE5CC034F}" type="datetimeFigureOut">
              <a:rPr lang="en-GB" smtClean="0"/>
              <a:t>07/01/2022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A7187-AA8B-4CBB-BFC3-D3DE43C074B2}" type="slidenum">
              <a:rPr lang="en-GB" smtClean="0"/>
              <a:t>‹#›</a:t>
            </a:fld>
            <a:endParaRPr lang="en-GB"/>
          </a:p>
        </p:txBody>
      </p:sp>
    </p:spTree>
    <p:extLst>
      <p:ext uri="{BB962C8B-B14F-4D97-AF65-F5344CB8AC3E}">
        <p14:creationId xmlns:p14="http://schemas.microsoft.com/office/powerpoint/2010/main" val="97087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6fe1f69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g76fe1f69d1_1_0:notes"/>
          <p:cNvSpPr txBox="1">
            <a:spLocks noGrp="1"/>
          </p:cNvSpPr>
          <p:nvPr>
            <p:ph type="body" idx="1"/>
          </p:nvPr>
        </p:nvSpPr>
        <p:spPr>
          <a:xfrm>
            <a:off x="685800" y="4343985"/>
            <a:ext cx="54864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Font typeface="Comic Sans MS"/>
              <a:buNone/>
            </a:pPr>
            <a:r>
              <a:rPr lang="en-GB" dirty="0">
                <a:latin typeface="Comic Sans MS"/>
                <a:ea typeface="Comic Sans MS"/>
                <a:cs typeface="Comic Sans MS"/>
                <a:sym typeface="Comic Sans MS"/>
              </a:rPr>
              <a:t>January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endParaRPr dirty="0"/>
          </a:p>
        </p:txBody>
      </p:sp>
      <p:sp>
        <p:nvSpPr>
          <p:cNvPr id="58" name="Google Shape;58;g76fe1f69d1_1_0:notes"/>
          <p:cNvSpPr txBox="1"/>
          <p:nvPr/>
        </p:nvSpPr>
        <p:spPr>
          <a:xfrm>
            <a:off x="3884064" y="8685046"/>
            <a:ext cx="2972400" cy="457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January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663A7187-AA8B-4CBB-BFC3-D3DE43C074B2}" type="slidenum">
              <a:rPr lang="en-GB" smtClean="0"/>
              <a:t>2</a:t>
            </a:fld>
            <a:endParaRPr lang="en-GB"/>
          </a:p>
        </p:txBody>
      </p:sp>
    </p:spTree>
    <p:extLst>
      <p:ext uri="{BB962C8B-B14F-4D97-AF65-F5344CB8AC3E}">
        <p14:creationId xmlns:p14="http://schemas.microsoft.com/office/powerpoint/2010/main" val="24285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January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663A7187-AA8B-4CBB-BFC3-D3DE43C074B2}" type="slidenum">
              <a:rPr lang="en-GB" smtClean="0"/>
              <a:t>3</a:t>
            </a:fld>
            <a:endParaRPr lang="en-GB"/>
          </a:p>
        </p:txBody>
      </p:sp>
    </p:spTree>
    <p:extLst>
      <p:ext uri="{BB962C8B-B14F-4D97-AF65-F5344CB8AC3E}">
        <p14:creationId xmlns:p14="http://schemas.microsoft.com/office/powerpoint/2010/main" val="90214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January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663A7187-AA8B-4CBB-BFC3-D3DE43C074B2}" type="slidenum">
              <a:rPr lang="en-GB" smtClean="0"/>
              <a:t>4</a:t>
            </a:fld>
            <a:endParaRPr lang="en-GB"/>
          </a:p>
        </p:txBody>
      </p:sp>
    </p:spTree>
    <p:extLst>
      <p:ext uri="{BB962C8B-B14F-4D97-AF65-F5344CB8AC3E}">
        <p14:creationId xmlns:p14="http://schemas.microsoft.com/office/powerpoint/2010/main" val="337303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January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663A7187-AA8B-4CBB-BFC3-D3DE43C074B2}" type="slidenum">
              <a:rPr lang="en-GB" smtClean="0"/>
              <a:t>5</a:t>
            </a:fld>
            <a:endParaRPr lang="en-GB"/>
          </a:p>
        </p:txBody>
      </p:sp>
    </p:spTree>
    <p:extLst>
      <p:ext uri="{BB962C8B-B14F-4D97-AF65-F5344CB8AC3E}">
        <p14:creationId xmlns:p14="http://schemas.microsoft.com/office/powerpoint/2010/main" val="84575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January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663A7187-AA8B-4CBB-BFC3-D3DE43C074B2}" type="slidenum">
              <a:rPr lang="en-GB" smtClean="0"/>
              <a:t>6</a:t>
            </a:fld>
            <a:endParaRPr lang="en-GB"/>
          </a:p>
        </p:txBody>
      </p:sp>
    </p:spTree>
    <p:extLst>
      <p:ext uri="{BB962C8B-B14F-4D97-AF65-F5344CB8AC3E}">
        <p14:creationId xmlns:p14="http://schemas.microsoft.com/office/powerpoint/2010/main" val="240482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A09F7C-D168-46D3-9902-4004596B6E9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346483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A09F7C-D168-46D3-9902-4004596B6E9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309233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A09F7C-D168-46D3-9902-4004596B6E9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180838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A09F7C-D168-46D3-9902-4004596B6E9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20506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A09F7C-D168-46D3-9902-4004596B6E9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10263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A09F7C-D168-46D3-9902-4004596B6E9F}"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302436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A09F7C-D168-46D3-9902-4004596B6E9F}" type="datetimeFigureOut">
              <a:rPr lang="en-GB" smtClean="0"/>
              <a:t>07/01/2022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99269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A09F7C-D168-46D3-9902-4004596B6E9F}" type="datetimeFigureOut">
              <a:rPr lang="en-GB" smtClean="0"/>
              <a:t>07/01/2022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351436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09F7C-D168-46D3-9902-4004596B6E9F}" type="datetimeFigureOut">
              <a:rPr lang="en-GB" smtClean="0"/>
              <a:t>07/01/2022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259087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A09F7C-D168-46D3-9902-4004596B6E9F}"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106355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A09F7C-D168-46D3-9902-4004596B6E9F}"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95FA38-991B-46D5-8F7C-9D90BFCC0A30}" type="slidenum">
              <a:rPr lang="en-GB" smtClean="0"/>
              <a:t>‹#›</a:t>
            </a:fld>
            <a:endParaRPr lang="en-GB"/>
          </a:p>
        </p:txBody>
      </p:sp>
    </p:spTree>
    <p:extLst>
      <p:ext uri="{BB962C8B-B14F-4D97-AF65-F5344CB8AC3E}">
        <p14:creationId xmlns:p14="http://schemas.microsoft.com/office/powerpoint/2010/main" val="75625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09F7C-D168-46D3-9902-4004596B6E9F}" type="datetimeFigureOut">
              <a:rPr lang="en-GB" smtClean="0"/>
              <a:t>07/01/2022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5FA38-991B-46D5-8F7C-9D90BFCC0A30}" type="slidenum">
              <a:rPr lang="en-GB" smtClean="0"/>
              <a:t>‹#›</a:t>
            </a:fld>
            <a:endParaRPr lang="en-GB"/>
          </a:p>
        </p:txBody>
      </p:sp>
    </p:spTree>
    <p:extLst>
      <p:ext uri="{BB962C8B-B14F-4D97-AF65-F5344CB8AC3E}">
        <p14:creationId xmlns:p14="http://schemas.microsoft.com/office/powerpoint/2010/main" val="376544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killsworkshop.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skillsworkshop.org/resources/whats_in_a_name_icebreaker_for_functional_english"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students.ubc.ca/sites/students.ubc.ca/files/Importance_of_Names_Guide_v2.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news/uk-scotland-51673123"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v=4TXgaQRc5Ew"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genealogy.com/articles/research/35_donna.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hyperlink" Target="https://www.youtube.com/watch?v=gs9AV6BKh7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hyperlink" Target="http://relnw.educationnorthwest.org/sites/default/files/events/resources/Russian%20naming.pdf"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blog.tesol.org/7-naming-customs-from-around-the-world/" TargetMode="External"/><Relationship Id="rId5" Type="http://schemas.openxmlformats.org/officeDocument/2006/relationships/hyperlink" Target="http://blog.myheritage.com/2010/09/doing-things-differently-chinese-naming-conventions/" TargetMode="External"/><Relationship Id="rId4" Type="http://schemas.openxmlformats.org/officeDocument/2006/relationships/hyperlink" Target="http://www.zoorna.org/papers/AfghanNames-MP090315-Released_10-4604.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8tDCaEWfHI"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www.thegoodtrade.com/features/importance-of-remembering-names"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96591" y="361609"/>
            <a:ext cx="9923282" cy="1114149"/>
          </a:xfrm>
          <a:prstGeom prst="rect">
            <a:avLst/>
          </a:prstGeom>
          <a:noFill/>
          <a:ln>
            <a:noFill/>
          </a:ln>
        </p:spPr>
        <p:txBody>
          <a:bodyPr spcFirstLastPara="1" wrap="square" lIns="121900" tIns="60933" rIns="121900" bIns="60933" anchor="t" anchorCtr="0">
            <a:noAutofit/>
          </a:bodyPr>
          <a:lstStyle/>
          <a:p>
            <a:pPr algn="l">
              <a:buClr>
                <a:schemeClr val="dk2"/>
              </a:buClr>
              <a:buSzPts val="3000"/>
            </a:pPr>
            <a:r>
              <a:rPr lang="en-GB" sz="4000" dirty="0">
                <a:latin typeface="Century Gothic"/>
                <a:ea typeface="Century Gothic"/>
                <a:cs typeface="Century Gothic"/>
                <a:sym typeface="Century Gothic"/>
              </a:rPr>
              <a:t>L1-2 Functional Skills English</a:t>
            </a:r>
            <a:br>
              <a:rPr lang="en-GB" sz="4000" b="1" dirty="0">
                <a:latin typeface="Century Gothic"/>
                <a:ea typeface="Century Gothic"/>
                <a:cs typeface="Century Gothic"/>
                <a:sym typeface="Century Gothic"/>
              </a:rPr>
            </a:br>
            <a:r>
              <a:rPr lang="en-GB" sz="4000" b="1" dirty="0">
                <a:latin typeface="Century Gothic"/>
                <a:ea typeface="Century Gothic"/>
                <a:cs typeface="Century Gothic"/>
                <a:sym typeface="Century Gothic"/>
              </a:rPr>
              <a:t>What’s in a name?</a:t>
            </a:r>
            <a:r>
              <a:rPr lang="en-GB" sz="3600" b="1" dirty="0">
                <a:solidFill>
                  <a:schemeClr val="accent1"/>
                </a:solidFill>
                <a:latin typeface="Century Gothic"/>
                <a:ea typeface="Century Gothic"/>
                <a:cs typeface="Century Gothic"/>
                <a:sym typeface="Century Gothic"/>
              </a:rPr>
              <a:t> </a:t>
            </a:r>
            <a:r>
              <a:rPr lang="en-GB" sz="2400" b="1" dirty="0">
                <a:solidFill>
                  <a:schemeClr val="accent1"/>
                </a:solidFill>
                <a:latin typeface="Century Gothic"/>
                <a:ea typeface="Century Gothic"/>
                <a:cs typeface="Century Gothic"/>
                <a:sym typeface="Century Gothic"/>
              </a:rPr>
              <a:t>Ice breaker for Functional English</a:t>
            </a:r>
            <a:endParaRPr b="1" dirty="0">
              <a:solidFill>
                <a:schemeClr val="accent1"/>
              </a:solidFill>
            </a:endParaRPr>
          </a:p>
        </p:txBody>
      </p:sp>
      <p:pic>
        <p:nvPicPr>
          <p:cNvPr id="62" name="Google Shape;62;p14" descr="Description: swlogo">
            <a:hlinkClick r:id="rId3"/>
          </p:cNvPr>
          <p:cNvPicPr preferRelativeResize="0"/>
          <p:nvPr/>
        </p:nvPicPr>
        <p:blipFill rotWithShape="1">
          <a:blip r:embed="rId4">
            <a:alphaModFix/>
          </a:blip>
          <a:srcRect/>
          <a:stretch/>
        </p:blipFill>
        <p:spPr>
          <a:xfrm>
            <a:off x="10119873" y="273525"/>
            <a:ext cx="1623401" cy="1060940"/>
          </a:xfrm>
          <a:prstGeom prst="rect">
            <a:avLst/>
          </a:prstGeom>
          <a:noFill/>
          <a:ln>
            <a:noFill/>
          </a:ln>
        </p:spPr>
      </p:pic>
      <p:sp>
        <p:nvSpPr>
          <p:cNvPr id="64" name="Google Shape;64;p14"/>
          <p:cNvSpPr/>
          <p:nvPr/>
        </p:nvSpPr>
        <p:spPr>
          <a:xfrm>
            <a:off x="196591" y="1523488"/>
            <a:ext cx="11588059" cy="2339823"/>
          </a:xfrm>
          <a:custGeom>
            <a:avLst/>
            <a:gdLst/>
            <a:ahLst/>
            <a:cxnLst/>
            <a:rect l="l" t="t" r="r" b="b"/>
            <a:pathLst>
              <a:path w="8434289" h="1254825" extrusionOk="0">
                <a:moveTo>
                  <a:pt x="0" y="209142"/>
                </a:moveTo>
                <a:cubicBezTo>
                  <a:pt x="0" y="93636"/>
                  <a:pt x="93636" y="0"/>
                  <a:pt x="209142" y="0"/>
                </a:cubicBezTo>
                <a:lnTo>
                  <a:pt x="8225147" y="0"/>
                </a:lnTo>
                <a:cubicBezTo>
                  <a:pt x="8340653" y="0"/>
                  <a:pt x="8434289" y="93636"/>
                  <a:pt x="8434289" y="209142"/>
                </a:cubicBezTo>
                <a:lnTo>
                  <a:pt x="8434289" y="1045683"/>
                </a:lnTo>
                <a:cubicBezTo>
                  <a:pt x="8434289" y="1161189"/>
                  <a:pt x="8340653" y="1254825"/>
                  <a:pt x="8225147" y="1254825"/>
                </a:cubicBezTo>
                <a:lnTo>
                  <a:pt x="209142" y="1254825"/>
                </a:lnTo>
                <a:cubicBezTo>
                  <a:pt x="93636" y="1254825"/>
                  <a:pt x="0" y="1161189"/>
                  <a:pt x="0" y="1045683"/>
                </a:cubicBezTo>
                <a:lnTo>
                  <a:pt x="0" y="209142"/>
                </a:lnTo>
                <a:close/>
              </a:path>
            </a:pathLst>
          </a:custGeom>
          <a:gradFill>
            <a:gsLst>
              <a:gs pos="0">
                <a:srgbClr val="7373D1"/>
              </a:gs>
              <a:gs pos="31000">
                <a:srgbClr val="E3F2F3"/>
              </a:gs>
              <a:gs pos="73000">
                <a:srgbClr val="D5ECED"/>
              </a:gs>
              <a:gs pos="100000">
                <a:srgbClr val="CCCCCC"/>
              </a:gs>
            </a:gsLst>
            <a:lin ang="2700006" scaled="0"/>
          </a:gradFill>
          <a:ln>
            <a:noFill/>
          </a:ln>
        </p:spPr>
        <p:txBody>
          <a:bodyPr spcFirstLastPara="1" wrap="square" lIns="198400" tIns="198400" rIns="198400" bIns="198400" anchor="ctr" anchorCtr="0">
            <a:noAutofit/>
          </a:bodyPr>
          <a:lstStyle/>
          <a:p>
            <a:pPr defTabSz="1219170">
              <a:buClr>
                <a:srgbClr val="000000"/>
              </a:buClr>
              <a:buSzPts val="1200"/>
            </a:pPr>
            <a:r>
              <a:rPr lang="en-GB" kern="0" dirty="0">
                <a:solidFill>
                  <a:srgbClr val="000000"/>
                </a:solidFill>
                <a:latin typeface="Century Gothic"/>
                <a:ea typeface="Century Gothic"/>
                <a:cs typeface="Century Gothic"/>
                <a:sym typeface="Century Gothic"/>
              </a:rPr>
              <a:t>January 2022. Kindly contributed by Stephanie Gilford, Birmingham Adult Education Service.</a:t>
            </a:r>
            <a:endParaRPr lang="en-GB" sz="2000" kern="0" dirty="0">
              <a:solidFill>
                <a:srgbClr val="000000"/>
              </a:solidFill>
              <a:latin typeface="Arial"/>
              <a:cs typeface="Arial"/>
              <a:sym typeface="Arial"/>
            </a:endParaRPr>
          </a:p>
          <a:p>
            <a:pPr defTabSz="1219170">
              <a:buClr>
                <a:srgbClr val="000000"/>
              </a:buClr>
              <a:buSzPts val="1200"/>
            </a:pPr>
            <a:r>
              <a:rPr lang="en-GB" kern="0" dirty="0">
                <a:solidFill>
                  <a:srgbClr val="000000"/>
                </a:solidFill>
                <a:latin typeface="Century Gothic"/>
                <a:ea typeface="Century Gothic"/>
                <a:cs typeface="Century Gothic"/>
                <a:sym typeface="Century Gothic"/>
              </a:rPr>
              <a:t>Search for Stephanie on </a:t>
            </a:r>
            <a:r>
              <a:rPr lang="en-GB" u="sng" kern="0" dirty="0">
                <a:solidFill>
                  <a:srgbClr val="DB4437"/>
                </a:solidFill>
                <a:latin typeface="Century Gothic"/>
                <a:ea typeface="Century Gothic"/>
                <a:cs typeface="Century Gothic"/>
                <a:sym typeface="Century Gothic"/>
                <a:hlinkClick r:id="rId3"/>
              </a:rPr>
              <a:t>www.skillsworkshop.org</a:t>
            </a:r>
            <a:r>
              <a:rPr lang="en-GB" kern="0" dirty="0">
                <a:solidFill>
                  <a:srgbClr val="000000"/>
                </a:solidFill>
                <a:latin typeface="Century Gothic"/>
                <a:ea typeface="Century Gothic"/>
                <a:cs typeface="Century Gothic"/>
                <a:sym typeface="Century Gothic"/>
              </a:rPr>
              <a:t> </a:t>
            </a:r>
          </a:p>
          <a:p>
            <a:pPr defTabSz="1219170">
              <a:buClr>
                <a:srgbClr val="000000"/>
              </a:buClr>
              <a:buSzPts val="1200"/>
            </a:pPr>
            <a:endParaRPr lang="en-GB" kern="0" dirty="0">
              <a:solidFill>
                <a:srgbClr val="000000"/>
              </a:solidFill>
              <a:latin typeface="Century Gothic"/>
              <a:ea typeface="Century Gothic"/>
              <a:cs typeface="Century Gothic"/>
              <a:sym typeface="Century Gothic"/>
            </a:endParaRPr>
          </a:p>
          <a:p>
            <a:pPr defTabSz="1219170">
              <a:buClr>
                <a:srgbClr val="000000"/>
              </a:buClr>
              <a:buSzPts val="1200"/>
            </a:pPr>
            <a:r>
              <a:rPr lang="en-GB" kern="0" dirty="0">
                <a:solidFill>
                  <a:srgbClr val="000000"/>
                </a:solidFill>
                <a:latin typeface="Century Gothic"/>
                <a:ea typeface="Century Gothic"/>
                <a:cs typeface="Century Gothic"/>
                <a:sym typeface="Century Gothic"/>
              </a:rPr>
              <a:t>Please refer to the download page for this resource on skillsworkshop for detailed curriculum links and related resources </a:t>
            </a:r>
            <a:r>
              <a:rPr lang="en-GB" kern="0" dirty="0">
                <a:solidFill>
                  <a:srgbClr val="000000"/>
                </a:solidFill>
                <a:latin typeface="Century Gothic"/>
                <a:ea typeface="Century Gothic"/>
                <a:cs typeface="Century Gothic"/>
                <a:sym typeface="Century Gothic"/>
                <a:hlinkClick r:id="rId5"/>
              </a:rPr>
              <a:t>https://www.skillsworkshop.org/resources/whats_in_a_name_icebreaker_for_functional_english</a:t>
            </a:r>
            <a:endParaRPr lang="en-GB" kern="0" dirty="0">
              <a:solidFill>
                <a:srgbClr val="000000"/>
              </a:solidFill>
              <a:latin typeface="Century Gothic"/>
              <a:ea typeface="Century Gothic"/>
              <a:cs typeface="Century Gothic"/>
              <a:sym typeface="Century Gothic"/>
            </a:endParaRPr>
          </a:p>
          <a:p>
            <a:pPr defTabSz="1219170">
              <a:buClr>
                <a:srgbClr val="000000"/>
              </a:buClr>
              <a:buSzPts val="1200"/>
            </a:pPr>
            <a:endParaRPr lang="en-GB" kern="0" dirty="0">
              <a:solidFill>
                <a:srgbClr val="000000"/>
              </a:solidFill>
              <a:latin typeface="Century Gothic"/>
              <a:ea typeface="Century Gothic"/>
              <a:cs typeface="Century Gothic"/>
              <a:sym typeface="Century Gothic"/>
            </a:endParaRPr>
          </a:p>
          <a:p>
            <a:pPr defTabSz="1219170">
              <a:buClr>
                <a:srgbClr val="000000"/>
              </a:buClr>
              <a:buSzPts val="1200"/>
            </a:pPr>
            <a:r>
              <a:rPr lang="en-GB" sz="1400" b="1" kern="0" dirty="0">
                <a:solidFill>
                  <a:srgbClr val="000000"/>
                </a:solidFill>
                <a:latin typeface="Century Gothic"/>
                <a:ea typeface="Century Gothic"/>
                <a:cs typeface="Century Gothic"/>
                <a:sym typeface="Century Gothic"/>
              </a:rPr>
              <a:t>For full use of hyperlinks, videos and other features, this presentation should be run in full screen mode. </a:t>
            </a:r>
          </a:p>
        </p:txBody>
      </p:sp>
      <p:graphicFrame>
        <p:nvGraphicFramePr>
          <p:cNvPr id="3" name="Table 3">
            <a:extLst>
              <a:ext uri="{FF2B5EF4-FFF2-40B4-BE49-F238E27FC236}">
                <a16:creationId xmlns:a16="http://schemas.microsoft.com/office/drawing/2014/main" id="{726C5D44-B1EF-4EEE-87B3-40B2EB94AF3D}"/>
              </a:ext>
            </a:extLst>
          </p:cNvPr>
          <p:cNvGraphicFramePr>
            <a:graphicFrameLocks noGrp="1"/>
          </p:cNvGraphicFramePr>
          <p:nvPr>
            <p:extLst>
              <p:ext uri="{D42A27DB-BD31-4B8C-83A1-F6EECF244321}">
                <p14:modId xmlns:p14="http://schemas.microsoft.com/office/powerpoint/2010/main" val="691577467"/>
              </p:ext>
            </p:extLst>
          </p:nvPr>
        </p:nvGraphicFramePr>
        <p:xfrm>
          <a:off x="761914" y="4420483"/>
          <a:ext cx="10457412" cy="1828058"/>
        </p:xfrm>
        <a:graphic>
          <a:graphicData uri="http://schemas.openxmlformats.org/drawingml/2006/table">
            <a:tbl>
              <a:tblPr firstRow="1" bandRow="1">
                <a:tableStyleId>{2D5ABB26-0587-4C30-8999-92F81FD0307C}</a:tableStyleId>
              </a:tblPr>
              <a:tblGrid>
                <a:gridCol w="3485804">
                  <a:extLst>
                    <a:ext uri="{9D8B030D-6E8A-4147-A177-3AD203B41FA5}">
                      <a16:colId xmlns:a16="http://schemas.microsoft.com/office/drawing/2014/main" val="2511946906"/>
                    </a:ext>
                  </a:extLst>
                </a:gridCol>
                <a:gridCol w="4087091">
                  <a:extLst>
                    <a:ext uri="{9D8B030D-6E8A-4147-A177-3AD203B41FA5}">
                      <a16:colId xmlns:a16="http://schemas.microsoft.com/office/drawing/2014/main" val="2496599719"/>
                    </a:ext>
                  </a:extLst>
                </a:gridCol>
                <a:gridCol w="2884517">
                  <a:extLst>
                    <a:ext uri="{9D8B030D-6E8A-4147-A177-3AD203B41FA5}">
                      <a16:colId xmlns:a16="http://schemas.microsoft.com/office/drawing/2014/main" val="784385186"/>
                    </a:ext>
                  </a:extLst>
                </a:gridCol>
              </a:tblGrid>
              <a:tr h="1828058">
                <a:tc>
                  <a:txBody>
                    <a:bodyPr/>
                    <a:lstStyle/>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1" kern="0" dirty="0">
                          <a:solidFill>
                            <a:srgbClr val="000000"/>
                          </a:solidFill>
                          <a:latin typeface="Calibri" panose="020F0502020204030204" pitchFamily="34" charset="0"/>
                          <a:ea typeface="+mn-ea"/>
                          <a:cs typeface="Calibri" panose="020F0502020204030204" pitchFamily="34" charset="0"/>
                          <a:sym typeface="Arial"/>
                        </a:rPr>
                        <a:t>Speaking, listening and communication: </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L1.4 Communicate information, ideas and opinions clearly and accurately on a range of topics</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L2.5 Communicate information, ideas and opinions clearly and effectively, providing further detail and development if required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1" kern="0" dirty="0">
                          <a:solidFill>
                            <a:srgbClr val="000000"/>
                          </a:solidFill>
                          <a:latin typeface="Calibri" panose="020F0502020204030204" pitchFamily="34" charset="0"/>
                          <a:cs typeface="Calibri" panose="020F0502020204030204" pitchFamily="34" charset="0"/>
                          <a:sym typeface="Arial"/>
                        </a:rPr>
                        <a:t>Reading: </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L1.13 Use reference materials and appropriate strategies (e.g. using knowledge of different word types) for a range of purposes, including to find the meaning of words</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L1.17 Read and understand a range of specialist words in context</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L1.18 Use knowledge of punctuation to aid understanding of straightforward texts.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1" kern="0" dirty="0">
                          <a:solidFill>
                            <a:srgbClr val="000000"/>
                          </a:solidFill>
                          <a:latin typeface="Calibri" panose="020F0502020204030204" pitchFamily="34" charset="0"/>
                          <a:ea typeface="+mn-ea"/>
                          <a:cs typeface="Calibri" panose="020F0502020204030204" pitchFamily="34" charset="0"/>
                          <a:sym typeface="Arial"/>
                        </a:rPr>
                        <a:t>Writing:</a:t>
                      </a:r>
                    </a:p>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0" kern="0" dirty="0">
                          <a:solidFill>
                            <a:srgbClr val="000000"/>
                          </a:solidFill>
                          <a:latin typeface="Calibri" panose="020F0502020204030204" pitchFamily="34" charset="0"/>
                          <a:ea typeface="+mn-ea"/>
                          <a:cs typeface="Calibri" panose="020F0502020204030204" pitchFamily="34" charset="0"/>
                          <a:sym typeface="Arial"/>
                        </a:rPr>
                        <a:t>L1.22 [L2.23] Communicate information, ideas and opinions clearly, coherently and accurately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5005993"/>
                  </a:ext>
                </a:extLst>
              </a:tr>
            </a:tbl>
          </a:graphicData>
        </a:graphic>
      </p:graphicFrame>
      <p:sp>
        <p:nvSpPr>
          <p:cNvPr id="9" name="TextBox 8">
            <a:extLst>
              <a:ext uri="{FF2B5EF4-FFF2-40B4-BE49-F238E27FC236}">
                <a16:creationId xmlns:a16="http://schemas.microsoft.com/office/drawing/2014/main" id="{EE3148DB-4863-4BE2-A187-DD0E34715FAA}"/>
              </a:ext>
            </a:extLst>
          </p:cNvPr>
          <p:cNvSpPr txBox="1"/>
          <p:nvPr/>
        </p:nvSpPr>
        <p:spPr>
          <a:xfrm>
            <a:off x="196591" y="3911041"/>
            <a:ext cx="10034337" cy="338554"/>
          </a:xfrm>
          <a:prstGeom prst="rect">
            <a:avLst/>
          </a:prstGeom>
          <a:noFill/>
        </p:spPr>
        <p:txBody>
          <a:bodyPr wrap="square">
            <a:spAutoFit/>
          </a:bodyPr>
          <a:lstStyle/>
          <a:p>
            <a:r>
              <a:rPr lang="en-GB" sz="1600" b="1" dirty="0"/>
              <a:t>Covers many Reformed Functional Skills English content descriptors, including: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9001194"/>
              </p:ext>
            </p:extLst>
          </p:nvPr>
        </p:nvGraphicFramePr>
        <p:xfrm>
          <a:off x="249852" y="490354"/>
          <a:ext cx="8665547" cy="1828800"/>
        </p:xfrm>
        <a:graphic>
          <a:graphicData uri="http://schemas.openxmlformats.org/drawingml/2006/table">
            <a:tbl>
              <a:tblPr firstRow="1" bandRow="1">
                <a:tableStyleId>{5C22544A-7EE6-4342-B048-85BDC9FD1C3A}</a:tableStyleId>
              </a:tblPr>
              <a:tblGrid>
                <a:gridCol w="8665547">
                  <a:extLst>
                    <a:ext uri="{9D8B030D-6E8A-4147-A177-3AD203B41FA5}">
                      <a16:colId xmlns:a16="http://schemas.microsoft.com/office/drawing/2014/main" val="2806593402"/>
                    </a:ext>
                  </a:extLst>
                </a:gridCol>
              </a:tblGrid>
              <a:tr h="294085">
                <a:tc>
                  <a:txBody>
                    <a:bodyPr/>
                    <a:lstStyle/>
                    <a:p>
                      <a:r>
                        <a:rPr lang="en-GB" dirty="0"/>
                        <a:t>What’s in a name?</a:t>
                      </a:r>
                    </a:p>
                  </a:txBody>
                  <a:tcPr>
                    <a:solidFill>
                      <a:schemeClr val="accent2"/>
                    </a:solidFill>
                  </a:tcPr>
                </a:tc>
                <a:extLst>
                  <a:ext uri="{0D108BD9-81ED-4DB2-BD59-A6C34878D82A}">
                    <a16:rowId xmlns:a16="http://schemas.microsoft.com/office/drawing/2014/main" val="2979770255"/>
                  </a:ext>
                </a:extLst>
              </a:tr>
              <a:tr h="1377767">
                <a:tc>
                  <a:txBody>
                    <a:bodyPr/>
                    <a:lstStyle/>
                    <a:p>
                      <a:r>
                        <a:rPr lang="en-GB" dirty="0"/>
                        <a:t>Our names are an incredibly important part of our identity. They carry deep personal, cultural, familial, and historical connections. They also give us a sense of who we are, the communities in which we belong, and our place in the world. This is why </a:t>
                      </a:r>
                      <a:r>
                        <a:rPr lang="en-GB" b="1" dirty="0">
                          <a:solidFill>
                            <a:srgbClr val="FF0000"/>
                          </a:solidFill>
                        </a:rPr>
                        <a:t>mispronunciations</a:t>
                      </a:r>
                      <a:r>
                        <a:rPr lang="en-GB" dirty="0"/>
                        <a:t>, misuse of our preferred/common names, or </a:t>
                      </a:r>
                      <a:r>
                        <a:rPr lang="en-GB" b="1" dirty="0">
                          <a:solidFill>
                            <a:srgbClr val="00B050"/>
                          </a:solidFill>
                        </a:rPr>
                        <a:t>misgendering</a:t>
                      </a:r>
                      <a:r>
                        <a:rPr lang="en-GB" dirty="0"/>
                        <a:t> can negatively affect and possibly hurt and impact a sense of belonging.</a:t>
                      </a:r>
                    </a:p>
                  </a:txBody>
                  <a:tcPr>
                    <a:solidFill>
                      <a:schemeClr val="bg1"/>
                    </a:solidFill>
                  </a:tcPr>
                </a:tc>
                <a:extLst>
                  <a:ext uri="{0D108BD9-81ED-4DB2-BD59-A6C34878D82A}">
                    <a16:rowId xmlns:a16="http://schemas.microsoft.com/office/drawing/2014/main" val="3582823636"/>
                  </a:ext>
                </a:extLst>
              </a:tr>
            </a:tbl>
          </a:graphicData>
        </a:graphic>
      </p:graphicFrame>
      <p:sp>
        <p:nvSpPr>
          <p:cNvPr id="5" name="TextBox 4"/>
          <p:cNvSpPr txBox="1"/>
          <p:nvPr/>
        </p:nvSpPr>
        <p:spPr>
          <a:xfrm>
            <a:off x="0" y="6566761"/>
            <a:ext cx="8416212" cy="415498"/>
          </a:xfrm>
          <a:prstGeom prst="rect">
            <a:avLst/>
          </a:prstGeom>
          <a:noFill/>
        </p:spPr>
        <p:txBody>
          <a:bodyPr wrap="square" rtlCol="0">
            <a:spAutoFit/>
          </a:bodyPr>
          <a:lstStyle/>
          <a:p>
            <a:r>
              <a:rPr lang="en-GB" sz="1050" dirty="0"/>
              <a:t>Text source:  </a:t>
            </a:r>
            <a:r>
              <a:rPr lang="en-GB" sz="1050" dirty="0">
                <a:hlinkClick r:id="rId3"/>
              </a:rPr>
              <a:t>https://students.ubc.ca/sites/students.ubc.ca/files/Importance_of_Names_Guide_v2.pdf</a:t>
            </a:r>
            <a:endParaRPr lang="en-GB" sz="1050" dirty="0"/>
          </a:p>
          <a:p>
            <a:endParaRPr lang="en-GB" sz="1050" dirty="0"/>
          </a:p>
        </p:txBody>
      </p:sp>
      <p:pic>
        <p:nvPicPr>
          <p:cNvPr id="1026" name="Picture 2" descr="The Most Popular Names in Dallas-Fort Worth in 2020 - DFWChil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853" y="2367994"/>
            <a:ext cx="3256281" cy="21708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736928064"/>
              </p:ext>
            </p:extLst>
          </p:nvPr>
        </p:nvGraphicFramePr>
        <p:xfrm>
          <a:off x="3628546" y="4744718"/>
          <a:ext cx="8416211" cy="1833880"/>
        </p:xfrm>
        <a:graphic>
          <a:graphicData uri="http://schemas.openxmlformats.org/drawingml/2006/table">
            <a:tbl>
              <a:tblPr firstRow="1" bandRow="1">
                <a:tableStyleId>{5C22544A-7EE6-4342-B048-85BDC9FD1C3A}</a:tableStyleId>
              </a:tblPr>
              <a:tblGrid>
                <a:gridCol w="8416211">
                  <a:extLst>
                    <a:ext uri="{9D8B030D-6E8A-4147-A177-3AD203B41FA5}">
                      <a16:colId xmlns:a16="http://schemas.microsoft.com/office/drawing/2014/main" val="2806593402"/>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979770255"/>
                  </a:ext>
                </a:extLst>
              </a:tr>
              <a:tr h="370840">
                <a:tc>
                  <a:txBody>
                    <a:bodyPr/>
                    <a:lstStyle/>
                    <a:p>
                      <a:r>
                        <a:rPr lang="en-GB" dirty="0"/>
                        <a:t>The </a:t>
                      </a:r>
                      <a:r>
                        <a:rPr lang="en-GB" b="1" dirty="0">
                          <a:solidFill>
                            <a:srgbClr val="00B0F0"/>
                          </a:solidFill>
                        </a:rPr>
                        <a:t>undeniable</a:t>
                      </a:r>
                      <a:r>
                        <a:rPr lang="en-GB" dirty="0"/>
                        <a:t> truth, however, is that these things will happen. Many times individuals whose names and pronouns are used in the wrong manner are put in the difficult position of approaching, correcting, and calling in folks. Instances of mispronunciation and misuse of preferred names and pronouns can be experienced as </a:t>
                      </a:r>
                      <a:r>
                        <a:rPr lang="en-GB" b="1" dirty="0" err="1">
                          <a:solidFill>
                            <a:srgbClr val="7030A0"/>
                          </a:solidFill>
                        </a:rPr>
                        <a:t>microaggressions</a:t>
                      </a:r>
                      <a:r>
                        <a:rPr lang="en-GB" dirty="0"/>
                        <a:t>. (ouch!)</a:t>
                      </a:r>
                    </a:p>
                  </a:txBody>
                  <a:tcPr>
                    <a:solidFill>
                      <a:schemeClr val="bg1"/>
                    </a:solidFill>
                  </a:tcPr>
                </a:tc>
                <a:extLst>
                  <a:ext uri="{0D108BD9-81ED-4DB2-BD59-A6C34878D82A}">
                    <a16:rowId xmlns:a16="http://schemas.microsoft.com/office/drawing/2014/main" val="3582823636"/>
                  </a:ext>
                </a:extLst>
              </a:tr>
            </a:tbl>
          </a:graphicData>
        </a:graphic>
      </p:graphicFrame>
      <p:sp>
        <p:nvSpPr>
          <p:cNvPr id="6" name="TextBox 5"/>
          <p:cNvSpPr txBox="1"/>
          <p:nvPr/>
        </p:nvSpPr>
        <p:spPr>
          <a:xfrm>
            <a:off x="249853" y="72183"/>
            <a:ext cx="1953548" cy="369332"/>
          </a:xfrm>
          <a:prstGeom prst="rect">
            <a:avLst/>
          </a:prstGeom>
          <a:solidFill>
            <a:srgbClr val="FF6600"/>
          </a:solidFill>
        </p:spPr>
        <p:txBody>
          <a:bodyPr wrap="none" rtlCol="0">
            <a:spAutoFit/>
          </a:bodyPr>
          <a:lstStyle/>
          <a:p>
            <a:r>
              <a:rPr lang="en-GB" b="1" dirty="0">
                <a:solidFill>
                  <a:schemeClr val="bg1"/>
                </a:solidFill>
              </a:rPr>
              <a:t>What’s in a name?</a:t>
            </a: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46898" y="221929"/>
            <a:ext cx="2795249" cy="2070555"/>
          </a:xfrm>
          <a:prstGeom prst="rect">
            <a:avLst/>
          </a:prstGeom>
        </p:spPr>
      </p:pic>
      <p:sp>
        <p:nvSpPr>
          <p:cNvPr id="9" name="TextBox 8"/>
          <p:cNvSpPr txBox="1"/>
          <p:nvPr/>
        </p:nvSpPr>
        <p:spPr>
          <a:xfrm>
            <a:off x="249852" y="4587688"/>
            <a:ext cx="3256281" cy="2031325"/>
          </a:xfrm>
          <a:prstGeom prst="rect">
            <a:avLst/>
          </a:prstGeom>
          <a:solidFill>
            <a:srgbClr val="FF6600"/>
          </a:solidFill>
        </p:spPr>
        <p:txBody>
          <a:bodyPr wrap="square" rtlCol="0">
            <a:spAutoFit/>
          </a:bodyPr>
          <a:lstStyle/>
          <a:p>
            <a:r>
              <a:rPr lang="en-GB" b="1" dirty="0">
                <a:solidFill>
                  <a:schemeClr val="bg1"/>
                </a:solidFill>
              </a:rPr>
              <a:t>Research task: </a:t>
            </a:r>
            <a:r>
              <a:rPr lang="en-GB" dirty="0">
                <a:solidFill>
                  <a:schemeClr val="bg1"/>
                </a:solidFill>
              </a:rPr>
              <a:t>what does your name mean? </a:t>
            </a:r>
            <a:br>
              <a:rPr lang="en-GB" dirty="0">
                <a:solidFill>
                  <a:schemeClr val="bg1"/>
                </a:solidFill>
              </a:rPr>
            </a:br>
            <a:br>
              <a:rPr lang="en-GB" dirty="0">
                <a:solidFill>
                  <a:schemeClr val="bg1"/>
                </a:solidFill>
              </a:rPr>
            </a:br>
            <a:r>
              <a:rPr lang="en-GB" dirty="0">
                <a:solidFill>
                  <a:schemeClr val="bg1"/>
                </a:solidFill>
              </a:rPr>
              <a:t>Where does it originate? </a:t>
            </a:r>
            <a:br>
              <a:rPr lang="en-GB" dirty="0">
                <a:solidFill>
                  <a:schemeClr val="bg1"/>
                </a:solidFill>
              </a:rPr>
            </a:br>
            <a:br>
              <a:rPr lang="en-GB" dirty="0">
                <a:solidFill>
                  <a:schemeClr val="bg1"/>
                </a:solidFill>
              </a:rPr>
            </a:br>
            <a:r>
              <a:rPr lang="en-GB" dirty="0">
                <a:solidFill>
                  <a:schemeClr val="bg1"/>
                </a:solidFill>
              </a:rPr>
              <a:t>Where do we get inspiration for our names?</a:t>
            </a:r>
          </a:p>
        </p:txBody>
      </p:sp>
      <p:graphicFrame>
        <p:nvGraphicFramePr>
          <p:cNvPr id="10" name="Table 5">
            <a:extLst>
              <a:ext uri="{FF2B5EF4-FFF2-40B4-BE49-F238E27FC236}">
                <a16:creationId xmlns:a16="http://schemas.microsoft.com/office/drawing/2014/main" id="{B388BB54-5191-934C-BEE2-A8CFEA0D1E84}"/>
              </a:ext>
            </a:extLst>
          </p:cNvPr>
          <p:cNvGraphicFramePr>
            <a:graphicFrameLocks noGrp="1"/>
          </p:cNvGraphicFramePr>
          <p:nvPr>
            <p:extLst>
              <p:ext uri="{D42A27DB-BD31-4B8C-83A1-F6EECF244321}">
                <p14:modId xmlns:p14="http://schemas.microsoft.com/office/powerpoint/2010/main" val="3823251642"/>
              </p:ext>
            </p:extLst>
          </p:nvPr>
        </p:nvGraphicFramePr>
        <p:xfrm>
          <a:off x="8380292" y="2375260"/>
          <a:ext cx="3664465" cy="2292484"/>
        </p:xfrm>
        <a:graphic>
          <a:graphicData uri="http://schemas.openxmlformats.org/drawingml/2006/table">
            <a:tbl>
              <a:tblPr firstRow="1" bandRow="1">
                <a:tableStyleId>{5940675A-B579-460E-94D1-54222C63F5DA}</a:tableStyleId>
              </a:tblPr>
              <a:tblGrid>
                <a:gridCol w="1832233">
                  <a:extLst>
                    <a:ext uri="{9D8B030D-6E8A-4147-A177-3AD203B41FA5}">
                      <a16:colId xmlns:a16="http://schemas.microsoft.com/office/drawing/2014/main" val="3804456243"/>
                    </a:ext>
                  </a:extLst>
                </a:gridCol>
                <a:gridCol w="1832232">
                  <a:extLst>
                    <a:ext uri="{9D8B030D-6E8A-4147-A177-3AD203B41FA5}">
                      <a16:colId xmlns:a16="http://schemas.microsoft.com/office/drawing/2014/main" val="165856241"/>
                    </a:ext>
                  </a:extLst>
                </a:gridCol>
              </a:tblGrid>
              <a:tr h="332142">
                <a:tc gridSpan="2">
                  <a:txBody>
                    <a:bodyPr/>
                    <a:lstStyle/>
                    <a:p>
                      <a:pPr algn="l"/>
                      <a:r>
                        <a:rPr lang="en-US" sz="2000" b="1" dirty="0">
                          <a:solidFill>
                            <a:schemeClr val="bg1"/>
                          </a:solidFill>
                        </a:rPr>
                        <a:t>Key Vocabulary</a:t>
                      </a:r>
                    </a:p>
                  </a:txBody>
                  <a:tcPr>
                    <a:solidFill>
                      <a:srgbClr val="FF9300"/>
                    </a:solidFill>
                  </a:tcPr>
                </a:tc>
                <a:tc hMerge="1">
                  <a:txBody>
                    <a:bodyPr/>
                    <a:lstStyle/>
                    <a:p>
                      <a:pPr algn="ctr"/>
                      <a:r>
                        <a:rPr lang="en-US" sz="1600" dirty="0"/>
                        <a:t>Definition</a:t>
                      </a:r>
                    </a:p>
                  </a:txBody>
                  <a:tcPr>
                    <a:solidFill>
                      <a:srgbClr val="A9DFFE"/>
                    </a:solidFill>
                  </a:tcPr>
                </a:tc>
                <a:extLst>
                  <a:ext uri="{0D108BD9-81ED-4DB2-BD59-A6C34878D82A}">
                    <a16:rowId xmlns:a16="http://schemas.microsoft.com/office/drawing/2014/main" val="2454834053"/>
                  </a:ext>
                </a:extLst>
              </a:tr>
              <a:tr h="474061">
                <a:tc>
                  <a:txBody>
                    <a:bodyPr/>
                    <a:lstStyle/>
                    <a:p>
                      <a:r>
                        <a:rPr lang="en-US" sz="1600" b="1" dirty="0">
                          <a:solidFill>
                            <a:srgbClr val="FF0000"/>
                          </a:solidFill>
                        </a:rPr>
                        <a:t>mispronunciations</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77092047"/>
                  </a:ext>
                </a:extLst>
              </a:tr>
              <a:tr h="474061">
                <a:tc>
                  <a:txBody>
                    <a:bodyPr/>
                    <a:lstStyle/>
                    <a:p>
                      <a:r>
                        <a:rPr lang="en-US" sz="1600" b="1" dirty="0">
                          <a:solidFill>
                            <a:srgbClr val="00B050"/>
                          </a:solidFill>
                        </a:rPr>
                        <a:t>misgendering</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70030829"/>
                  </a:ext>
                </a:extLst>
              </a:tr>
              <a:tr h="474061">
                <a:tc>
                  <a:txBody>
                    <a:bodyPr/>
                    <a:lstStyle/>
                    <a:p>
                      <a:r>
                        <a:rPr lang="en-US" sz="1600" b="1" dirty="0">
                          <a:solidFill>
                            <a:srgbClr val="00B0F0"/>
                          </a:solidFill>
                        </a:rPr>
                        <a:t>undeniable</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8033175"/>
                  </a:ext>
                </a:extLst>
              </a:tr>
              <a:tr h="474061">
                <a:tc>
                  <a:txBody>
                    <a:bodyPr/>
                    <a:lstStyle/>
                    <a:p>
                      <a:r>
                        <a:rPr lang="en-US" sz="1600" b="1" dirty="0">
                          <a:solidFill>
                            <a:srgbClr val="7030A0"/>
                          </a:solidFill>
                        </a:rPr>
                        <a:t>microaggressions</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514092866"/>
                  </a:ext>
                </a:extLst>
              </a:tr>
            </a:tbl>
          </a:graphicData>
        </a:graphic>
      </p:graphicFrame>
      <p:sp>
        <p:nvSpPr>
          <p:cNvPr id="11" name="TextBox 10">
            <a:extLst>
              <a:ext uri="{FF2B5EF4-FFF2-40B4-BE49-F238E27FC236}">
                <a16:creationId xmlns:a16="http://schemas.microsoft.com/office/drawing/2014/main" id="{850E041A-357C-4B42-98A4-93AF911C66CC}"/>
              </a:ext>
            </a:extLst>
          </p:cNvPr>
          <p:cNvSpPr txBox="1"/>
          <p:nvPr/>
        </p:nvSpPr>
        <p:spPr>
          <a:xfrm>
            <a:off x="3628546" y="2516205"/>
            <a:ext cx="2643299" cy="2031325"/>
          </a:xfrm>
          <a:prstGeom prst="rect">
            <a:avLst/>
          </a:prstGeom>
          <a:solidFill>
            <a:srgbClr val="FF6600"/>
          </a:solidFill>
        </p:spPr>
        <p:txBody>
          <a:bodyPr wrap="square" rtlCol="0">
            <a:spAutoFit/>
          </a:bodyPr>
          <a:lstStyle/>
          <a:p>
            <a:r>
              <a:rPr lang="en-GB" dirty="0">
                <a:solidFill>
                  <a:schemeClr val="bg1"/>
                </a:solidFill>
              </a:rPr>
              <a:t>How are commas used in the following sentence?</a:t>
            </a:r>
            <a:br>
              <a:rPr lang="en-GB" dirty="0">
                <a:solidFill>
                  <a:schemeClr val="bg1"/>
                </a:solidFill>
              </a:rPr>
            </a:br>
            <a:br>
              <a:rPr lang="en-GB" dirty="0">
                <a:solidFill>
                  <a:schemeClr val="bg1"/>
                </a:solidFill>
              </a:rPr>
            </a:br>
            <a:r>
              <a:rPr lang="en-GB" b="1" dirty="0">
                <a:solidFill>
                  <a:schemeClr val="bg1"/>
                </a:solidFill>
              </a:rPr>
              <a:t>‘put in the difficult position of approaching, correcting, and calling in folks’</a:t>
            </a:r>
          </a:p>
        </p:txBody>
      </p:sp>
      <p:graphicFrame>
        <p:nvGraphicFramePr>
          <p:cNvPr id="12" name="Table 11">
            <a:extLst>
              <a:ext uri="{FF2B5EF4-FFF2-40B4-BE49-F238E27FC236}">
                <a16:creationId xmlns:a16="http://schemas.microsoft.com/office/drawing/2014/main" id="{FCFB93F8-AF63-3941-95DB-46E418CB6A63}"/>
              </a:ext>
            </a:extLst>
          </p:cNvPr>
          <p:cNvGraphicFramePr>
            <a:graphicFrameLocks noGrp="1"/>
          </p:cNvGraphicFramePr>
          <p:nvPr>
            <p:extLst>
              <p:ext uri="{D42A27DB-BD31-4B8C-83A1-F6EECF244321}">
                <p14:modId xmlns:p14="http://schemas.microsoft.com/office/powerpoint/2010/main" val="2844832401"/>
              </p:ext>
            </p:extLst>
          </p:nvPr>
        </p:nvGraphicFramePr>
        <p:xfrm>
          <a:off x="6358873" y="2516205"/>
          <a:ext cx="1934391" cy="2103120"/>
        </p:xfrm>
        <a:graphic>
          <a:graphicData uri="http://schemas.openxmlformats.org/drawingml/2006/table">
            <a:tbl>
              <a:tblPr firstRow="1" bandRow="1">
                <a:tableStyleId>{5C22544A-7EE6-4342-B048-85BDC9FD1C3A}</a:tableStyleId>
              </a:tblPr>
              <a:tblGrid>
                <a:gridCol w="1934391">
                  <a:extLst>
                    <a:ext uri="{9D8B030D-6E8A-4147-A177-3AD203B41FA5}">
                      <a16:colId xmlns:a16="http://schemas.microsoft.com/office/drawing/2014/main" val="2806593402"/>
                    </a:ext>
                  </a:extLst>
                </a:gridCol>
              </a:tblGrid>
              <a:tr h="436221">
                <a:tc>
                  <a:txBody>
                    <a:bodyPr/>
                    <a:lstStyle/>
                    <a:p>
                      <a:r>
                        <a:rPr lang="en-GB" dirty="0"/>
                        <a:t>What type of word is this?</a:t>
                      </a:r>
                    </a:p>
                  </a:txBody>
                  <a:tcPr>
                    <a:solidFill>
                      <a:schemeClr val="accent2"/>
                    </a:solidFill>
                  </a:tcPr>
                </a:tc>
                <a:extLst>
                  <a:ext uri="{0D108BD9-81ED-4DB2-BD59-A6C34878D82A}">
                    <a16:rowId xmlns:a16="http://schemas.microsoft.com/office/drawing/2014/main" val="2979770255"/>
                  </a:ext>
                </a:extLst>
              </a:tr>
              <a:tr h="476573">
                <a:tc>
                  <a:txBody>
                    <a:bodyPr/>
                    <a:lstStyle/>
                    <a:p>
                      <a:r>
                        <a:rPr lang="en-GB" b="1" dirty="0"/>
                        <a:t>Incredibly</a:t>
                      </a:r>
                    </a:p>
                    <a:p>
                      <a:endParaRPr lang="en-GB" b="0" dirty="0"/>
                    </a:p>
                    <a:p>
                      <a:r>
                        <a:rPr lang="en-GB" b="0" dirty="0"/>
                        <a:t>Think about the suffix of the word…</a:t>
                      </a:r>
                    </a:p>
                  </a:txBody>
                  <a:tcPr>
                    <a:solidFill>
                      <a:schemeClr val="bg1"/>
                    </a:solidFill>
                  </a:tcPr>
                </a:tc>
                <a:extLst>
                  <a:ext uri="{0D108BD9-81ED-4DB2-BD59-A6C34878D82A}">
                    <a16:rowId xmlns:a16="http://schemas.microsoft.com/office/drawing/2014/main" val="3582823636"/>
                  </a:ext>
                </a:extLst>
              </a:tr>
            </a:tbl>
          </a:graphicData>
        </a:graphic>
      </p:graphicFrame>
    </p:spTree>
    <p:extLst>
      <p:ext uri="{BB962C8B-B14F-4D97-AF65-F5344CB8AC3E}">
        <p14:creationId xmlns:p14="http://schemas.microsoft.com/office/powerpoint/2010/main" val="289847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332" y="132347"/>
            <a:ext cx="4038360" cy="1477328"/>
          </a:xfrm>
          <a:prstGeom prst="rect">
            <a:avLst/>
          </a:prstGeom>
          <a:solidFill>
            <a:srgbClr val="FFC000"/>
          </a:solidFill>
        </p:spPr>
        <p:txBody>
          <a:bodyPr wrap="square" rtlCol="0">
            <a:spAutoFit/>
          </a:bodyPr>
          <a:lstStyle/>
          <a:p>
            <a:r>
              <a:rPr lang="en-GB" dirty="0">
                <a:hlinkClick r:id="rId3"/>
              </a:rPr>
              <a:t>https://www.bbc.co.uk/news/uk-scotland-51673123</a:t>
            </a:r>
            <a:endParaRPr lang="en-GB" dirty="0">
              <a:solidFill>
                <a:schemeClr val="bg1"/>
              </a:solidFill>
            </a:endParaRPr>
          </a:p>
          <a:p>
            <a:endParaRPr lang="en-GB" dirty="0"/>
          </a:p>
          <a:p>
            <a:r>
              <a:rPr lang="en-GB" dirty="0">
                <a:solidFill>
                  <a:schemeClr val="bg1"/>
                </a:solidFill>
              </a:rPr>
              <a:t>Open the link above. What’s the most popular name in the 1980s?</a:t>
            </a:r>
          </a:p>
        </p:txBody>
      </p:sp>
      <p:pic>
        <p:nvPicPr>
          <p:cNvPr id="4" name="Pictur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332" y="3212431"/>
            <a:ext cx="7868653" cy="3513222"/>
          </a:xfrm>
          <a:prstGeom prst="rect">
            <a:avLst/>
          </a:prstGeom>
        </p:spPr>
      </p:pic>
      <p:sp>
        <p:nvSpPr>
          <p:cNvPr id="5" name="Rectangle 4"/>
          <p:cNvSpPr/>
          <p:nvPr/>
        </p:nvSpPr>
        <p:spPr>
          <a:xfrm>
            <a:off x="8123717" y="4694328"/>
            <a:ext cx="3944951" cy="2031325"/>
          </a:xfrm>
          <a:prstGeom prst="rect">
            <a:avLst/>
          </a:prstGeom>
          <a:solidFill>
            <a:srgbClr val="FFC000"/>
          </a:solidFill>
        </p:spPr>
        <p:txBody>
          <a:bodyPr wrap="square">
            <a:spAutoFit/>
          </a:bodyPr>
          <a:lstStyle/>
          <a:p>
            <a:r>
              <a:rPr lang="en-GB" dirty="0">
                <a:solidFill>
                  <a:schemeClr val="bg1"/>
                </a:solidFill>
              </a:rPr>
              <a:t>Check the popularity of your own name in Scotland, England &amp; Wales and Northern Ireland. Where is your name the most popular?</a:t>
            </a:r>
          </a:p>
          <a:p>
            <a:br>
              <a:rPr lang="en-GB" dirty="0">
                <a:solidFill>
                  <a:schemeClr val="bg1"/>
                </a:solidFill>
              </a:rPr>
            </a:br>
            <a:r>
              <a:rPr lang="en-GB" dirty="0">
                <a:solidFill>
                  <a:schemeClr val="bg1"/>
                </a:solidFill>
              </a:rPr>
              <a:t>What organisational feature is used to display the information? </a:t>
            </a:r>
            <a:endParaRPr lang="en-GB" dirty="0"/>
          </a:p>
        </p:txBody>
      </p:sp>
      <p:graphicFrame>
        <p:nvGraphicFramePr>
          <p:cNvPr id="14" name="Table 13">
            <a:extLst>
              <a:ext uri="{FF2B5EF4-FFF2-40B4-BE49-F238E27FC236}">
                <a16:creationId xmlns:a16="http://schemas.microsoft.com/office/drawing/2014/main" id="{A39ADE32-5095-2946-BAB6-86B52F0BF807}"/>
              </a:ext>
            </a:extLst>
          </p:cNvPr>
          <p:cNvGraphicFramePr>
            <a:graphicFrameLocks noGrp="1"/>
          </p:cNvGraphicFramePr>
          <p:nvPr>
            <p:extLst>
              <p:ext uri="{D42A27DB-BD31-4B8C-83A1-F6EECF244321}">
                <p14:modId xmlns:p14="http://schemas.microsoft.com/office/powerpoint/2010/main" val="809087699"/>
              </p:ext>
            </p:extLst>
          </p:nvPr>
        </p:nvGraphicFramePr>
        <p:xfrm>
          <a:off x="4301067" y="130817"/>
          <a:ext cx="3729243" cy="1280160"/>
        </p:xfrm>
        <a:graphic>
          <a:graphicData uri="http://schemas.openxmlformats.org/drawingml/2006/table">
            <a:tbl>
              <a:tblPr firstRow="1" bandRow="1">
                <a:tableStyleId>{5C22544A-7EE6-4342-B048-85BDC9FD1C3A}</a:tableStyleId>
              </a:tblPr>
              <a:tblGrid>
                <a:gridCol w="3729243">
                  <a:extLst>
                    <a:ext uri="{9D8B030D-6E8A-4147-A177-3AD203B41FA5}">
                      <a16:colId xmlns:a16="http://schemas.microsoft.com/office/drawing/2014/main" val="2806593402"/>
                    </a:ext>
                  </a:extLst>
                </a:gridCol>
              </a:tblGrid>
              <a:tr h="207003">
                <a:tc>
                  <a:txBody>
                    <a:bodyPr/>
                    <a:lstStyle/>
                    <a:p>
                      <a:r>
                        <a:rPr lang="en-GB" dirty="0"/>
                        <a:t>Discussion point…</a:t>
                      </a:r>
                    </a:p>
                  </a:txBody>
                  <a:tcPr>
                    <a:solidFill>
                      <a:schemeClr val="accent2"/>
                    </a:solidFill>
                  </a:tcPr>
                </a:tc>
                <a:extLst>
                  <a:ext uri="{0D108BD9-81ED-4DB2-BD59-A6C34878D82A}">
                    <a16:rowId xmlns:a16="http://schemas.microsoft.com/office/drawing/2014/main" val="2979770255"/>
                  </a:ext>
                </a:extLst>
              </a:tr>
              <a:tr h="7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you think we shorten names? Can we use nicknames? Are nicknames okay?</a:t>
                      </a:r>
                    </a:p>
                  </a:txBody>
                  <a:tcPr>
                    <a:solidFill>
                      <a:schemeClr val="bg1"/>
                    </a:solidFill>
                  </a:tcPr>
                </a:tc>
                <a:extLst>
                  <a:ext uri="{0D108BD9-81ED-4DB2-BD59-A6C34878D82A}">
                    <a16:rowId xmlns:a16="http://schemas.microsoft.com/office/drawing/2014/main" val="3582823636"/>
                  </a:ext>
                </a:extLst>
              </a:tr>
            </a:tbl>
          </a:graphicData>
        </a:graphic>
      </p:graphicFrame>
      <p:graphicFrame>
        <p:nvGraphicFramePr>
          <p:cNvPr id="6" name="Table 5">
            <a:extLst>
              <a:ext uri="{FF2B5EF4-FFF2-40B4-BE49-F238E27FC236}">
                <a16:creationId xmlns:a16="http://schemas.microsoft.com/office/drawing/2014/main" id="{EBB64FF6-0F55-9D40-BB85-2A28994B66E0}"/>
              </a:ext>
            </a:extLst>
          </p:cNvPr>
          <p:cNvGraphicFramePr>
            <a:graphicFrameLocks noGrp="1"/>
          </p:cNvGraphicFramePr>
          <p:nvPr>
            <p:extLst>
              <p:ext uri="{D42A27DB-BD31-4B8C-83A1-F6EECF244321}">
                <p14:modId xmlns:p14="http://schemas.microsoft.com/office/powerpoint/2010/main" val="655183046"/>
              </p:ext>
            </p:extLst>
          </p:nvPr>
        </p:nvGraphicFramePr>
        <p:xfrm>
          <a:off x="123332" y="1770973"/>
          <a:ext cx="4038359" cy="1280160"/>
        </p:xfrm>
        <a:graphic>
          <a:graphicData uri="http://schemas.openxmlformats.org/drawingml/2006/table">
            <a:tbl>
              <a:tblPr firstRow="1" bandRow="1">
                <a:tableStyleId>{5C22544A-7EE6-4342-B048-85BDC9FD1C3A}</a:tableStyleId>
              </a:tblPr>
              <a:tblGrid>
                <a:gridCol w="4038359">
                  <a:extLst>
                    <a:ext uri="{9D8B030D-6E8A-4147-A177-3AD203B41FA5}">
                      <a16:colId xmlns:a16="http://schemas.microsoft.com/office/drawing/2014/main" val="2806593402"/>
                    </a:ext>
                  </a:extLst>
                </a:gridCol>
              </a:tblGrid>
              <a:tr h="207003">
                <a:tc>
                  <a:txBody>
                    <a:bodyPr/>
                    <a:lstStyle/>
                    <a:p>
                      <a:r>
                        <a:rPr lang="en-GB" dirty="0"/>
                        <a:t>Fun fact!</a:t>
                      </a:r>
                    </a:p>
                  </a:txBody>
                  <a:tcPr>
                    <a:solidFill>
                      <a:schemeClr val="accent2"/>
                    </a:solidFill>
                  </a:tcPr>
                </a:tc>
                <a:extLst>
                  <a:ext uri="{0D108BD9-81ED-4DB2-BD59-A6C34878D82A}">
                    <a16:rowId xmlns:a16="http://schemas.microsoft.com/office/drawing/2014/main" val="2979770255"/>
                  </a:ext>
                </a:extLst>
              </a:tr>
              <a:tr h="7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German poet Christian Morgenstern once said that “all seagulls look as though their name were Emma.”</a:t>
                      </a:r>
                      <a:endParaRPr lang="en-US" dirty="0"/>
                    </a:p>
                  </a:txBody>
                  <a:tcPr>
                    <a:solidFill>
                      <a:schemeClr val="bg1"/>
                    </a:solidFill>
                  </a:tcPr>
                </a:tc>
                <a:extLst>
                  <a:ext uri="{0D108BD9-81ED-4DB2-BD59-A6C34878D82A}">
                    <a16:rowId xmlns:a16="http://schemas.microsoft.com/office/drawing/2014/main" val="3582823636"/>
                  </a:ext>
                </a:extLst>
              </a:tr>
            </a:tbl>
          </a:graphicData>
        </a:graphic>
      </p:graphicFrame>
      <p:pic>
        <p:nvPicPr>
          <p:cNvPr id="8" name="Picture 7">
            <a:extLst>
              <a:ext uri="{FF2B5EF4-FFF2-40B4-BE49-F238E27FC236}">
                <a16:creationId xmlns:a16="http://schemas.microsoft.com/office/drawing/2014/main" id="{257DE680-6A80-DB4C-B924-16DEC6795E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78932">
            <a:off x="3306772" y="2471723"/>
            <a:ext cx="1523023" cy="1158822"/>
          </a:xfrm>
          <a:prstGeom prst="rect">
            <a:avLst/>
          </a:prstGeom>
        </p:spPr>
      </p:pic>
      <p:pic>
        <p:nvPicPr>
          <p:cNvPr id="12" name="Picture 11" descr="A person with curly hair&#10;&#10;Description automatically generated with medium confidence">
            <a:hlinkClick r:id="rId6"/>
            <a:extLst>
              <a:ext uri="{FF2B5EF4-FFF2-40B4-BE49-F238E27FC236}">
                <a16:creationId xmlns:a16="http://schemas.microsoft.com/office/drawing/2014/main" id="{060A2BBC-6807-E746-B0A7-7CF66D993E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23717" y="74990"/>
            <a:ext cx="3944951" cy="2082056"/>
          </a:xfrm>
          <a:prstGeom prst="rect">
            <a:avLst/>
          </a:prstGeom>
        </p:spPr>
      </p:pic>
      <p:graphicFrame>
        <p:nvGraphicFramePr>
          <p:cNvPr id="13" name="Table 12">
            <a:extLst>
              <a:ext uri="{FF2B5EF4-FFF2-40B4-BE49-F238E27FC236}">
                <a16:creationId xmlns:a16="http://schemas.microsoft.com/office/drawing/2014/main" id="{350FEB1D-1CC3-3E49-B225-D1D1EE0BA010}"/>
              </a:ext>
            </a:extLst>
          </p:cNvPr>
          <p:cNvGraphicFramePr>
            <a:graphicFrameLocks noGrp="1"/>
          </p:cNvGraphicFramePr>
          <p:nvPr>
            <p:extLst>
              <p:ext uri="{D42A27DB-BD31-4B8C-83A1-F6EECF244321}">
                <p14:modId xmlns:p14="http://schemas.microsoft.com/office/powerpoint/2010/main" val="2231510374"/>
              </p:ext>
            </p:extLst>
          </p:nvPr>
        </p:nvGraphicFramePr>
        <p:xfrm>
          <a:off x="8123717" y="2251035"/>
          <a:ext cx="3944954" cy="2103120"/>
        </p:xfrm>
        <a:graphic>
          <a:graphicData uri="http://schemas.openxmlformats.org/drawingml/2006/table">
            <a:tbl>
              <a:tblPr firstRow="1" bandRow="1">
                <a:tableStyleId>{5C22544A-7EE6-4342-B048-85BDC9FD1C3A}</a:tableStyleId>
              </a:tblPr>
              <a:tblGrid>
                <a:gridCol w="3944954">
                  <a:extLst>
                    <a:ext uri="{9D8B030D-6E8A-4147-A177-3AD203B41FA5}">
                      <a16:colId xmlns:a16="http://schemas.microsoft.com/office/drawing/2014/main" val="2806593402"/>
                    </a:ext>
                  </a:extLst>
                </a:gridCol>
              </a:tblGrid>
              <a:tr h="207003">
                <a:tc>
                  <a:txBody>
                    <a:bodyPr/>
                    <a:lstStyle/>
                    <a:p>
                      <a:r>
                        <a:rPr lang="en-GB" dirty="0"/>
                        <a:t>Watch the video…</a:t>
                      </a:r>
                    </a:p>
                  </a:txBody>
                  <a:tcPr>
                    <a:solidFill>
                      <a:schemeClr val="accent2"/>
                    </a:solidFill>
                  </a:tcPr>
                </a:tc>
                <a:extLst>
                  <a:ext uri="{0D108BD9-81ED-4DB2-BD59-A6C34878D82A}">
                    <a16:rowId xmlns:a16="http://schemas.microsoft.com/office/drawing/2014/main" val="2979770255"/>
                  </a:ext>
                </a:extLst>
              </a:tr>
              <a:tr h="7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a:t>
                      </a:r>
                      <a:r>
                        <a:rPr lang="en-US" dirty="0" err="1"/>
                        <a:t>Hena</a:t>
                      </a:r>
                      <a:r>
                        <a:rPr lang="en-US" dirty="0"/>
                        <a:t> say about her experience of having her name mispronounced?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you had a similar experience? How did it make you feel?</a:t>
                      </a:r>
                    </a:p>
                  </a:txBody>
                  <a:tcPr>
                    <a:solidFill>
                      <a:schemeClr val="bg1"/>
                    </a:solidFill>
                  </a:tcPr>
                </a:tc>
                <a:extLst>
                  <a:ext uri="{0D108BD9-81ED-4DB2-BD59-A6C34878D82A}">
                    <a16:rowId xmlns:a16="http://schemas.microsoft.com/office/drawing/2014/main" val="3582823636"/>
                  </a:ext>
                </a:extLst>
              </a:tr>
            </a:tbl>
          </a:graphicData>
        </a:graphic>
      </p:graphicFrame>
      <p:graphicFrame>
        <p:nvGraphicFramePr>
          <p:cNvPr id="15" name="Table 14">
            <a:extLst>
              <a:ext uri="{FF2B5EF4-FFF2-40B4-BE49-F238E27FC236}">
                <a16:creationId xmlns:a16="http://schemas.microsoft.com/office/drawing/2014/main" id="{C2AEFCF6-B211-3742-864E-F3129EC5BC3B}"/>
              </a:ext>
            </a:extLst>
          </p:cNvPr>
          <p:cNvGraphicFramePr>
            <a:graphicFrameLocks noGrp="1"/>
          </p:cNvGraphicFramePr>
          <p:nvPr>
            <p:extLst>
              <p:ext uri="{D42A27DB-BD31-4B8C-83A1-F6EECF244321}">
                <p14:modId xmlns:p14="http://schemas.microsoft.com/office/powerpoint/2010/main" val="2317134867"/>
              </p:ext>
            </p:extLst>
          </p:nvPr>
        </p:nvGraphicFramePr>
        <p:xfrm>
          <a:off x="4741332" y="1671624"/>
          <a:ext cx="3288977" cy="1280160"/>
        </p:xfrm>
        <a:graphic>
          <a:graphicData uri="http://schemas.openxmlformats.org/drawingml/2006/table">
            <a:tbl>
              <a:tblPr firstRow="1" bandRow="1">
                <a:tableStyleId>{5C22544A-7EE6-4342-B048-85BDC9FD1C3A}</a:tableStyleId>
              </a:tblPr>
              <a:tblGrid>
                <a:gridCol w="3288977">
                  <a:extLst>
                    <a:ext uri="{9D8B030D-6E8A-4147-A177-3AD203B41FA5}">
                      <a16:colId xmlns:a16="http://schemas.microsoft.com/office/drawing/2014/main" val="2806593402"/>
                    </a:ext>
                  </a:extLst>
                </a:gridCol>
              </a:tblGrid>
              <a:tr h="207003">
                <a:tc>
                  <a:txBody>
                    <a:bodyPr/>
                    <a:lstStyle/>
                    <a:p>
                      <a:r>
                        <a:rPr lang="en-GB" dirty="0"/>
                        <a:t>Discussion point…</a:t>
                      </a:r>
                    </a:p>
                  </a:txBody>
                  <a:tcPr>
                    <a:solidFill>
                      <a:srgbClr val="FF9300"/>
                    </a:solidFill>
                  </a:tcPr>
                </a:tc>
                <a:extLst>
                  <a:ext uri="{0D108BD9-81ED-4DB2-BD59-A6C34878D82A}">
                    <a16:rowId xmlns:a16="http://schemas.microsoft.com/office/drawing/2014/main" val="2979770255"/>
                  </a:ext>
                </a:extLst>
              </a:tr>
              <a:tr h="7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it important that we get to know each others' names and pronounce them correctly?</a:t>
                      </a:r>
                    </a:p>
                  </a:txBody>
                  <a:tcPr>
                    <a:solidFill>
                      <a:schemeClr val="bg1"/>
                    </a:solidFill>
                  </a:tcPr>
                </a:tc>
                <a:extLst>
                  <a:ext uri="{0D108BD9-81ED-4DB2-BD59-A6C34878D82A}">
                    <a16:rowId xmlns:a16="http://schemas.microsoft.com/office/drawing/2014/main" val="3582823636"/>
                  </a:ext>
                </a:extLst>
              </a:tr>
            </a:tbl>
          </a:graphicData>
        </a:graphic>
      </p:graphicFrame>
    </p:spTree>
    <p:extLst>
      <p:ext uri="{BB962C8B-B14F-4D97-AF65-F5344CB8AC3E}">
        <p14:creationId xmlns:p14="http://schemas.microsoft.com/office/powerpoint/2010/main" val="85048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41DA912-ED9D-254A-A314-CAF2C2C16BAA}"/>
              </a:ext>
            </a:extLst>
          </p:cNvPr>
          <p:cNvGraphicFramePr>
            <a:graphicFrameLocks noGrp="1"/>
          </p:cNvGraphicFramePr>
          <p:nvPr>
            <p:extLst>
              <p:ext uri="{D42A27DB-BD31-4B8C-83A1-F6EECF244321}">
                <p14:modId xmlns:p14="http://schemas.microsoft.com/office/powerpoint/2010/main" val="1126434313"/>
              </p:ext>
            </p:extLst>
          </p:nvPr>
        </p:nvGraphicFramePr>
        <p:xfrm>
          <a:off x="168922" y="142769"/>
          <a:ext cx="6310901" cy="5394960"/>
        </p:xfrm>
        <a:graphic>
          <a:graphicData uri="http://schemas.openxmlformats.org/drawingml/2006/table">
            <a:tbl>
              <a:tblPr firstRow="1" bandRow="1">
                <a:tableStyleId>{5C22544A-7EE6-4342-B048-85BDC9FD1C3A}</a:tableStyleId>
              </a:tblPr>
              <a:tblGrid>
                <a:gridCol w="6310901">
                  <a:extLst>
                    <a:ext uri="{9D8B030D-6E8A-4147-A177-3AD203B41FA5}">
                      <a16:colId xmlns:a16="http://schemas.microsoft.com/office/drawing/2014/main" val="2806593402"/>
                    </a:ext>
                  </a:extLst>
                </a:gridCol>
              </a:tblGrid>
              <a:tr h="207003">
                <a:tc>
                  <a:txBody>
                    <a:bodyPr/>
                    <a:lstStyle/>
                    <a:p>
                      <a:r>
                        <a:rPr lang="en-GB" dirty="0"/>
                        <a:t>Naming traditions…</a:t>
                      </a:r>
                    </a:p>
                  </a:txBody>
                  <a:tcPr>
                    <a:solidFill>
                      <a:schemeClr val="accent2"/>
                    </a:solidFill>
                  </a:tcPr>
                </a:tc>
                <a:extLst>
                  <a:ext uri="{0D108BD9-81ED-4DB2-BD59-A6C34878D82A}">
                    <a16:rowId xmlns:a16="http://schemas.microsoft.com/office/drawing/2014/main" val="2979770255"/>
                  </a:ext>
                </a:extLst>
              </a:tr>
              <a:tr h="779751">
                <a:tc>
                  <a:txBody>
                    <a:bodyPr/>
                    <a:lstStyle/>
                    <a:p>
                      <a:r>
                        <a:rPr lang="en-GB" dirty="0">
                          <a:latin typeface="SourceSansPro-Regular"/>
                        </a:rPr>
                        <a:t>You will often see the same names used over and over again in families. While certain names are popular in different areas in different times in history, the repetition could represent a pattern. Many cultures believe in honouring their elders and do so by naming children after them. </a:t>
                      </a:r>
                    </a:p>
                    <a:p>
                      <a:endParaRPr lang="en-GB" dirty="0">
                        <a:latin typeface="SourceSansPro-Regular"/>
                      </a:endParaRPr>
                    </a:p>
                    <a:p>
                      <a:r>
                        <a:rPr lang="en-GB" dirty="0">
                          <a:latin typeface="SourceSansPro-Regular"/>
                        </a:rPr>
                        <a:t>Angus Baxter in "In Search of Your British and Irish Roots" describes a pattern that was popular in England in the 1700-1875 period:</a:t>
                      </a:r>
                    </a:p>
                    <a:p>
                      <a:endParaRPr lang="en-GB" dirty="0">
                        <a:latin typeface="SourceSansPro-Regular"/>
                      </a:endParaRPr>
                    </a:p>
                    <a:p>
                      <a:pPr>
                        <a:buFont typeface="Arial" panose="020B0604020202020204" pitchFamily="34" charset="0"/>
                        <a:buChar char="•"/>
                      </a:pPr>
                      <a:r>
                        <a:rPr lang="en-GB" dirty="0">
                          <a:latin typeface="SourceSansPro-Regular"/>
                        </a:rPr>
                        <a:t>The first son was named after the father's father</a:t>
                      </a:r>
                    </a:p>
                    <a:p>
                      <a:pPr>
                        <a:buFont typeface="Arial" panose="020B0604020202020204" pitchFamily="34" charset="0"/>
                        <a:buChar char="•"/>
                      </a:pPr>
                      <a:r>
                        <a:rPr lang="en-GB" dirty="0">
                          <a:latin typeface="SourceSansPro-Regular"/>
                        </a:rPr>
                        <a:t>The second son was named after the mother's father</a:t>
                      </a:r>
                    </a:p>
                    <a:p>
                      <a:pPr>
                        <a:buFont typeface="Arial" panose="020B0604020202020204" pitchFamily="34" charset="0"/>
                        <a:buChar char="•"/>
                      </a:pPr>
                      <a:r>
                        <a:rPr lang="en-GB" dirty="0">
                          <a:latin typeface="SourceSansPro-Regular"/>
                        </a:rPr>
                        <a:t>The third son was named after the father</a:t>
                      </a:r>
                    </a:p>
                    <a:p>
                      <a:pPr>
                        <a:buFont typeface="Arial" panose="020B0604020202020204" pitchFamily="34" charset="0"/>
                        <a:buChar char="•"/>
                      </a:pPr>
                      <a:r>
                        <a:rPr lang="en-GB" dirty="0">
                          <a:latin typeface="SourceSansPro-Regular"/>
                        </a:rPr>
                        <a:t>The fourth son was named after the father's eldest brother</a:t>
                      </a:r>
                    </a:p>
                    <a:p>
                      <a:pPr>
                        <a:buFont typeface="Arial" panose="020B0604020202020204" pitchFamily="34" charset="0"/>
                        <a:buChar char="•"/>
                      </a:pPr>
                      <a:r>
                        <a:rPr lang="en-GB" dirty="0">
                          <a:latin typeface="SourceSansPro-Regular"/>
                        </a:rPr>
                        <a:t>The first daughter after the mother's mother</a:t>
                      </a:r>
                    </a:p>
                    <a:p>
                      <a:pPr>
                        <a:buFont typeface="Arial" panose="020B0604020202020204" pitchFamily="34" charset="0"/>
                        <a:buChar char="•"/>
                      </a:pPr>
                      <a:r>
                        <a:rPr lang="en-GB" dirty="0">
                          <a:latin typeface="SourceSansPro-Regular"/>
                        </a:rPr>
                        <a:t>The second daughter after the father's mother</a:t>
                      </a:r>
                    </a:p>
                    <a:p>
                      <a:pPr>
                        <a:buFont typeface="Arial" panose="020B0604020202020204" pitchFamily="34" charset="0"/>
                        <a:buChar char="•"/>
                      </a:pPr>
                      <a:r>
                        <a:rPr lang="en-GB" dirty="0">
                          <a:latin typeface="SourceSansPro-Regular"/>
                        </a:rPr>
                        <a:t>The third daughter after the mother</a:t>
                      </a:r>
                    </a:p>
                    <a:p>
                      <a:pPr>
                        <a:buFont typeface="Arial" panose="020B0604020202020204" pitchFamily="34" charset="0"/>
                        <a:buChar char="•"/>
                      </a:pPr>
                      <a:r>
                        <a:rPr lang="en-GB" dirty="0">
                          <a:latin typeface="SourceSansPro-Regular"/>
                        </a:rPr>
                        <a:t>The fourth daughter after the mother's eldest sister</a:t>
                      </a:r>
                      <a:endParaRPr lang="en-GB" b="0" i="0" dirty="0">
                        <a:effectLst/>
                        <a:latin typeface="SourceSansPro-Regular"/>
                      </a:endParaRPr>
                    </a:p>
                  </a:txBody>
                  <a:tcPr>
                    <a:solidFill>
                      <a:schemeClr val="bg1"/>
                    </a:solidFill>
                  </a:tcPr>
                </a:tc>
                <a:extLst>
                  <a:ext uri="{0D108BD9-81ED-4DB2-BD59-A6C34878D82A}">
                    <a16:rowId xmlns:a16="http://schemas.microsoft.com/office/drawing/2014/main" val="3582823636"/>
                  </a:ext>
                </a:extLst>
              </a:tr>
            </a:tbl>
          </a:graphicData>
        </a:graphic>
      </p:graphicFrame>
      <p:sp>
        <p:nvSpPr>
          <p:cNvPr id="4" name="TextBox 3">
            <a:extLst>
              <a:ext uri="{FF2B5EF4-FFF2-40B4-BE49-F238E27FC236}">
                <a16:creationId xmlns:a16="http://schemas.microsoft.com/office/drawing/2014/main" id="{D4D4FF3D-6272-4A4C-B8F3-E623A2173281}"/>
              </a:ext>
            </a:extLst>
          </p:cNvPr>
          <p:cNvSpPr txBox="1"/>
          <p:nvPr/>
        </p:nvSpPr>
        <p:spPr>
          <a:xfrm>
            <a:off x="0" y="6592542"/>
            <a:ext cx="4314001" cy="530915"/>
          </a:xfrm>
          <a:prstGeom prst="rect">
            <a:avLst/>
          </a:prstGeom>
          <a:noFill/>
        </p:spPr>
        <p:txBody>
          <a:bodyPr wrap="none" rtlCol="0">
            <a:spAutoFit/>
          </a:bodyPr>
          <a:lstStyle/>
          <a:p>
            <a:r>
              <a:rPr lang="en-US" sz="1050" dirty="0"/>
              <a:t>Text source: </a:t>
            </a:r>
            <a:r>
              <a:rPr lang="en-US" sz="1050" dirty="0">
                <a:hlinkClick r:id="rId3"/>
              </a:rPr>
              <a:t>https://www.genealogy.com/articles/research/35_donna.html</a:t>
            </a:r>
            <a:endParaRPr lang="en-US" sz="1050" dirty="0"/>
          </a:p>
          <a:p>
            <a:endParaRPr lang="en-US" dirty="0"/>
          </a:p>
        </p:txBody>
      </p:sp>
      <p:sp>
        <p:nvSpPr>
          <p:cNvPr id="5" name="TextBox 4">
            <a:extLst>
              <a:ext uri="{FF2B5EF4-FFF2-40B4-BE49-F238E27FC236}">
                <a16:creationId xmlns:a16="http://schemas.microsoft.com/office/drawing/2014/main" id="{1D729E4D-0581-F64D-8F09-306645D3015E}"/>
              </a:ext>
            </a:extLst>
          </p:cNvPr>
          <p:cNvSpPr txBox="1"/>
          <p:nvPr/>
        </p:nvSpPr>
        <p:spPr>
          <a:xfrm>
            <a:off x="168922" y="5655733"/>
            <a:ext cx="3713267" cy="923330"/>
          </a:xfrm>
          <a:prstGeom prst="rect">
            <a:avLst/>
          </a:prstGeom>
          <a:solidFill>
            <a:srgbClr val="FF9300"/>
          </a:solidFill>
        </p:spPr>
        <p:txBody>
          <a:bodyPr wrap="square" rtlCol="0">
            <a:spAutoFit/>
          </a:bodyPr>
          <a:lstStyle/>
          <a:p>
            <a:r>
              <a:rPr lang="en-US" dirty="0">
                <a:solidFill>
                  <a:schemeClr val="bg1"/>
                </a:solidFill>
              </a:rPr>
              <a:t>Discussion point…</a:t>
            </a:r>
            <a:br>
              <a:rPr lang="en-US" dirty="0">
                <a:solidFill>
                  <a:schemeClr val="bg1"/>
                </a:solidFill>
              </a:rPr>
            </a:br>
            <a:r>
              <a:rPr lang="en-US" dirty="0">
                <a:solidFill>
                  <a:schemeClr val="bg1"/>
                </a:solidFill>
              </a:rPr>
              <a:t>Do we go through the same process of naming now?</a:t>
            </a:r>
          </a:p>
        </p:txBody>
      </p:sp>
      <p:graphicFrame>
        <p:nvGraphicFramePr>
          <p:cNvPr id="8" name="Table 7">
            <a:extLst>
              <a:ext uri="{FF2B5EF4-FFF2-40B4-BE49-F238E27FC236}">
                <a16:creationId xmlns:a16="http://schemas.microsoft.com/office/drawing/2014/main" id="{69CBA5BE-96A5-3842-8CB2-F64C0AD6EEB4}"/>
              </a:ext>
            </a:extLst>
          </p:cNvPr>
          <p:cNvGraphicFramePr>
            <a:graphicFrameLocks noGrp="1"/>
          </p:cNvGraphicFramePr>
          <p:nvPr>
            <p:extLst>
              <p:ext uri="{D42A27DB-BD31-4B8C-83A1-F6EECF244321}">
                <p14:modId xmlns:p14="http://schemas.microsoft.com/office/powerpoint/2010/main" val="379656259"/>
              </p:ext>
            </p:extLst>
          </p:nvPr>
        </p:nvGraphicFramePr>
        <p:xfrm>
          <a:off x="6627172" y="142769"/>
          <a:ext cx="5395906" cy="1828800"/>
        </p:xfrm>
        <a:graphic>
          <a:graphicData uri="http://schemas.openxmlformats.org/drawingml/2006/table">
            <a:tbl>
              <a:tblPr firstRow="1" bandRow="1">
                <a:tableStyleId>{5C22544A-7EE6-4342-B048-85BDC9FD1C3A}</a:tableStyleId>
              </a:tblPr>
              <a:tblGrid>
                <a:gridCol w="5395906">
                  <a:extLst>
                    <a:ext uri="{9D8B030D-6E8A-4147-A177-3AD203B41FA5}">
                      <a16:colId xmlns:a16="http://schemas.microsoft.com/office/drawing/2014/main" val="2806593402"/>
                    </a:ext>
                  </a:extLst>
                </a:gridCol>
              </a:tblGrid>
              <a:tr h="207003">
                <a:tc>
                  <a:txBody>
                    <a:bodyPr/>
                    <a:lstStyle/>
                    <a:p>
                      <a:r>
                        <a:rPr lang="en-GB" dirty="0"/>
                        <a:t>Check your sentence structure…</a:t>
                      </a:r>
                    </a:p>
                  </a:txBody>
                  <a:tcPr>
                    <a:solidFill>
                      <a:srgbClr val="FFC000"/>
                    </a:solidFill>
                  </a:tcPr>
                </a:tc>
                <a:extLst>
                  <a:ext uri="{0D108BD9-81ED-4DB2-BD59-A6C34878D82A}">
                    <a16:rowId xmlns:a16="http://schemas.microsoft.com/office/drawing/2014/main" val="2979770255"/>
                  </a:ext>
                </a:extLst>
              </a:tr>
              <a:tr h="7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ourceSansPro-Regular"/>
                        </a:rPr>
                        <a:t>What kind of sentence is this? </a:t>
                      </a:r>
                      <a:br>
                        <a:rPr lang="en-GB" dirty="0">
                          <a:latin typeface="SourceSansPro-Regular"/>
                        </a:rPr>
                      </a:br>
                      <a:br>
                        <a:rPr lang="en-GB" dirty="0">
                          <a:latin typeface="SourceSansPro-Regular"/>
                        </a:rPr>
                      </a:br>
                      <a:r>
                        <a:rPr lang="en-GB" b="1" i="1" dirty="0">
                          <a:latin typeface="SourceSansPro-Regular"/>
                        </a:rPr>
                        <a:t>While certain names are popular in different areas in different times in history, the repetition could represent a pattern. </a:t>
                      </a:r>
                      <a:endParaRPr lang="en-US" b="1" i="1" dirty="0"/>
                    </a:p>
                  </a:txBody>
                  <a:tcPr>
                    <a:solidFill>
                      <a:schemeClr val="bg1"/>
                    </a:solidFill>
                  </a:tcPr>
                </a:tc>
                <a:extLst>
                  <a:ext uri="{0D108BD9-81ED-4DB2-BD59-A6C34878D82A}">
                    <a16:rowId xmlns:a16="http://schemas.microsoft.com/office/drawing/2014/main" val="3582823636"/>
                  </a:ext>
                </a:extLst>
              </a:tr>
            </a:tbl>
          </a:graphicData>
        </a:graphic>
      </p:graphicFrame>
      <p:sp>
        <p:nvSpPr>
          <p:cNvPr id="9" name="TextBox 8">
            <a:extLst>
              <a:ext uri="{FF2B5EF4-FFF2-40B4-BE49-F238E27FC236}">
                <a16:creationId xmlns:a16="http://schemas.microsoft.com/office/drawing/2014/main" id="{95FF2D63-A1D0-FF4A-B771-467C22E87176}"/>
              </a:ext>
            </a:extLst>
          </p:cNvPr>
          <p:cNvSpPr txBox="1"/>
          <p:nvPr/>
        </p:nvSpPr>
        <p:spPr>
          <a:xfrm>
            <a:off x="6627171" y="2185082"/>
            <a:ext cx="5395906" cy="1200329"/>
          </a:xfrm>
          <a:prstGeom prst="rect">
            <a:avLst/>
          </a:prstGeom>
          <a:solidFill>
            <a:srgbClr val="FF6600"/>
          </a:solidFill>
        </p:spPr>
        <p:txBody>
          <a:bodyPr wrap="square" rtlCol="0">
            <a:spAutoFit/>
          </a:bodyPr>
          <a:lstStyle/>
          <a:p>
            <a:r>
              <a:rPr lang="en-US" dirty="0">
                <a:solidFill>
                  <a:schemeClr val="bg1"/>
                </a:solidFill>
              </a:rPr>
              <a:t>If you didn’t choose your children's name this way, what would they be if you had?</a:t>
            </a:r>
          </a:p>
          <a:p>
            <a:endParaRPr lang="en-US" dirty="0">
              <a:solidFill>
                <a:schemeClr val="bg1"/>
              </a:solidFill>
            </a:endParaRPr>
          </a:p>
          <a:p>
            <a:r>
              <a:rPr lang="en-US" dirty="0">
                <a:solidFill>
                  <a:schemeClr val="bg1"/>
                </a:solidFill>
              </a:rPr>
              <a:t>What do you look for in a name?</a:t>
            </a:r>
          </a:p>
        </p:txBody>
      </p:sp>
      <p:pic>
        <p:nvPicPr>
          <p:cNvPr id="13" name="Picture 12" descr="Graphical user interface&#10;&#10;Description automatically generated">
            <a:hlinkClick r:id="rId4"/>
            <a:extLst>
              <a:ext uri="{FF2B5EF4-FFF2-40B4-BE49-F238E27FC236}">
                <a16:creationId xmlns:a16="http://schemas.microsoft.com/office/drawing/2014/main" id="{151174C8-9FA1-9947-973B-EAC9B9E885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7970" y="4055071"/>
            <a:ext cx="4549419" cy="2523992"/>
          </a:xfrm>
          <a:prstGeom prst="rect">
            <a:avLst/>
          </a:prstGeom>
        </p:spPr>
      </p:pic>
      <p:sp>
        <p:nvSpPr>
          <p:cNvPr id="14" name="TextBox 13">
            <a:extLst>
              <a:ext uri="{FF2B5EF4-FFF2-40B4-BE49-F238E27FC236}">
                <a16:creationId xmlns:a16="http://schemas.microsoft.com/office/drawing/2014/main" id="{35ABDAC3-1256-B746-839B-E30C839704AA}"/>
              </a:ext>
            </a:extLst>
          </p:cNvPr>
          <p:cNvSpPr txBox="1"/>
          <p:nvPr/>
        </p:nvSpPr>
        <p:spPr>
          <a:xfrm>
            <a:off x="4029537" y="5669212"/>
            <a:ext cx="2450286" cy="923330"/>
          </a:xfrm>
          <a:prstGeom prst="rect">
            <a:avLst/>
          </a:prstGeom>
          <a:solidFill>
            <a:srgbClr val="FF6600"/>
          </a:solidFill>
        </p:spPr>
        <p:txBody>
          <a:bodyPr wrap="square" rtlCol="0">
            <a:spAutoFit/>
          </a:bodyPr>
          <a:lstStyle/>
          <a:p>
            <a:r>
              <a:rPr lang="en-US" dirty="0">
                <a:solidFill>
                  <a:schemeClr val="bg1"/>
                </a:solidFill>
              </a:rPr>
              <a:t>Watch the video about the history of names across the world.</a:t>
            </a:r>
          </a:p>
        </p:txBody>
      </p:sp>
      <p:sp>
        <p:nvSpPr>
          <p:cNvPr id="15" name="TextBox 14">
            <a:extLst>
              <a:ext uri="{FF2B5EF4-FFF2-40B4-BE49-F238E27FC236}">
                <a16:creationId xmlns:a16="http://schemas.microsoft.com/office/drawing/2014/main" id="{369E59F8-4638-1148-8DA8-8B482A59865D}"/>
              </a:ext>
            </a:extLst>
          </p:cNvPr>
          <p:cNvSpPr txBox="1"/>
          <p:nvPr/>
        </p:nvSpPr>
        <p:spPr>
          <a:xfrm>
            <a:off x="6647970" y="3598924"/>
            <a:ext cx="5375107" cy="369332"/>
          </a:xfrm>
          <a:prstGeom prst="rect">
            <a:avLst/>
          </a:prstGeom>
          <a:solidFill>
            <a:srgbClr val="FFC000"/>
          </a:solidFill>
        </p:spPr>
        <p:txBody>
          <a:bodyPr wrap="square" rtlCol="0">
            <a:spAutoFit/>
          </a:bodyPr>
          <a:lstStyle/>
          <a:p>
            <a:r>
              <a:rPr lang="en-US" dirty="0">
                <a:solidFill>
                  <a:schemeClr val="bg1"/>
                </a:solidFill>
              </a:rPr>
              <a:t>What punctuation marks can you spot on this slide?</a:t>
            </a:r>
          </a:p>
        </p:txBody>
      </p:sp>
      <p:pic>
        <p:nvPicPr>
          <p:cNvPr id="16" name="Picture 15">
            <a:extLst>
              <a:ext uri="{FF2B5EF4-FFF2-40B4-BE49-F238E27FC236}">
                <a16:creationId xmlns:a16="http://schemas.microsoft.com/office/drawing/2014/main" id="{4677508A-472C-AB45-BC19-44303BADDC2B}"/>
              </a:ext>
            </a:extLst>
          </p:cNvPr>
          <p:cNvPicPr>
            <a:picLocks noChangeAspect="1"/>
          </p:cNvPicPr>
          <p:nvPr/>
        </p:nvPicPr>
        <p:blipFill>
          <a:blip r:embed="rId6" cstate="screen">
            <a:clrChange>
              <a:clrFrom>
                <a:srgbClr val="EFEFEF"/>
              </a:clrFrom>
              <a:clrTo>
                <a:srgbClr val="EFEFEF">
                  <a:alpha val="0"/>
                </a:srgbClr>
              </a:clrTo>
            </a:clrChange>
            <a:extLst>
              <a:ext uri="{28A0092B-C50C-407E-A947-70E740481C1C}">
                <a14:useLocalDpi xmlns:a14="http://schemas.microsoft.com/office/drawing/2010/main"/>
              </a:ext>
            </a:extLst>
          </a:blip>
          <a:stretch>
            <a:fillRect/>
          </a:stretch>
        </p:blipFill>
        <p:spPr>
          <a:xfrm>
            <a:off x="10532023" y="5248332"/>
            <a:ext cx="1330731" cy="1330731"/>
          </a:xfrm>
          <a:prstGeom prst="rect">
            <a:avLst/>
          </a:prstGeom>
        </p:spPr>
      </p:pic>
    </p:spTree>
    <p:extLst>
      <p:ext uri="{BB962C8B-B14F-4D97-AF65-F5344CB8AC3E}">
        <p14:creationId xmlns:p14="http://schemas.microsoft.com/office/powerpoint/2010/main" val="280778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BD8AE5-F284-7F43-99F6-B1E9F12578AC}"/>
              </a:ext>
            </a:extLst>
          </p:cNvPr>
          <p:cNvGraphicFramePr>
            <a:graphicFrameLocks noGrp="1"/>
          </p:cNvGraphicFramePr>
          <p:nvPr>
            <p:extLst>
              <p:ext uri="{D42A27DB-BD31-4B8C-83A1-F6EECF244321}">
                <p14:modId xmlns:p14="http://schemas.microsoft.com/office/powerpoint/2010/main" val="2476766828"/>
              </p:ext>
            </p:extLst>
          </p:nvPr>
        </p:nvGraphicFramePr>
        <p:xfrm>
          <a:off x="208549" y="141159"/>
          <a:ext cx="6208293" cy="6217920"/>
        </p:xfrm>
        <a:graphic>
          <a:graphicData uri="http://schemas.openxmlformats.org/drawingml/2006/table">
            <a:tbl>
              <a:tblPr firstRow="1" bandRow="1">
                <a:tableStyleId>{5C22544A-7EE6-4342-B048-85BDC9FD1C3A}</a:tableStyleId>
              </a:tblPr>
              <a:tblGrid>
                <a:gridCol w="6208293">
                  <a:extLst>
                    <a:ext uri="{9D8B030D-6E8A-4147-A177-3AD203B41FA5}">
                      <a16:colId xmlns:a16="http://schemas.microsoft.com/office/drawing/2014/main" val="2806593402"/>
                    </a:ext>
                  </a:extLst>
                </a:gridCol>
              </a:tblGrid>
              <a:tr h="207003">
                <a:tc>
                  <a:txBody>
                    <a:bodyPr/>
                    <a:lstStyle/>
                    <a:p>
                      <a:r>
                        <a:rPr lang="en-GB" dirty="0"/>
                        <a:t>Naming traditions in other cultures…</a:t>
                      </a:r>
                    </a:p>
                  </a:txBody>
                  <a:tcPr>
                    <a:solidFill>
                      <a:schemeClr val="accent2"/>
                    </a:solidFill>
                  </a:tcPr>
                </a:tc>
                <a:extLst>
                  <a:ext uri="{0D108BD9-81ED-4DB2-BD59-A6C34878D82A}">
                    <a16:rowId xmlns:a16="http://schemas.microsoft.com/office/drawing/2014/main" val="2979770255"/>
                  </a:ext>
                </a:extLst>
              </a:tr>
              <a:tr h="779751">
                <a:tc>
                  <a:txBody>
                    <a:bodyPr/>
                    <a:lstStyle/>
                    <a:p>
                      <a:r>
                        <a:rPr lang="en-GB" sz="1800" b="0" i="0" kern="1200" dirty="0">
                          <a:solidFill>
                            <a:schemeClr val="dk1"/>
                          </a:solidFill>
                          <a:effectLst/>
                          <a:latin typeface="+mn-lt"/>
                          <a:ea typeface="+mn-ea"/>
                          <a:cs typeface="+mn-cs"/>
                          <a:hlinkClick r:id="rId3"/>
                        </a:rPr>
                        <a:t>Russian names</a:t>
                      </a:r>
                      <a:r>
                        <a:rPr lang="en-GB" sz="1800" b="0" i="0" kern="1200" dirty="0">
                          <a:solidFill>
                            <a:schemeClr val="dk1"/>
                          </a:solidFill>
                          <a:effectLst/>
                          <a:latin typeface="+mn-lt"/>
                          <a:ea typeface="+mn-ea"/>
                          <a:cs typeface="+mn-cs"/>
                        </a:rPr>
                        <a:t> have three parts: a given name, a patronymic (a middle name based on the father’s first name), and the father’s surname. If Viktor </a:t>
                      </a:r>
                      <a:r>
                        <a:rPr lang="en-GB" sz="1800" b="0" i="0" kern="1200" dirty="0" err="1">
                          <a:solidFill>
                            <a:schemeClr val="dk1"/>
                          </a:solidFill>
                          <a:effectLst/>
                          <a:latin typeface="+mn-lt"/>
                          <a:ea typeface="+mn-ea"/>
                          <a:cs typeface="+mn-cs"/>
                        </a:rPr>
                        <a:t>Aleksandrovich</a:t>
                      </a:r>
                      <a:r>
                        <a:rPr lang="en-GB" sz="1800" b="0" i="0" kern="1200" dirty="0">
                          <a:solidFill>
                            <a:schemeClr val="dk1"/>
                          </a:solidFill>
                          <a:effectLst/>
                          <a:latin typeface="+mn-lt"/>
                          <a:ea typeface="+mn-ea"/>
                          <a:cs typeface="+mn-cs"/>
                        </a:rPr>
                        <a:t> </a:t>
                      </a:r>
                      <a:r>
                        <a:rPr lang="en-GB" sz="1800" b="0" i="0" kern="1200" dirty="0" err="1">
                          <a:solidFill>
                            <a:schemeClr val="dk1"/>
                          </a:solidFill>
                          <a:effectLst/>
                          <a:latin typeface="+mn-lt"/>
                          <a:ea typeface="+mn-ea"/>
                          <a:cs typeface="+mn-cs"/>
                        </a:rPr>
                        <a:t>Rakhmaninov</a:t>
                      </a:r>
                      <a:r>
                        <a:rPr lang="en-GB" sz="1800" b="0" i="0" kern="1200" dirty="0">
                          <a:solidFill>
                            <a:schemeClr val="dk1"/>
                          </a:solidFill>
                          <a:effectLst/>
                          <a:latin typeface="+mn-lt"/>
                          <a:ea typeface="+mn-ea"/>
                          <a:cs typeface="+mn-cs"/>
                        </a:rPr>
                        <a:t> has two children, his daughter’s name would be Svetlana </a:t>
                      </a:r>
                      <a:r>
                        <a:rPr lang="en-GB" sz="1800" b="0" i="0" kern="1200" dirty="0" err="1">
                          <a:solidFill>
                            <a:schemeClr val="dk1"/>
                          </a:solidFill>
                          <a:effectLst/>
                          <a:latin typeface="+mn-lt"/>
                          <a:ea typeface="+mn-ea"/>
                          <a:cs typeface="+mn-cs"/>
                        </a:rPr>
                        <a:t>Viktorevna</a:t>
                      </a:r>
                      <a:r>
                        <a:rPr lang="en-GB" sz="1800" b="0" i="0" kern="1200" dirty="0">
                          <a:solidFill>
                            <a:schemeClr val="dk1"/>
                          </a:solidFill>
                          <a:effectLst/>
                          <a:latin typeface="+mn-lt"/>
                          <a:ea typeface="+mn-ea"/>
                          <a:cs typeface="+mn-cs"/>
                        </a:rPr>
                        <a:t> </a:t>
                      </a:r>
                      <a:r>
                        <a:rPr lang="en-GB" sz="1800" b="0" i="0" kern="1200" dirty="0" err="1">
                          <a:solidFill>
                            <a:schemeClr val="dk1"/>
                          </a:solidFill>
                          <a:effectLst/>
                          <a:latin typeface="+mn-lt"/>
                          <a:ea typeface="+mn-ea"/>
                          <a:cs typeface="+mn-cs"/>
                        </a:rPr>
                        <a:t>Rakhmaninova</a:t>
                      </a:r>
                      <a:r>
                        <a:rPr lang="en-GB" sz="1800" b="0" i="0" kern="1200" dirty="0">
                          <a:solidFill>
                            <a:schemeClr val="dk1"/>
                          </a:solidFill>
                          <a:effectLst/>
                          <a:latin typeface="+mn-lt"/>
                          <a:ea typeface="+mn-ea"/>
                          <a:cs typeface="+mn-cs"/>
                        </a:rPr>
                        <a:t>. (The “a” at the end of all three names shows that she is female.) Her brother would be Mikhail </a:t>
                      </a:r>
                      <a:r>
                        <a:rPr lang="en-GB" sz="1800" b="0" i="0" kern="1200" dirty="0" err="1">
                          <a:solidFill>
                            <a:schemeClr val="dk1"/>
                          </a:solidFill>
                          <a:effectLst/>
                          <a:latin typeface="+mn-lt"/>
                          <a:ea typeface="+mn-ea"/>
                          <a:cs typeface="+mn-cs"/>
                        </a:rPr>
                        <a:t>Viktorevich</a:t>
                      </a:r>
                      <a:r>
                        <a:rPr lang="en-GB" sz="1800" b="0" i="0" kern="1200" dirty="0">
                          <a:solidFill>
                            <a:schemeClr val="dk1"/>
                          </a:solidFill>
                          <a:effectLst/>
                          <a:latin typeface="+mn-lt"/>
                          <a:ea typeface="+mn-ea"/>
                          <a:cs typeface="+mn-cs"/>
                        </a:rPr>
                        <a:t> </a:t>
                      </a:r>
                      <a:r>
                        <a:rPr lang="en-GB" sz="1800" b="0" i="0" kern="1200" dirty="0" err="1">
                          <a:solidFill>
                            <a:schemeClr val="dk1"/>
                          </a:solidFill>
                          <a:effectLst/>
                          <a:latin typeface="+mn-lt"/>
                          <a:ea typeface="+mn-ea"/>
                          <a:cs typeface="+mn-cs"/>
                        </a:rPr>
                        <a:t>Rakhmaninov</a:t>
                      </a:r>
                      <a:r>
                        <a:rPr lang="en-GB" sz="1800" b="0" i="0" kern="1200" dirty="0">
                          <a:solidFill>
                            <a:schemeClr val="dk1"/>
                          </a:solidFill>
                          <a:effectLst/>
                          <a:latin typeface="+mn-lt"/>
                          <a:ea typeface="+mn-ea"/>
                          <a:cs typeface="+mn-cs"/>
                        </a:rPr>
                        <a:t>.</a:t>
                      </a:r>
                    </a:p>
                    <a:p>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hlinkClick r:id="rId4"/>
                        </a:rPr>
                        <a:t>Afghan names</a:t>
                      </a:r>
                      <a:r>
                        <a:rPr lang="en-GB" sz="1800" b="0" i="0" kern="1200" dirty="0">
                          <a:solidFill>
                            <a:schemeClr val="dk1"/>
                          </a:solidFill>
                          <a:effectLst/>
                          <a:latin typeface="+mn-lt"/>
                          <a:ea typeface="+mn-ea"/>
                          <a:cs typeface="+mn-cs"/>
                        </a:rPr>
                        <a:t> traditionally consist of only a first name. Last names are often chosen, when needed, using tribal affiliation, place of birth, profession, or honorific titles. This may result in people within the same family having different last names. Male given names are compound or double names and often include an Islamic or Arabic component such as Ahmad or Mohammad, and women are generally given Persian or Pashto names.</a:t>
                      </a:r>
                    </a:p>
                    <a:p>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hlinkClick r:id="rId5"/>
                        </a:rPr>
                        <a:t>Chinese names</a:t>
                      </a:r>
                      <a:r>
                        <a:rPr lang="en-GB" sz="1800" b="0" i="0" kern="1200" dirty="0">
                          <a:solidFill>
                            <a:schemeClr val="dk1"/>
                          </a:solidFill>
                          <a:effectLst/>
                          <a:latin typeface="+mn-lt"/>
                          <a:ea typeface="+mn-ea"/>
                          <a:cs typeface="+mn-cs"/>
                        </a:rPr>
                        <a:t> are made up of three characters: a one-character family name followed by a two-character given name. The child’s official name is used for the birth certificate and for school.  Chinese children often have a different name that is used among friends, schoolmates, and colleagues.</a:t>
                      </a:r>
                      <a:endParaRPr lang="en-GB" b="0" i="0" dirty="0">
                        <a:effectLst/>
                        <a:latin typeface="SourceSansPro-Regular"/>
                      </a:endParaRPr>
                    </a:p>
                  </a:txBody>
                  <a:tcPr>
                    <a:solidFill>
                      <a:schemeClr val="bg1"/>
                    </a:solidFill>
                  </a:tcPr>
                </a:tc>
                <a:extLst>
                  <a:ext uri="{0D108BD9-81ED-4DB2-BD59-A6C34878D82A}">
                    <a16:rowId xmlns:a16="http://schemas.microsoft.com/office/drawing/2014/main" val="3582823636"/>
                  </a:ext>
                </a:extLst>
              </a:tr>
            </a:tbl>
          </a:graphicData>
        </a:graphic>
      </p:graphicFrame>
      <p:sp>
        <p:nvSpPr>
          <p:cNvPr id="3" name="TextBox 2">
            <a:extLst>
              <a:ext uri="{FF2B5EF4-FFF2-40B4-BE49-F238E27FC236}">
                <a16:creationId xmlns:a16="http://schemas.microsoft.com/office/drawing/2014/main" id="{8AE857FE-FBEB-BB45-8679-1241C03CB80B}"/>
              </a:ext>
            </a:extLst>
          </p:cNvPr>
          <p:cNvSpPr txBox="1"/>
          <p:nvPr/>
        </p:nvSpPr>
        <p:spPr>
          <a:xfrm>
            <a:off x="208549" y="6534834"/>
            <a:ext cx="4442242" cy="415498"/>
          </a:xfrm>
          <a:prstGeom prst="rect">
            <a:avLst/>
          </a:prstGeom>
          <a:noFill/>
        </p:spPr>
        <p:txBody>
          <a:bodyPr wrap="none" rtlCol="0">
            <a:spAutoFit/>
          </a:bodyPr>
          <a:lstStyle/>
          <a:p>
            <a:r>
              <a:rPr lang="en-US" sz="1050" dirty="0"/>
              <a:t>Text source: </a:t>
            </a:r>
            <a:r>
              <a:rPr lang="en-US" sz="1050" dirty="0">
                <a:hlinkClick r:id="rId6"/>
              </a:rPr>
              <a:t>http://blog.tesol.org/7-naming-customs-from-around-the-world/</a:t>
            </a:r>
            <a:endParaRPr lang="en-US" sz="1050" dirty="0"/>
          </a:p>
          <a:p>
            <a:r>
              <a:rPr lang="en-US" sz="1050" dirty="0"/>
              <a:t> </a:t>
            </a:r>
          </a:p>
        </p:txBody>
      </p:sp>
      <p:graphicFrame>
        <p:nvGraphicFramePr>
          <p:cNvPr id="4" name="Table 4">
            <a:extLst>
              <a:ext uri="{FF2B5EF4-FFF2-40B4-BE49-F238E27FC236}">
                <a16:creationId xmlns:a16="http://schemas.microsoft.com/office/drawing/2014/main" id="{41683A38-9769-EB48-843F-1FBCA66A615C}"/>
              </a:ext>
            </a:extLst>
          </p:cNvPr>
          <p:cNvGraphicFramePr>
            <a:graphicFrameLocks noGrp="1"/>
          </p:cNvGraphicFramePr>
          <p:nvPr>
            <p:extLst>
              <p:ext uri="{D42A27DB-BD31-4B8C-83A1-F6EECF244321}">
                <p14:modId xmlns:p14="http://schemas.microsoft.com/office/powerpoint/2010/main" val="1046527311"/>
              </p:ext>
            </p:extLst>
          </p:nvPr>
        </p:nvGraphicFramePr>
        <p:xfrm>
          <a:off x="6627172" y="3514832"/>
          <a:ext cx="5406189" cy="1280160"/>
        </p:xfrm>
        <a:graphic>
          <a:graphicData uri="http://schemas.openxmlformats.org/drawingml/2006/table">
            <a:tbl>
              <a:tblPr firstRow="1" bandRow="1">
                <a:tableStyleId>{5C22544A-7EE6-4342-B048-85BDC9FD1C3A}</a:tableStyleId>
              </a:tblPr>
              <a:tblGrid>
                <a:gridCol w="1802063">
                  <a:extLst>
                    <a:ext uri="{9D8B030D-6E8A-4147-A177-3AD203B41FA5}">
                      <a16:colId xmlns:a16="http://schemas.microsoft.com/office/drawing/2014/main" val="2069049567"/>
                    </a:ext>
                  </a:extLst>
                </a:gridCol>
                <a:gridCol w="1802063">
                  <a:extLst>
                    <a:ext uri="{9D8B030D-6E8A-4147-A177-3AD203B41FA5}">
                      <a16:colId xmlns:a16="http://schemas.microsoft.com/office/drawing/2014/main" val="3093530574"/>
                    </a:ext>
                  </a:extLst>
                </a:gridCol>
                <a:gridCol w="1802063">
                  <a:extLst>
                    <a:ext uri="{9D8B030D-6E8A-4147-A177-3AD203B41FA5}">
                      <a16:colId xmlns:a16="http://schemas.microsoft.com/office/drawing/2014/main" val="3083058455"/>
                    </a:ext>
                  </a:extLst>
                </a:gridCol>
              </a:tblGrid>
              <a:tr h="370840">
                <a:tc>
                  <a:txBody>
                    <a:bodyPr/>
                    <a:lstStyle/>
                    <a:p>
                      <a:r>
                        <a:rPr lang="en-US" dirty="0">
                          <a:solidFill>
                            <a:schemeClr val="tx1"/>
                          </a:solidFill>
                        </a:rPr>
                        <a:t>British traditions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BF"/>
                    </a:solidFill>
                  </a:tcPr>
                </a:tc>
                <a:tc>
                  <a:txBody>
                    <a:bodyPr/>
                    <a:lstStyle/>
                    <a:p>
                      <a:r>
                        <a:rPr lang="en-US" dirty="0">
                          <a:solidFill>
                            <a:schemeClr val="tx1"/>
                          </a:solidFill>
                        </a:rPr>
                        <a:t>Similarities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FD5"/>
                    </a:solidFill>
                  </a:tcPr>
                </a:tc>
                <a:tc>
                  <a:txBody>
                    <a:bodyPr/>
                    <a:lstStyle/>
                    <a:p>
                      <a:r>
                        <a:rPr lang="en-US" dirty="0">
                          <a:solidFill>
                            <a:schemeClr val="tx1"/>
                          </a:solidFill>
                        </a:rPr>
                        <a:t>Naming tradition from a different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BF"/>
                    </a:solidFill>
                  </a:tcPr>
                </a:tc>
                <a:extLst>
                  <a:ext uri="{0D108BD9-81ED-4DB2-BD59-A6C34878D82A}">
                    <a16:rowId xmlns:a16="http://schemas.microsoft.com/office/drawing/2014/main" val="3679052280"/>
                  </a:ext>
                </a:extLst>
              </a:tr>
              <a:tr h="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228515"/>
                  </a:ext>
                </a:extLst>
              </a:tr>
            </a:tbl>
          </a:graphicData>
        </a:graphic>
      </p:graphicFrame>
      <p:graphicFrame>
        <p:nvGraphicFramePr>
          <p:cNvPr id="5" name="Table 4">
            <a:extLst>
              <a:ext uri="{FF2B5EF4-FFF2-40B4-BE49-F238E27FC236}">
                <a16:creationId xmlns:a16="http://schemas.microsoft.com/office/drawing/2014/main" id="{7F0C51DD-1FBC-824F-A640-9A8B476C0561}"/>
              </a:ext>
            </a:extLst>
          </p:cNvPr>
          <p:cNvGraphicFramePr>
            <a:graphicFrameLocks noGrp="1"/>
          </p:cNvGraphicFramePr>
          <p:nvPr>
            <p:extLst>
              <p:ext uri="{D42A27DB-BD31-4B8C-83A1-F6EECF244321}">
                <p14:modId xmlns:p14="http://schemas.microsoft.com/office/powerpoint/2010/main" val="1098491319"/>
              </p:ext>
            </p:extLst>
          </p:nvPr>
        </p:nvGraphicFramePr>
        <p:xfrm>
          <a:off x="6627172" y="142769"/>
          <a:ext cx="5395906" cy="3200400"/>
        </p:xfrm>
        <a:graphic>
          <a:graphicData uri="http://schemas.openxmlformats.org/drawingml/2006/table">
            <a:tbl>
              <a:tblPr firstRow="1" bandRow="1">
                <a:tableStyleId>{5C22544A-7EE6-4342-B048-85BDC9FD1C3A}</a:tableStyleId>
              </a:tblPr>
              <a:tblGrid>
                <a:gridCol w="5395906">
                  <a:extLst>
                    <a:ext uri="{9D8B030D-6E8A-4147-A177-3AD203B41FA5}">
                      <a16:colId xmlns:a16="http://schemas.microsoft.com/office/drawing/2014/main" val="2806593402"/>
                    </a:ext>
                  </a:extLst>
                </a:gridCol>
              </a:tblGrid>
              <a:tr h="207003">
                <a:tc>
                  <a:txBody>
                    <a:bodyPr/>
                    <a:lstStyle/>
                    <a:p>
                      <a:r>
                        <a:rPr lang="en-GB" dirty="0"/>
                        <a:t>Check your sentence structure…</a:t>
                      </a:r>
                    </a:p>
                  </a:txBody>
                  <a:tcPr>
                    <a:solidFill>
                      <a:srgbClr val="FFC000"/>
                    </a:solidFill>
                  </a:tcPr>
                </a:tc>
                <a:extLst>
                  <a:ext uri="{0D108BD9-81ED-4DB2-BD59-A6C34878D82A}">
                    <a16:rowId xmlns:a16="http://schemas.microsoft.com/office/drawing/2014/main" val="2979770255"/>
                  </a:ext>
                </a:extLst>
              </a:tr>
              <a:tr h="7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Using what you know now about British naming traditions, pick a naming tradition from another country. You don’t have to use the ones I’ve chosen here, you can use the link at the bottom, or the internet, to select your 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Note down the similarities and differences between the British traditions, and the country you have chosen.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Are there any similarities?</a:t>
                      </a:r>
                    </a:p>
                  </a:txBody>
                  <a:tcPr>
                    <a:solidFill>
                      <a:schemeClr val="bg1"/>
                    </a:solidFill>
                  </a:tcPr>
                </a:tc>
                <a:extLst>
                  <a:ext uri="{0D108BD9-81ED-4DB2-BD59-A6C34878D82A}">
                    <a16:rowId xmlns:a16="http://schemas.microsoft.com/office/drawing/2014/main" val="3582823636"/>
                  </a:ext>
                </a:extLst>
              </a:tr>
            </a:tbl>
          </a:graphicData>
        </a:graphic>
      </p:graphicFrame>
      <p:pic>
        <p:nvPicPr>
          <p:cNvPr id="7" name="Picture 6">
            <a:extLst>
              <a:ext uri="{FF2B5EF4-FFF2-40B4-BE49-F238E27FC236}">
                <a16:creationId xmlns:a16="http://schemas.microsoft.com/office/drawing/2014/main" id="{0F763834-4FB5-9B4D-B650-063D1FDB07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73033" y="4877697"/>
            <a:ext cx="2450045" cy="1837534"/>
          </a:xfrm>
          <a:prstGeom prst="rect">
            <a:avLst/>
          </a:prstGeom>
        </p:spPr>
      </p:pic>
      <p:pic>
        <p:nvPicPr>
          <p:cNvPr id="8" name="Picture 7">
            <a:extLst>
              <a:ext uri="{FF2B5EF4-FFF2-40B4-BE49-F238E27FC236}">
                <a16:creationId xmlns:a16="http://schemas.microsoft.com/office/drawing/2014/main" id="{85758550-5F89-E14C-9520-FFC89DE075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27172" y="4868156"/>
            <a:ext cx="2805586" cy="1871852"/>
          </a:xfrm>
          <a:prstGeom prst="rect">
            <a:avLst/>
          </a:prstGeom>
        </p:spPr>
      </p:pic>
    </p:spTree>
    <p:extLst>
      <p:ext uri="{BB962C8B-B14F-4D97-AF65-F5344CB8AC3E}">
        <p14:creationId xmlns:p14="http://schemas.microsoft.com/office/powerpoint/2010/main" val="259825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hlinkClick r:id="rId3"/>
            <a:extLst>
              <a:ext uri="{FF2B5EF4-FFF2-40B4-BE49-F238E27FC236}">
                <a16:creationId xmlns:a16="http://schemas.microsoft.com/office/drawing/2014/main" id="{64486072-3DFF-E243-AB11-6E614AFCD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953" y="144096"/>
            <a:ext cx="4160227" cy="2320000"/>
          </a:xfrm>
          <a:prstGeom prst="rect">
            <a:avLst/>
          </a:prstGeom>
        </p:spPr>
      </p:pic>
      <p:graphicFrame>
        <p:nvGraphicFramePr>
          <p:cNvPr id="4" name="Table 3">
            <a:extLst>
              <a:ext uri="{FF2B5EF4-FFF2-40B4-BE49-F238E27FC236}">
                <a16:creationId xmlns:a16="http://schemas.microsoft.com/office/drawing/2014/main" id="{8D1FA506-AC80-DA4D-9BB0-899ECC32B51C}"/>
              </a:ext>
            </a:extLst>
          </p:cNvPr>
          <p:cNvGraphicFramePr>
            <a:graphicFrameLocks noGrp="1"/>
          </p:cNvGraphicFramePr>
          <p:nvPr>
            <p:extLst>
              <p:ext uri="{D42A27DB-BD31-4B8C-83A1-F6EECF244321}">
                <p14:modId xmlns:p14="http://schemas.microsoft.com/office/powerpoint/2010/main" val="1642122859"/>
              </p:ext>
            </p:extLst>
          </p:nvPr>
        </p:nvGraphicFramePr>
        <p:xfrm>
          <a:off x="128952" y="2493404"/>
          <a:ext cx="4160227" cy="1828800"/>
        </p:xfrm>
        <a:graphic>
          <a:graphicData uri="http://schemas.openxmlformats.org/drawingml/2006/table">
            <a:tbl>
              <a:tblPr firstRow="1" bandRow="1">
                <a:tableStyleId>{5C22544A-7EE6-4342-B048-85BDC9FD1C3A}</a:tableStyleId>
              </a:tblPr>
              <a:tblGrid>
                <a:gridCol w="4160227">
                  <a:extLst>
                    <a:ext uri="{9D8B030D-6E8A-4147-A177-3AD203B41FA5}">
                      <a16:colId xmlns:a16="http://schemas.microsoft.com/office/drawing/2014/main" val="2806593402"/>
                    </a:ext>
                  </a:extLst>
                </a:gridCol>
              </a:tblGrid>
              <a:tr h="207003">
                <a:tc>
                  <a:txBody>
                    <a:bodyPr/>
                    <a:lstStyle/>
                    <a:p>
                      <a:r>
                        <a:rPr lang="en-GB" dirty="0"/>
                        <a:t>Watch the video…</a:t>
                      </a:r>
                    </a:p>
                  </a:txBody>
                  <a:tcPr>
                    <a:solidFill>
                      <a:schemeClr val="accent2"/>
                    </a:solidFill>
                  </a:tcPr>
                </a:tc>
                <a:extLst>
                  <a:ext uri="{0D108BD9-81ED-4DB2-BD59-A6C34878D82A}">
                    <a16:rowId xmlns:a16="http://schemas.microsoft.com/office/drawing/2014/main" val="2979770255"/>
                  </a:ext>
                </a:extLst>
              </a:tr>
              <a:tr h="7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did </a:t>
                      </a:r>
                      <a:r>
                        <a:rPr lang="en-US" dirty="0" err="1"/>
                        <a:t>Geradro</a:t>
                      </a:r>
                      <a:r>
                        <a:rPr lang="en-US" dirty="0"/>
                        <a:t> change his name? What reasons does he give?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can we do to make sure people feel valued and respected?</a:t>
                      </a:r>
                    </a:p>
                  </a:txBody>
                  <a:tcPr>
                    <a:solidFill>
                      <a:schemeClr val="bg1"/>
                    </a:solidFill>
                  </a:tcPr>
                </a:tc>
                <a:extLst>
                  <a:ext uri="{0D108BD9-81ED-4DB2-BD59-A6C34878D82A}">
                    <a16:rowId xmlns:a16="http://schemas.microsoft.com/office/drawing/2014/main" val="3582823636"/>
                  </a:ext>
                </a:extLst>
              </a:tr>
            </a:tbl>
          </a:graphicData>
        </a:graphic>
      </p:graphicFrame>
      <p:graphicFrame>
        <p:nvGraphicFramePr>
          <p:cNvPr id="5" name="Table 4">
            <a:extLst>
              <a:ext uri="{FF2B5EF4-FFF2-40B4-BE49-F238E27FC236}">
                <a16:creationId xmlns:a16="http://schemas.microsoft.com/office/drawing/2014/main" id="{0366C8E6-5A6C-7E4C-A360-E30C01A9452E}"/>
              </a:ext>
            </a:extLst>
          </p:cNvPr>
          <p:cNvGraphicFramePr>
            <a:graphicFrameLocks noGrp="1"/>
          </p:cNvGraphicFramePr>
          <p:nvPr>
            <p:extLst>
              <p:ext uri="{D42A27DB-BD31-4B8C-83A1-F6EECF244321}">
                <p14:modId xmlns:p14="http://schemas.microsoft.com/office/powerpoint/2010/main" val="1811516466"/>
              </p:ext>
            </p:extLst>
          </p:nvPr>
        </p:nvGraphicFramePr>
        <p:xfrm>
          <a:off x="4407877" y="144096"/>
          <a:ext cx="7573108" cy="3200400"/>
        </p:xfrm>
        <a:graphic>
          <a:graphicData uri="http://schemas.openxmlformats.org/drawingml/2006/table">
            <a:tbl>
              <a:tblPr firstRow="1" bandRow="1">
                <a:tableStyleId>{5C22544A-7EE6-4342-B048-85BDC9FD1C3A}</a:tableStyleId>
              </a:tblPr>
              <a:tblGrid>
                <a:gridCol w="7573108">
                  <a:extLst>
                    <a:ext uri="{9D8B030D-6E8A-4147-A177-3AD203B41FA5}">
                      <a16:colId xmlns:a16="http://schemas.microsoft.com/office/drawing/2014/main" val="2806593402"/>
                    </a:ext>
                  </a:extLst>
                </a:gridCol>
              </a:tblGrid>
              <a:tr h="294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Know My Name…</a:t>
                      </a:r>
                    </a:p>
                  </a:txBody>
                  <a:tcPr>
                    <a:solidFill>
                      <a:schemeClr val="accent2"/>
                    </a:solidFill>
                  </a:tcPr>
                </a:tc>
                <a:extLst>
                  <a:ext uri="{0D108BD9-81ED-4DB2-BD59-A6C34878D82A}">
                    <a16:rowId xmlns:a16="http://schemas.microsoft.com/office/drawing/2014/main" val="2979770255"/>
                  </a:ext>
                </a:extLst>
              </a:tr>
              <a:tr h="1377767">
                <a:tc>
                  <a:txBody>
                    <a:bodyPr/>
                    <a:lstStyle/>
                    <a:p>
                      <a:r>
                        <a:rPr lang="en-GB" sz="1800" b="0" i="0" kern="1200" dirty="0">
                          <a:solidFill>
                            <a:schemeClr val="dk1"/>
                          </a:solidFill>
                          <a:effectLst/>
                          <a:latin typeface="+mn-lt"/>
                          <a:ea typeface="+mn-ea"/>
                          <a:cs typeface="+mn-cs"/>
                        </a:rPr>
                        <a:t>After a long day at work, I came home and turned on an episode of </a:t>
                      </a:r>
                      <a:r>
                        <a:rPr lang="en-GB" sz="1800" b="0" i="1" kern="1200" dirty="0">
                          <a:solidFill>
                            <a:schemeClr val="dk1"/>
                          </a:solidFill>
                          <a:effectLst/>
                          <a:latin typeface="+mn-lt"/>
                          <a:ea typeface="+mn-ea"/>
                          <a:cs typeface="+mn-cs"/>
                        </a:rPr>
                        <a:t>The View,</a:t>
                      </a:r>
                      <a:r>
                        <a:rPr lang="en-GB" sz="1800" b="0" i="0" kern="1200" dirty="0">
                          <a:solidFill>
                            <a:schemeClr val="dk1"/>
                          </a:solidFill>
                          <a:effectLst/>
                          <a:latin typeface="+mn-lt"/>
                          <a:ea typeface="+mn-ea"/>
                          <a:cs typeface="+mn-cs"/>
                        </a:rPr>
                        <a:t> and Elaine </a:t>
                      </a:r>
                      <a:r>
                        <a:rPr lang="en-GB" sz="1800" b="0" i="0" kern="1200" dirty="0" err="1">
                          <a:solidFill>
                            <a:schemeClr val="dk1"/>
                          </a:solidFill>
                          <a:effectLst/>
                          <a:latin typeface="+mn-lt"/>
                          <a:ea typeface="+mn-ea"/>
                          <a:cs typeface="+mn-cs"/>
                        </a:rPr>
                        <a:t>Welteroth</a:t>
                      </a:r>
                      <a:r>
                        <a:rPr lang="en-GB" sz="1800" b="0" i="0" kern="1200" dirty="0">
                          <a:solidFill>
                            <a:schemeClr val="dk1"/>
                          </a:solidFill>
                          <a:effectLst/>
                          <a:latin typeface="+mn-lt"/>
                          <a:ea typeface="+mn-ea"/>
                          <a:cs typeface="+mn-cs"/>
                        </a:rPr>
                        <a:t>, former </a:t>
                      </a:r>
                      <a:r>
                        <a:rPr lang="en-GB" sz="1800" b="0" i="1" kern="1200" dirty="0">
                          <a:solidFill>
                            <a:schemeClr val="dk1"/>
                          </a:solidFill>
                          <a:effectLst/>
                          <a:latin typeface="+mn-lt"/>
                          <a:ea typeface="+mn-ea"/>
                          <a:cs typeface="+mn-cs"/>
                        </a:rPr>
                        <a:t>Teen Vogue</a:t>
                      </a:r>
                      <a:r>
                        <a:rPr lang="en-GB" sz="1800" b="0" i="0" kern="1200" dirty="0">
                          <a:solidFill>
                            <a:schemeClr val="dk1"/>
                          </a:solidFill>
                          <a:effectLst/>
                          <a:latin typeface="+mn-lt"/>
                          <a:ea typeface="+mn-ea"/>
                          <a:cs typeface="+mn-cs"/>
                        </a:rPr>
                        <a:t> Editor-in-Chief, was the special guest. During her interview, she mentioned her annoyance when being </a:t>
                      </a:r>
                      <a:r>
                        <a:rPr lang="en-GB" sz="1800" b="1" i="0" kern="1200" dirty="0">
                          <a:solidFill>
                            <a:srgbClr val="FF0000"/>
                          </a:solidFill>
                          <a:effectLst/>
                          <a:latin typeface="+mn-lt"/>
                          <a:ea typeface="+mn-ea"/>
                          <a:cs typeface="+mn-cs"/>
                        </a:rPr>
                        <a:t>misidentified</a:t>
                      </a:r>
                      <a:r>
                        <a:rPr lang="en-GB" sz="1800" b="0" i="0" kern="1200" dirty="0">
                          <a:solidFill>
                            <a:schemeClr val="dk1"/>
                          </a:solidFill>
                          <a:effectLst/>
                          <a:latin typeface="+mn-lt"/>
                          <a:ea typeface="+mn-ea"/>
                          <a:cs typeface="+mn-cs"/>
                        </a:rPr>
                        <a:t> with other black women throughout her career, even while holding </a:t>
                      </a:r>
                      <a:r>
                        <a:rPr lang="en-GB" sz="1800" b="1" i="0" kern="1200" dirty="0">
                          <a:solidFill>
                            <a:srgbClr val="00B050"/>
                          </a:solidFill>
                          <a:effectLst/>
                          <a:latin typeface="+mn-lt"/>
                          <a:ea typeface="+mn-ea"/>
                          <a:cs typeface="+mn-cs"/>
                        </a:rPr>
                        <a:t>prominent</a:t>
                      </a:r>
                      <a:r>
                        <a:rPr lang="en-GB" sz="1800" b="0" i="0" kern="1200" dirty="0">
                          <a:solidFill>
                            <a:schemeClr val="dk1"/>
                          </a:solidFill>
                          <a:effectLst/>
                          <a:latin typeface="+mn-lt"/>
                          <a:ea typeface="+mn-ea"/>
                          <a:cs typeface="+mn-cs"/>
                        </a:rPr>
                        <a:t> positions, and even when they looked nothing alike. I gasped and hit rewind. I related so deeply because I could easily recount my own similar experiences. </a:t>
                      </a:r>
                    </a:p>
                    <a:p>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The most hurtful microaggressions concerned my name. As silly as it sounds, I didn’t realise how important my name was to my </a:t>
                      </a:r>
                      <a:r>
                        <a:rPr lang="en-GB" sz="1800" b="1" i="0" kern="1200" dirty="0">
                          <a:solidFill>
                            <a:srgbClr val="00B0F0"/>
                          </a:solidFill>
                          <a:effectLst/>
                          <a:latin typeface="+mn-lt"/>
                          <a:ea typeface="+mn-ea"/>
                          <a:cs typeface="+mn-cs"/>
                        </a:rPr>
                        <a:t>identity </a:t>
                      </a:r>
                      <a:r>
                        <a:rPr lang="en-GB" sz="1800" b="0" i="0" kern="1200" dirty="0">
                          <a:solidFill>
                            <a:schemeClr val="dk1"/>
                          </a:solidFill>
                          <a:effectLst/>
                          <a:latin typeface="+mn-lt"/>
                          <a:ea typeface="+mn-ea"/>
                          <a:cs typeface="+mn-cs"/>
                        </a:rPr>
                        <a:t>until people struggled to learn it or misidentified me as another black girl at work or school.</a:t>
                      </a:r>
                    </a:p>
                  </a:txBody>
                  <a:tcPr>
                    <a:solidFill>
                      <a:schemeClr val="bg1"/>
                    </a:solidFill>
                  </a:tcPr>
                </a:tc>
                <a:extLst>
                  <a:ext uri="{0D108BD9-81ED-4DB2-BD59-A6C34878D82A}">
                    <a16:rowId xmlns:a16="http://schemas.microsoft.com/office/drawing/2014/main" val="3582823636"/>
                  </a:ext>
                </a:extLst>
              </a:tr>
            </a:tbl>
          </a:graphicData>
        </a:graphic>
      </p:graphicFrame>
      <p:sp>
        <p:nvSpPr>
          <p:cNvPr id="6" name="Rectangle 5">
            <a:extLst>
              <a:ext uri="{FF2B5EF4-FFF2-40B4-BE49-F238E27FC236}">
                <a16:creationId xmlns:a16="http://schemas.microsoft.com/office/drawing/2014/main" id="{89CE895F-EFED-664B-B053-F3461E174A69}"/>
              </a:ext>
            </a:extLst>
          </p:cNvPr>
          <p:cNvSpPr/>
          <p:nvPr/>
        </p:nvSpPr>
        <p:spPr>
          <a:xfrm>
            <a:off x="128952" y="5457859"/>
            <a:ext cx="4160228" cy="923330"/>
          </a:xfrm>
          <a:prstGeom prst="rect">
            <a:avLst/>
          </a:prstGeom>
          <a:solidFill>
            <a:srgbClr val="FF9300"/>
          </a:solidFill>
        </p:spPr>
        <p:txBody>
          <a:bodyPr wrap="square">
            <a:spAutoFit/>
          </a:bodyPr>
          <a:lstStyle/>
          <a:p>
            <a:r>
              <a:rPr lang="en-GB" dirty="0">
                <a:solidFill>
                  <a:schemeClr val="bg1"/>
                </a:solidFill>
                <a:latin typeface="Cormorant Garamond"/>
              </a:rPr>
              <a:t>“Even when people are well-intentioned and kind, it’s still hurtful. Misidentification makes me feel invisible.”</a:t>
            </a:r>
            <a:endParaRPr lang="en-US" dirty="0">
              <a:solidFill>
                <a:schemeClr val="bg1"/>
              </a:solidFill>
            </a:endParaRPr>
          </a:p>
        </p:txBody>
      </p:sp>
      <p:sp>
        <p:nvSpPr>
          <p:cNvPr id="7" name="TextBox 6">
            <a:extLst>
              <a:ext uri="{FF2B5EF4-FFF2-40B4-BE49-F238E27FC236}">
                <a16:creationId xmlns:a16="http://schemas.microsoft.com/office/drawing/2014/main" id="{51D9CD89-7A17-6D43-8616-0E41FED8C874}"/>
              </a:ext>
            </a:extLst>
          </p:cNvPr>
          <p:cNvSpPr txBox="1"/>
          <p:nvPr/>
        </p:nvSpPr>
        <p:spPr>
          <a:xfrm>
            <a:off x="128952" y="4579488"/>
            <a:ext cx="4160227" cy="646331"/>
          </a:xfrm>
          <a:prstGeom prst="rect">
            <a:avLst/>
          </a:prstGeom>
          <a:solidFill>
            <a:srgbClr val="FFC000"/>
          </a:solidFill>
        </p:spPr>
        <p:txBody>
          <a:bodyPr wrap="square" rtlCol="0">
            <a:spAutoFit/>
          </a:bodyPr>
          <a:lstStyle/>
          <a:p>
            <a:r>
              <a:rPr lang="en-US" dirty="0">
                <a:solidFill>
                  <a:schemeClr val="bg1"/>
                </a:solidFill>
              </a:rPr>
              <a:t>Are there any words you are unsure of on this slide?</a:t>
            </a:r>
          </a:p>
        </p:txBody>
      </p:sp>
      <p:graphicFrame>
        <p:nvGraphicFramePr>
          <p:cNvPr id="9" name="Table 8">
            <a:extLst>
              <a:ext uri="{FF2B5EF4-FFF2-40B4-BE49-F238E27FC236}">
                <a16:creationId xmlns:a16="http://schemas.microsoft.com/office/drawing/2014/main" id="{CEC1AE3B-9C2A-F246-9175-5BD0D84E2658}"/>
              </a:ext>
            </a:extLst>
          </p:cNvPr>
          <p:cNvGraphicFramePr>
            <a:graphicFrameLocks noGrp="1"/>
          </p:cNvGraphicFramePr>
          <p:nvPr>
            <p:extLst>
              <p:ext uri="{D42A27DB-BD31-4B8C-83A1-F6EECF244321}">
                <p14:modId xmlns:p14="http://schemas.microsoft.com/office/powerpoint/2010/main" val="3288710127"/>
              </p:ext>
            </p:extLst>
          </p:nvPr>
        </p:nvGraphicFramePr>
        <p:xfrm>
          <a:off x="4407877" y="3513505"/>
          <a:ext cx="3664466" cy="1828800"/>
        </p:xfrm>
        <a:graphic>
          <a:graphicData uri="http://schemas.openxmlformats.org/drawingml/2006/table">
            <a:tbl>
              <a:tblPr firstRow="1" bandRow="1">
                <a:tableStyleId>{5C22544A-7EE6-4342-B048-85BDC9FD1C3A}</a:tableStyleId>
              </a:tblPr>
              <a:tblGrid>
                <a:gridCol w="3664466">
                  <a:extLst>
                    <a:ext uri="{9D8B030D-6E8A-4147-A177-3AD203B41FA5}">
                      <a16:colId xmlns:a16="http://schemas.microsoft.com/office/drawing/2014/main" val="2806593402"/>
                    </a:ext>
                  </a:extLst>
                </a:gridCol>
              </a:tblGrid>
              <a:tr h="207003">
                <a:tc>
                  <a:txBody>
                    <a:bodyPr/>
                    <a:lstStyle/>
                    <a:p>
                      <a:r>
                        <a:rPr lang="en-GB" dirty="0"/>
                        <a:t>Mini writing task…</a:t>
                      </a:r>
                    </a:p>
                  </a:txBody>
                  <a:tcPr>
                    <a:solidFill>
                      <a:schemeClr val="accent2"/>
                    </a:solidFill>
                  </a:tcPr>
                </a:tc>
                <a:extLst>
                  <a:ext uri="{0D108BD9-81ED-4DB2-BD59-A6C34878D82A}">
                    <a16:rowId xmlns:a16="http://schemas.microsoft.com/office/drawing/2014/main" val="2979770255"/>
                  </a:ext>
                </a:extLst>
              </a:tr>
              <a:tr h="7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important are names for you? Why is it important that we use the correct names? Add a paragraph to the leaflet you are putting together on equality.</a:t>
                      </a:r>
                    </a:p>
                  </a:txBody>
                  <a:tcPr>
                    <a:solidFill>
                      <a:schemeClr val="bg1"/>
                    </a:solidFill>
                  </a:tcPr>
                </a:tc>
                <a:extLst>
                  <a:ext uri="{0D108BD9-81ED-4DB2-BD59-A6C34878D82A}">
                    <a16:rowId xmlns:a16="http://schemas.microsoft.com/office/drawing/2014/main" val="3582823636"/>
                  </a:ext>
                </a:extLst>
              </a:tr>
            </a:tbl>
          </a:graphicData>
        </a:graphic>
      </p:graphicFrame>
      <p:sp>
        <p:nvSpPr>
          <p:cNvPr id="10" name="TextBox 9">
            <a:extLst>
              <a:ext uri="{FF2B5EF4-FFF2-40B4-BE49-F238E27FC236}">
                <a16:creationId xmlns:a16="http://schemas.microsoft.com/office/drawing/2014/main" id="{C2B29692-E1F5-604F-86AF-5DF315F98403}"/>
              </a:ext>
            </a:extLst>
          </p:cNvPr>
          <p:cNvSpPr txBox="1"/>
          <p:nvPr/>
        </p:nvSpPr>
        <p:spPr>
          <a:xfrm>
            <a:off x="21978" y="6515270"/>
            <a:ext cx="5179623" cy="530915"/>
          </a:xfrm>
          <a:prstGeom prst="rect">
            <a:avLst/>
          </a:prstGeom>
          <a:noFill/>
        </p:spPr>
        <p:txBody>
          <a:bodyPr wrap="none" rtlCol="0">
            <a:spAutoFit/>
          </a:bodyPr>
          <a:lstStyle/>
          <a:p>
            <a:r>
              <a:rPr lang="en-US" sz="1050" dirty="0"/>
              <a:t>Text source: </a:t>
            </a:r>
            <a:r>
              <a:rPr lang="en-US" sz="1050" dirty="0">
                <a:hlinkClick r:id="rId5"/>
              </a:rPr>
              <a:t>https://www.thegoodtrade.com/features/importance-of-remembering-names</a:t>
            </a:r>
            <a:endParaRPr lang="en-US" sz="1050" dirty="0"/>
          </a:p>
          <a:p>
            <a:endParaRPr lang="en-US" dirty="0"/>
          </a:p>
        </p:txBody>
      </p:sp>
      <p:graphicFrame>
        <p:nvGraphicFramePr>
          <p:cNvPr id="12" name="Table 5">
            <a:extLst>
              <a:ext uri="{FF2B5EF4-FFF2-40B4-BE49-F238E27FC236}">
                <a16:creationId xmlns:a16="http://schemas.microsoft.com/office/drawing/2014/main" id="{1AB135CF-29C6-394B-8BFB-CDB0297DE008}"/>
              </a:ext>
            </a:extLst>
          </p:cNvPr>
          <p:cNvGraphicFramePr>
            <a:graphicFrameLocks noGrp="1"/>
          </p:cNvGraphicFramePr>
          <p:nvPr>
            <p:extLst>
              <p:ext uri="{D42A27DB-BD31-4B8C-83A1-F6EECF244321}">
                <p14:modId xmlns:p14="http://schemas.microsoft.com/office/powerpoint/2010/main" val="2691957335"/>
              </p:ext>
            </p:extLst>
          </p:nvPr>
        </p:nvGraphicFramePr>
        <p:xfrm>
          <a:off x="8316520" y="3487025"/>
          <a:ext cx="3664465" cy="1818423"/>
        </p:xfrm>
        <a:graphic>
          <a:graphicData uri="http://schemas.openxmlformats.org/drawingml/2006/table">
            <a:tbl>
              <a:tblPr firstRow="1" bandRow="1">
                <a:tableStyleId>{5940675A-B579-460E-94D1-54222C63F5DA}</a:tableStyleId>
              </a:tblPr>
              <a:tblGrid>
                <a:gridCol w="1832233">
                  <a:extLst>
                    <a:ext uri="{9D8B030D-6E8A-4147-A177-3AD203B41FA5}">
                      <a16:colId xmlns:a16="http://schemas.microsoft.com/office/drawing/2014/main" val="3804456243"/>
                    </a:ext>
                  </a:extLst>
                </a:gridCol>
                <a:gridCol w="1832232">
                  <a:extLst>
                    <a:ext uri="{9D8B030D-6E8A-4147-A177-3AD203B41FA5}">
                      <a16:colId xmlns:a16="http://schemas.microsoft.com/office/drawing/2014/main" val="165856241"/>
                    </a:ext>
                  </a:extLst>
                </a:gridCol>
              </a:tblGrid>
              <a:tr h="332142">
                <a:tc gridSpan="2">
                  <a:txBody>
                    <a:bodyPr/>
                    <a:lstStyle/>
                    <a:p>
                      <a:pPr algn="l"/>
                      <a:r>
                        <a:rPr lang="en-US" sz="2000" b="1" dirty="0">
                          <a:solidFill>
                            <a:schemeClr val="bg1"/>
                          </a:solidFill>
                        </a:rPr>
                        <a:t>Key Vocabulary</a:t>
                      </a:r>
                    </a:p>
                  </a:txBody>
                  <a:tcPr>
                    <a:solidFill>
                      <a:srgbClr val="FF9300"/>
                    </a:solidFill>
                  </a:tcPr>
                </a:tc>
                <a:tc hMerge="1">
                  <a:txBody>
                    <a:bodyPr/>
                    <a:lstStyle/>
                    <a:p>
                      <a:pPr algn="ctr"/>
                      <a:r>
                        <a:rPr lang="en-US" sz="1600" dirty="0"/>
                        <a:t>Definition</a:t>
                      </a:r>
                    </a:p>
                  </a:txBody>
                  <a:tcPr>
                    <a:solidFill>
                      <a:srgbClr val="A9DFFE"/>
                    </a:solidFill>
                  </a:tcPr>
                </a:tc>
                <a:extLst>
                  <a:ext uri="{0D108BD9-81ED-4DB2-BD59-A6C34878D82A}">
                    <a16:rowId xmlns:a16="http://schemas.microsoft.com/office/drawing/2014/main" val="2454834053"/>
                  </a:ext>
                </a:extLst>
              </a:tr>
              <a:tr h="474061">
                <a:tc>
                  <a:txBody>
                    <a:bodyPr/>
                    <a:lstStyle/>
                    <a:p>
                      <a:r>
                        <a:rPr lang="en-US" sz="1600" b="1" dirty="0">
                          <a:solidFill>
                            <a:srgbClr val="FF0000"/>
                          </a:solidFill>
                        </a:rPr>
                        <a:t>misidentified </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77092047"/>
                  </a:ext>
                </a:extLst>
              </a:tr>
              <a:tr h="474061">
                <a:tc>
                  <a:txBody>
                    <a:bodyPr/>
                    <a:lstStyle/>
                    <a:p>
                      <a:r>
                        <a:rPr lang="en-US" sz="1600" b="1" dirty="0">
                          <a:solidFill>
                            <a:srgbClr val="00B050"/>
                          </a:solidFill>
                        </a:rPr>
                        <a:t>Prominent</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70030829"/>
                  </a:ext>
                </a:extLst>
              </a:tr>
              <a:tr h="474061">
                <a:tc>
                  <a:txBody>
                    <a:bodyPr/>
                    <a:lstStyle/>
                    <a:p>
                      <a:r>
                        <a:rPr lang="en-US" sz="1600" b="1" dirty="0">
                          <a:solidFill>
                            <a:srgbClr val="00B0F0"/>
                          </a:solidFill>
                        </a:rPr>
                        <a:t>identity</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8033175"/>
                  </a:ext>
                </a:extLst>
              </a:tr>
            </a:tbl>
          </a:graphicData>
        </a:graphic>
      </p:graphicFrame>
      <p:sp>
        <p:nvSpPr>
          <p:cNvPr id="14" name="TextBox 13">
            <a:extLst>
              <a:ext uri="{FF2B5EF4-FFF2-40B4-BE49-F238E27FC236}">
                <a16:creationId xmlns:a16="http://schemas.microsoft.com/office/drawing/2014/main" id="{4F9689CD-717B-BF42-B542-1669F5AAF39A}"/>
              </a:ext>
            </a:extLst>
          </p:cNvPr>
          <p:cNvSpPr txBox="1"/>
          <p:nvPr/>
        </p:nvSpPr>
        <p:spPr>
          <a:xfrm>
            <a:off x="4407876" y="5476386"/>
            <a:ext cx="2153345" cy="923330"/>
          </a:xfrm>
          <a:prstGeom prst="rect">
            <a:avLst/>
          </a:prstGeom>
          <a:solidFill>
            <a:srgbClr val="FF9300"/>
          </a:solidFill>
        </p:spPr>
        <p:txBody>
          <a:bodyPr wrap="square" rtlCol="0">
            <a:spAutoFit/>
          </a:bodyPr>
          <a:lstStyle/>
          <a:p>
            <a:r>
              <a:rPr lang="en-US" dirty="0">
                <a:solidFill>
                  <a:schemeClr val="bg1"/>
                </a:solidFill>
              </a:rPr>
              <a:t>Why are names important for achieving equality?</a:t>
            </a:r>
          </a:p>
        </p:txBody>
      </p:sp>
      <p:sp>
        <p:nvSpPr>
          <p:cNvPr id="15" name="TextBox 14">
            <a:extLst>
              <a:ext uri="{FF2B5EF4-FFF2-40B4-BE49-F238E27FC236}">
                <a16:creationId xmlns:a16="http://schemas.microsoft.com/office/drawing/2014/main" id="{3F0E9D02-F558-EC43-9941-C1292341E137}"/>
              </a:ext>
            </a:extLst>
          </p:cNvPr>
          <p:cNvSpPr txBox="1"/>
          <p:nvPr/>
        </p:nvSpPr>
        <p:spPr>
          <a:xfrm>
            <a:off x="8316520" y="5466075"/>
            <a:ext cx="3657755" cy="923330"/>
          </a:xfrm>
          <a:prstGeom prst="rect">
            <a:avLst/>
          </a:prstGeom>
          <a:solidFill>
            <a:srgbClr val="FFC000"/>
          </a:solidFill>
        </p:spPr>
        <p:txBody>
          <a:bodyPr wrap="square" rtlCol="0">
            <a:spAutoFit/>
          </a:bodyPr>
          <a:lstStyle/>
          <a:p>
            <a:r>
              <a:rPr lang="en-US" dirty="0">
                <a:solidFill>
                  <a:schemeClr val="bg1"/>
                </a:solidFill>
              </a:rPr>
              <a:t>Is the process for naming our pets different? How do we choose names for them?</a:t>
            </a:r>
          </a:p>
        </p:txBody>
      </p:sp>
      <p:pic>
        <p:nvPicPr>
          <p:cNvPr id="13" name="Picture 12">
            <a:extLst>
              <a:ext uri="{FF2B5EF4-FFF2-40B4-BE49-F238E27FC236}">
                <a16:creationId xmlns:a16="http://schemas.microsoft.com/office/drawing/2014/main" id="{9C5A365B-5B0A-0C48-B202-A3AA838FEB3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76063" y="5511314"/>
            <a:ext cx="1525615" cy="1049195"/>
          </a:xfrm>
          <a:prstGeom prst="rect">
            <a:avLst/>
          </a:prstGeom>
        </p:spPr>
      </p:pic>
    </p:spTree>
    <p:extLst>
      <p:ext uri="{BB962C8B-B14F-4D97-AF65-F5344CB8AC3E}">
        <p14:creationId xmlns:p14="http://schemas.microsoft.com/office/powerpoint/2010/main" val="2829118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2521</TotalTime>
  <Words>1608</Words>
  <Application>Microsoft Office PowerPoint</Application>
  <PresentationFormat>Widescreen</PresentationFormat>
  <Paragraphs>118</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Century Gothic</vt:lpstr>
      <vt:lpstr>Comic Sans MS</vt:lpstr>
      <vt:lpstr>Cormorant Garamond</vt:lpstr>
      <vt:lpstr>SourceSansPro-Regular</vt:lpstr>
      <vt:lpstr>Office Theme</vt:lpstr>
      <vt:lpstr>L1-2 Functional Skills English What’s in a name? Ice breaker for Functional English</vt:lpstr>
      <vt:lpstr>PowerPoint Presentation</vt:lpstr>
      <vt:lpstr>PowerPoint Presentation</vt:lpstr>
      <vt:lpstr>PowerPoint Presentation</vt:lpstr>
      <vt:lpstr>PowerPoint Presentation</vt:lpstr>
      <vt:lpstr>PowerPoint Presentation</vt:lpstr>
    </vt:vector>
  </TitlesOfParts>
  <Manager>Contributed to www.skillsworkshop.org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a Name? Ice breaker for Functional Skills English</dc:title>
  <dc:subject>L1-L2 Reformed Functional Skills English</dc:subject>
  <dc:creator>Stephanie Gilford - Jan 2022</dc:creator>
  <cp:lastModifiedBy>Maggie Harnew</cp:lastModifiedBy>
  <cp:revision>39</cp:revision>
  <dcterms:created xsi:type="dcterms:W3CDTF">2021-08-24T08:43:06Z</dcterms:created>
  <dcterms:modified xsi:type="dcterms:W3CDTF">2022-01-08T13:03:00Z</dcterms:modified>
</cp:coreProperties>
</file>