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7" r:id="rId2"/>
    <p:sldId id="256" r:id="rId3"/>
  </p:sldIdLst>
  <p:sldSz cx="12801600" cy="9601200" type="A3"/>
  <p:notesSz cx="7099300" cy="10234613"/>
  <p:defaultTextStyle>
    <a:defPPr>
      <a:defRPr lang="en-US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6" autoAdjust="0"/>
    <p:restoredTop sz="94660"/>
  </p:normalViewPr>
  <p:slideViewPr>
    <p:cSldViewPr>
      <p:cViewPr>
        <p:scale>
          <a:sx n="91" d="100"/>
          <a:sy n="91" d="100"/>
        </p:scale>
        <p:origin x="-1146" y="-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7ED3EE-ED95-43E0-ADB6-22C41134EB3F}" type="datetimeFigureOut">
              <a:rPr lang="en-GB" smtClean="0"/>
              <a:pPr/>
              <a:t>08/12/2014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8809BE8-5427-4DEF-A7F0-1FF520AE98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3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December</a:t>
            </a:r>
            <a:r>
              <a:rPr lang="en-GB" baseline="0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2014</a:t>
            </a:r>
            <a:r>
              <a:rPr lang="en-GB" dirty="0" smtClean="0">
                <a:latin typeface="Comic Sans MS" pitchFamily="66" charset="0"/>
              </a:rPr>
              <a:t>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Andrea Slade.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79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December</a:t>
            </a:r>
            <a:r>
              <a:rPr lang="en-GB" baseline="0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Andrea Slade.</a:t>
            </a:r>
            <a:endParaRPr lang="en-GB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09BE8-5427-4DEF-A7F0-1FF520AE981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E7CE-D167-40C8-96A0-8C3880B9C951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A94A-D9CE-4AB4-B494-F7B2D3BB9F41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D3A7-9930-4547-A2F8-41B4430FD54E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532D-AFF6-467E-AC5A-B6EFCCFA18E9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5FE-28A7-4D3A-89B5-E4D312F373E2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9946-294F-40D8-B7CA-D00AB69E5A6B}" type="datetime1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F424-1122-434E-94B0-97F2AEE460B5}" type="datetime1">
              <a:rPr lang="en-GB" smtClean="0"/>
              <a:t>08/12/2014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281-D485-45DB-BC5B-8C69F3852D82}" type="datetime1">
              <a:rPr lang="en-GB" smtClean="0"/>
              <a:t>08/12/2014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44D-A45A-4824-BC48-30FE44925C98}" type="datetime1">
              <a:rPr lang="en-GB" smtClean="0"/>
              <a:t>08/12/2014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86C-DE66-4F73-B330-21AC66EB60F1}" type="datetime1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F2AA-FD1F-47CE-BCBC-69347F66B3FB}" type="datetime1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CD21-7812-479A-B234-08412CAC4BC3}" type="datetime1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Kindly contributed to www.skillsworkshop.org by Andrea Slade, December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3723-1564-4B87-AABF-285ADF24242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52130" y="865880"/>
            <a:ext cx="9476253" cy="1411287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4700" b="1" dirty="0" smtClean="0"/>
              <a:t>Social Ups &amp; Downs</a:t>
            </a:r>
            <a:endParaRPr lang="en-GB" sz="4700" b="1" dirty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97856" y="5767393"/>
            <a:ext cx="11808141" cy="242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533" tIns="53767" rIns="107533" bIns="53767"/>
          <a:lstStyle/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159" y="364911"/>
            <a:ext cx="248253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996870" y="6125214"/>
            <a:ext cx="11090275" cy="170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533" tIns="53767" rIns="107533" bIns="53767"/>
          <a:lstStyle/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r>
              <a:rPr lang="en-GB" sz="19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Curriculum links and teaching notes</a:t>
            </a:r>
            <a:endParaRPr lang="en-GB" sz="19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Milestone 8 / Entry Level 1</a:t>
            </a:r>
          </a:p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Maths – counting, recognising numbers</a:t>
            </a:r>
          </a:p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English – discussion, listening,  following instructions </a:t>
            </a:r>
            <a:endParaRPr lang="en-GB" sz="19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</a:pPr>
            <a:endParaRPr lang="en-GB" sz="19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930114" y="2352328"/>
            <a:ext cx="10630843" cy="355719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33337" tIns="233337" rIns="233337" bIns="233337" spcCol="1494" anchor="ctr"/>
          <a:lstStyle/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December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2014. </a:t>
            </a:r>
            <a:r>
              <a:rPr lang="en-GB" dirty="0">
                <a:solidFill>
                  <a:prstClr val="black"/>
                </a:solidFill>
              </a:rPr>
              <a:t>Kindly contributed </a:t>
            </a:r>
            <a:r>
              <a:rPr lang="en-GB" dirty="0" smtClean="0">
                <a:solidFill>
                  <a:prstClr val="black"/>
                </a:solidFill>
              </a:rPr>
              <a:t>by </a:t>
            </a:r>
            <a:r>
              <a:rPr lang="en-GB" dirty="0" smtClean="0">
                <a:solidFill>
                  <a:prstClr val="black"/>
                </a:solidFill>
              </a:rPr>
              <a:t>Andrea Slade, Epping Forest College.</a:t>
            </a:r>
            <a:endParaRPr lang="en-GB" dirty="0" smtClean="0">
              <a:solidFill>
                <a:prstClr val="black"/>
              </a:solidFill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Search </a:t>
            </a:r>
            <a:r>
              <a:rPr lang="en-GB" dirty="0">
                <a:solidFill>
                  <a:prstClr val="black"/>
                </a:solidFill>
              </a:rPr>
              <a:t>for </a:t>
            </a:r>
            <a:r>
              <a:rPr lang="en-GB" dirty="0" smtClean="0">
                <a:solidFill>
                  <a:prstClr val="black"/>
                </a:solidFill>
              </a:rPr>
              <a:t>Andrea </a:t>
            </a:r>
            <a:r>
              <a:rPr lang="en-GB" dirty="0">
                <a:solidFill>
                  <a:prstClr val="black"/>
                </a:solidFill>
              </a:rPr>
              <a:t>on </a:t>
            </a:r>
            <a:r>
              <a:rPr lang="en-GB" dirty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</a:rPr>
              <a:t>Please refer to the download page for this resource on skillsworkshop for detailed curriculum links and related </a:t>
            </a:r>
            <a:r>
              <a:rPr lang="en-GB" dirty="0" smtClean="0">
                <a:solidFill>
                  <a:srgbClr val="000000"/>
                </a:solidFill>
              </a:rPr>
              <a:t>resources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000000"/>
                </a:solidFill>
              </a:rPr>
              <a:t>Best printed onto A3 paper and laminated. Dice and counters will be needed. </a:t>
            </a:r>
            <a:endParaRPr lang="en-GB" dirty="0">
              <a:solidFill>
                <a:srgbClr val="000000"/>
              </a:solidFill>
            </a:endParaRPr>
          </a:p>
          <a:p>
            <a:pPr defTabSz="1075334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ounded Rectangle 190"/>
          <p:cNvSpPr/>
          <p:nvPr/>
        </p:nvSpPr>
        <p:spPr>
          <a:xfrm rot="5400000">
            <a:off x="6081264" y="3684977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Rounded Rectangle 191"/>
          <p:cNvSpPr/>
          <p:nvPr/>
        </p:nvSpPr>
        <p:spPr>
          <a:xfrm rot="5400000">
            <a:off x="9561651" y="2541850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Rounded Rectangle 192"/>
          <p:cNvSpPr/>
          <p:nvPr/>
        </p:nvSpPr>
        <p:spPr>
          <a:xfrm rot="5400000">
            <a:off x="2600878" y="2541850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</a:t>
            </a:r>
            <a:endParaRPr lang="en-GB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 rot="5400000">
            <a:off x="6081264" y="1398722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endParaRPr lang="en-GB" sz="8000" dirty="0" smtClean="0"/>
          </a:p>
          <a:p>
            <a:pPr algn="ctr"/>
            <a:endParaRPr lang="en-GB" dirty="0"/>
          </a:p>
        </p:txBody>
      </p:sp>
      <p:sp>
        <p:nvSpPr>
          <p:cNvPr id="195" name="Rounded Rectangle 194"/>
          <p:cNvSpPr/>
          <p:nvPr/>
        </p:nvSpPr>
        <p:spPr>
          <a:xfrm rot="5400000">
            <a:off x="9561651" y="255595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Rounded Rectangle 195"/>
          <p:cNvSpPr/>
          <p:nvPr/>
        </p:nvSpPr>
        <p:spPr>
          <a:xfrm rot="5400000">
            <a:off x="2600878" y="255595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Your facial expression shows anger.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 rot="5400000">
            <a:off x="9561651" y="3684977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Rounded Rectangle 197"/>
          <p:cNvSpPr/>
          <p:nvPr/>
        </p:nvSpPr>
        <p:spPr>
          <a:xfrm rot="5400000">
            <a:off x="2600878" y="3684977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Rounded Rectangle 198"/>
          <p:cNvSpPr/>
          <p:nvPr/>
        </p:nvSpPr>
        <p:spPr>
          <a:xfrm rot="5400000">
            <a:off x="6081264" y="2541850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Rounded Rectangle 199"/>
          <p:cNvSpPr/>
          <p:nvPr/>
        </p:nvSpPr>
        <p:spPr>
          <a:xfrm rot="5400000">
            <a:off x="9561651" y="1398722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GB" sz="11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 rot="5400000">
            <a:off x="2600878" y="1398722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Rounded Rectangle 201"/>
          <p:cNvSpPr/>
          <p:nvPr/>
        </p:nvSpPr>
        <p:spPr>
          <a:xfrm rot="5400000">
            <a:off x="6081264" y="255595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Rounded Rectangle 202"/>
          <p:cNvSpPr/>
          <p:nvPr/>
        </p:nvSpPr>
        <p:spPr>
          <a:xfrm rot="5400000">
            <a:off x="10721780" y="3684977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 back 2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4" name="Rounded Rectangle 203"/>
          <p:cNvSpPr/>
          <p:nvPr/>
        </p:nvSpPr>
        <p:spPr>
          <a:xfrm rot="5400000">
            <a:off x="3761007" y="3684977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Bullying is never acceptable behaviour.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" name="Rounded Rectangle 204"/>
          <p:cNvSpPr/>
          <p:nvPr/>
        </p:nvSpPr>
        <p:spPr>
          <a:xfrm rot="5400000">
            <a:off x="7241393" y="2541850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Comic Sans MS" pitchFamily="66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 rot="5400000">
            <a:off x="10721780" y="1398722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 forward 2 spaces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 rot="5400000">
            <a:off x="3761007" y="1398722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hit someone.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8" name="Rounded Rectangle 207"/>
          <p:cNvSpPr/>
          <p:nvPr/>
        </p:nvSpPr>
        <p:spPr>
          <a:xfrm rot="5400000">
            <a:off x="7241393" y="255595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 back 2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9" name="Rounded Rectangle 208"/>
          <p:cNvSpPr/>
          <p:nvPr/>
        </p:nvSpPr>
        <p:spPr>
          <a:xfrm rot="5400000">
            <a:off x="7241393" y="3684977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Have another turn.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0" name="Rounded Rectangle 209"/>
          <p:cNvSpPr/>
          <p:nvPr/>
        </p:nvSpPr>
        <p:spPr>
          <a:xfrm rot="5400000">
            <a:off x="10721780" y="2541850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Others can trust you.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1" name="Rounded Rectangle 210"/>
          <p:cNvSpPr/>
          <p:nvPr/>
        </p:nvSpPr>
        <p:spPr>
          <a:xfrm rot="5400000">
            <a:off x="3761007" y="2541850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Rounded Rectangle 211"/>
          <p:cNvSpPr/>
          <p:nvPr/>
        </p:nvSpPr>
        <p:spPr>
          <a:xfrm rot="5400000">
            <a:off x="7241393" y="1398722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Rounded Rectangle 212"/>
          <p:cNvSpPr/>
          <p:nvPr/>
        </p:nvSpPr>
        <p:spPr>
          <a:xfrm rot="5400000">
            <a:off x="10721780" y="255595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shouted at someone.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4" name="Rounded Rectangle 213"/>
          <p:cNvSpPr/>
          <p:nvPr/>
        </p:nvSpPr>
        <p:spPr>
          <a:xfrm rot="5400000">
            <a:off x="3761007" y="255595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Rounded Rectangle 214"/>
          <p:cNvSpPr/>
          <p:nvPr/>
        </p:nvSpPr>
        <p:spPr>
          <a:xfrm rot="5400000">
            <a:off x="1440749" y="255595"/>
            <a:ext cx="1143127" cy="116012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latin typeface="Comic Sans MS" pitchFamily="66" charset="0"/>
              </a:rPr>
              <a:t>You’re a winner!  You have great social skills.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16" name="Rounded Rectangle 215"/>
          <p:cNvSpPr/>
          <p:nvPr/>
        </p:nvSpPr>
        <p:spPr>
          <a:xfrm rot="5400000">
            <a:off x="8401522" y="3684977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Rounded Rectangle 216"/>
          <p:cNvSpPr/>
          <p:nvPr/>
        </p:nvSpPr>
        <p:spPr>
          <a:xfrm rot="5400000">
            <a:off x="1440749" y="3684977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8" name="Rounded Rectangle 217"/>
          <p:cNvSpPr/>
          <p:nvPr/>
        </p:nvSpPr>
        <p:spPr>
          <a:xfrm rot="5400000">
            <a:off x="4921135" y="2541850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Move forward 4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9" name="Rounded Rectangle 218"/>
          <p:cNvSpPr/>
          <p:nvPr/>
        </p:nvSpPr>
        <p:spPr>
          <a:xfrm rot="5400000">
            <a:off x="8401522" y="1398722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ounded Rectangle 219"/>
          <p:cNvSpPr/>
          <p:nvPr/>
        </p:nvSpPr>
        <p:spPr>
          <a:xfrm rot="5400000">
            <a:off x="1440749" y="1398722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Rounded Rectangle 220"/>
          <p:cNvSpPr/>
          <p:nvPr/>
        </p:nvSpPr>
        <p:spPr>
          <a:xfrm rot="5400000">
            <a:off x="4921135" y="255595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interrupted someone whilst they were talking.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2" name="Rounded Rectangle 221"/>
          <p:cNvSpPr/>
          <p:nvPr/>
        </p:nvSpPr>
        <p:spPr>
          <a:xfrm rot="5400000">
            <a:off x="4921135" y="3684977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Rounded Rectangle 222"/>
          <p:cNvSpPr/>
          <p:nvPr/>
        </p:nvSpPr>
        <p:spPr>
          <a:xfrm rot="5400000">
            <a:off x="8401522" y="2541850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Rounded Rectangle 223"/>
          <p:cNvSpPr/>
          <p:nvPr/>
        </p:nvSpPr>
        <p:spPr>
          <a:xfrm rot="5400000">
            <a:off x="1440749" y="2541850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Rounded Rectangle 224"/>
          <p:cNvSpPr/>
          <p:nvPr/>
        </p:nvSpPr>
        <p:spPr>
          <a:xfrm rot="5400000">
            <a:off x="4921135" y="1398722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Rounded Rectangle 225"/>
          <p:cNvSpPr/>
          <p:nvPr/>
        </p:nvSpPr>
        <p:spPr>
          <a:xfrm rot="5400000">
            <a:off x="8401522" y="255595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Have another turn.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 rot="5400000">
            <a:off x="6081264" y="8257484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ounded Rectangle 155"/>
          <p:cNvSpPr/>
          <p:nvPr/>
        </p:nvSpPr>
        <p:spPr>
          <a:xfrm rot="5400000">
            <a:off x="9561651" y="7114357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 forward 2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 rot="5400000">
            <a:off x="2600878" y="7114357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ounded Rectangle 157"/>
          <p:cNvSpPr/>
          <p:nvPr/>
        </p:nvSpPr>
        <p:spPr>
          <a:xfrm rot="5400000">
            <a:off x="6081264" y="5971229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ounded Rectangle 158"/>
          <p:cNvSpPr/>
          <p:nvPr/>
        </p:nvSpPr>
        <p:spPr>
          <a:xfrm rot="5400000">
            <a:off x="9561651" y="4828102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ounded Rectangle 159"/>
          <p:cNvSpPr/>
          <p:nvPr/>
        </p:nvSpPr>
        <p:spPr>
          <a:xfrm rot="5400000">
            <a:off x="2600878" y="4828102"/>
            <a:ext cx="1143127" cy="1160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ounded Rectangle 160"/>
          <p:cNvSpPr/>
          <p:nvPr/>
        </p:nvSpPr>
        <p:spPr>
          <a:xfrm rot="5400000">
            <a:off x="9561651" y="8257484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ounded Rectangle 161"/>
          <p:cNvSpPr/>
          <p:nvPr/>
        </p:nvSpPr>
        <p:spPr>
          <a:xfrm rot="5400000">
            <a:off x="2600878" y="8257484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200" dirty="0">
              <a:latin typeface="Comic Sans MS" pitchFamily="66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 rot="5400000">
            <a:off x="6081264" y="7114357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ounded Rectangle 163"/>
          <p:cNvSpPr/>
          <p:nvPr/>
        </p:nvSpPr>
        <p:spPr>
          <a:xfrm rot="5400000">
            <a:off x="9561651" y="5971229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ounded Rectangle 164"/>
          <p:cNvSpPr/>
          <p:nvPr/>
        </p:nvSpPr>
        <p:spPr>
          <a:xfrm rot="5400000">
            <a:off x="2600878" y="5971229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ounded Rectangle 165"/>
          <p:cNvSpPr/>
          <p:nvPr/>
        </p:nvSpPr>
        <p:spPr>
          <a:xfrm rot="5400000">
            <a:off x="6081264" y="4828102"/>
            <a:ext cx="1143127" cy="11601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ounded Rectangle 166"/>
          <p:cNvSpPr/>
          <p:nvPr/>
        </p:nvSpPr>
        <p:spPr>
          <a:xfrm rot="5400000">
            <a:off x="10721780" y="8257484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ounded Rectangle 167"/>
          <p:cNvSpPr/>
          <p:nvPr/>
        </p:nvSpPr>
        <p:spPr>
          <a:xfrm rot="5400000">
            <a:off x="3761007" y="8257484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made good eye contact.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 rot="5400000">
            <a:off x="7241393" y="7114357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ounded Rectangle 169"/>
          <p:cNvSpPr/>
          <p:nvPr/>
        </p:nvSpPr>
        <p:spPr>
          <a:xfrm rot="5400000">
            <a:off x="10721780" y="5971229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ounded Rectangle 170"/>
          <p:cNvSpPr/>
          <p:nvPr/>
        </p:nvSpPr>
        <p:spPr>
          <a:xfrm rot="5400000">
            <a:off x="3761007" y="5971229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ounded Rectangle 171"/>
          <p:cNvSpPr/>
          <p:nvPr/>
        </p:nvSpPr>
        <p:spPr>
          <a:xfrm rot="5400000">
            <a:off x="7241393" y="4828102"/>
            <a:ext cx="1143127" cy="1160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made a nasty comment to someone.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 rot="5400000">
            <a:off x="7241393" y="8257484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considered someone else’s feelings.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4" name="Rounded Rectangle 173"/>
          <p:cNvSpPr/>
          <p:nvPr/>
        </p:nvSpPr>
        <p:spPr>
          <a:xfrm rot="5400000">
            <a:off x="10721780" y="7114357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ounded Rectangle 174"/>
          <p:cNvSpPr/>
          <p:nvPr/>
        </p:nvSpPr>
        <p:spPr>
          <a:xfrm rot="5400000">
            <a:off x="3761007" y="7114357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Have another turn.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 rot="5400000">
            <a:off x="7241393" y="5971229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Rounded Rectangle 176"/>
          <p:cNvSpPr/>
          <p:nvPr/>
        </p:nvSpPr>
        <p:spPr>
          <a:xfrm rot="5400000">
            <a:off x="10721780" y="4828102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ounded Rectangle 177"/>
          <p:cNvSpPr/>
          <p:nvPr/>
        </p:nvSpPr>
        <p:spPr>
          <a:xfrm rot="5400000">
            <a:off x="3761007" y="4828102"/>
            <a:ext cx="1143127" cy="1160129"/>
          </a:xfrm>
          <a:prstGeom prst="roundRect">
            <a:avLst/>
          </a:prstGeom>
          <a:solidFill>
            <a:srgbClr val="DBDF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1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Your body language looks aggressive.  Go down.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9" name="Rounded Rectangle 178"/>
          <p:cNvSpPr/>
          <p:nvPr/>
        </p:nvSpPr>
        <p:spPr>
          <a:xfrm rot="5400000">
            <a:off x="8401522" y="8257484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Move forward 3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0" name="Rounded Rectangle 179"/>
          <p:cNvSpPr/>
          <p:nvPr/>
        </p:nvSpPr>
        <p:spPr>
          <a:xfrm rot="5400000">
            <a:off x="1440749" y="8257484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 rot="5400000">
            <a:off x="4921135" y="7114357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ounded Rectangle 181"/>
          <p:cNvSpPr/>
          <p:nvPr/>
        </p:nvSpPr>
        <p:spPr>
          <a:xfrm rot="5400000">
            <a:off x="8401522" y="5971229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Move forward 2 spaces.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 rot="5400000">
            <a:off x="1440749" y="5971229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Have another turn.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 rot="5400000">
            <a:off x="4921135" y="4828102"/>
            <a:ext cx="1143127" cy="1160129"/>
          </a:xfrm>
          <a:prstGeom prst="roundRect">
            <a:avLst/>
          </a:prstGeom>
          <a:solidFill>
            <a:srgbClr val="6FA4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Rounded Rectangle 184"/>
          <p:cNvSpPr/>
          <p:nvPr/>
        </p:nvSpPr>
        <p:spPr>
          <a:xfrm rot="5400000">
            <a:off x="1440749" y="4828102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ounded Rectangle 185"/>
          <p:cNvSpPr/>
          <p:nvPr/>
        </p:nvSpPr>
        <p:spPr>
          <a:xfrm rot="5400000">
            <a:off x="4921135" y="8257484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Have another turn.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 rot="5400000">
            <a:off x="8401522" y="7114357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stood up for yourself.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 rot="5400000">
            <a:off x="1440749" y="7114357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are showing more independence.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 rot="5400000">
            <a:off x="4921135" y="5971229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Rounded Rectangle 189"/>
          <p:cNvSpPr/>
          <p:nvPr/>
        </p:nvSpPr>
        <p:spPr>
          <a:xfrm rot="5400000">
            <a:off x="8401522" y="4828102"/>
            <a:ext cx="1143127" cy="1160129"/>
          </a:xfrm>
          <a:prstGeom prst="roundRect">
            <a:avLst/>
          </a:prstGeom>
          <a:solidFill>
            <a:srgbClr val="F8FA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showed good listening skills.  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80120" y="480120"/>
            <a:ext cx="864096" cy="934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Berlin Sans FB Demi" pitchFamily="34" charset="0"/>
              </a:rPr>
              <a:t>S</a:t>
            </a:r>
          </a:p>
          <a:p>
            <a:r>
              <a:rPr lang="en-GB" sz="3200" dirty="0" smtClean="0">
                <a:latin typeface="Berlin Sans FB Demi" pitchFamily="34" charset="0"/>
              </a:rPr>
              <a:t>O</a:t>
            </a:r>
          </a:p>
          <a:p>
            <a:r>
              <a:rPr lang="en-GB" sz="3200" dirty="0" smtClean="0">
                <a:latin typeface="Berlin Sans FB Demi" pitchFamily="34" charset="0"/>
              </a:rPr>
              <a:t>C</a:t>
            </a:r>
          </a:p>
          <a:p>
            <a:r>
              <a:rPr lang="en-GB" sz="3200" dirty="0" smtClean="0">
                <a:latin typeface="Berlin Sans FB Demi" pitchFamily="34" charset="0"/>
              </a:rPr>
              <a:t>I</a:t>
            </a:r>
          </a:p>
          <a:p>
            <a:r>
              <a:rPr lang="en-GB" sz="3200" dirty="0" smtClean="0">
                <a:latin typeface="Berlin Sans FB Demi" pitchFamily="34" charset="0"/>
              </a:rPr>
              <a:t>A</a:t>
            </a:r>
          </a:p>
          <a:p>
            <a:r>
              <a:rPr lang="en-GB" sz="3200" dirty="0" smtClean="0">
                <a:latin typeface="Berlin Sans FB Demi" pitchFamily="34" charset="0"/>
              </a:rPr>
              <a:t>L</a:t>
            </a:r>
          </a:p>
          <a:p>
            <a:endParaRPr lang="en-GB" sz="3200" dirty="0">
              <a:latin typeface="Berlin Sans FB Demi" pitchFamily="34" charset="0"/>
            </a:endParaRPr>
          </a:p>
          <a:p>
            <a:r>
              <a:rPr lang="en-GB" sz="3200" dirty="0" smtClean="0">
                <a:latin typeface="Berlin Sans FB Demi" pitchFamily="34" charset="0"/>
              </a:rPr>
              <a:t>U</a:t>
            </a:r>
          </a:p>
          <a:p>
            <a:r>
              <a:rPr lang="en-GB" sz="3200" dirty="0" smtClean="0">
                <a:latin typeface="Berlin Sans FB Demi" pitchFamily="34" charset="0"/>
              </a:rPr>
              <a:t>P</a:t>
            </a:r>
          </a:p>
          <a:p>
            <a:r>
              <a:rPr lang="en-GB" sz="3200" dirty="0" smtClean="0">
                <a:latin typeface="Berlin Sans FB Demi" pitchFamily="34" charset="0"/>
              </a:rPr>
              <a:t>S</a:t>
            </a:r>
          </a:p>
          <a:p>
            <a:endParaRPr lang="en-GB" sz="3200" dirty="0">
              <a:latin typeface="Berlin Sans FB Demi" pitchFamily="34" charset="0"/>
            </a:endParaRPr>
          </a:p>
          <a:p>
            <a:r>
              <a:rPr lang="en-GB" sz="3200" dirty="0" smtClean="0">
                <a:latin typeface="Berlin Sans FB Demi" pitchFamily="34" charset="0"/>
              </a:rPr>
              <a:t>&amp;</a:t>
            </a:r>
          </a:p>
          <a:p>
            <a:endParaRPr lang="en-GB" sz="3200" dirty="0">
              <a:latin typeface="Berlin Sans FB Demi" pitchFamily="34" charset="0"/>
            </a:endParaRPr>
          </a:p>
          <a:p>
            <a:r>
              <a:rPr lang="en-GB" sz="3200" dirty="0" smtClean="0">
                <a:latin typeface="Berlin Sans FB Demi" pitchFamily="34" charset="0"/>
              </a:rPr>
              <a:t>D</a:t>
            </a:r>
          </a:p>
          <a:p>
            <a:r>
              <a:rPr lang="en-GB" sz="3200" dirty="0" smtClean="0">
                <a:latin typeface="Berlin Sans FB Demi" pitchFamily="34" charset="0"/>
              </a:rPr>
              <a:t>O</a:t>
            </a:r>
          </a:p>
          <a:p>
            <a:r>
              <a:rPr lang="en-GB" sz="3200" dirty="0" smtClean="0">
                <a:latin typeface="Berlin Sans FB Demi" pitchFamily="34" charset="0"/>
              </a:rPr>
              <a:t>W</a:t>
            </a:r>
          </a:p>
          <a:p>
            <a:r>
              <a:rPr lang="en-GB" sz="3200" dirty="0" smtClean="0">
                <a:latin typeface="Berlin Sans FB Demi" pitchFamily="34" charset="0"/>
              </a:rPr>
              <a:t>N</a:t>
            </a:r>
          </a:p>
          <a:p>
            <a:r>
              <a:rPr lang="en-GB" sz="3200" dirty="0" smtClean="0">
                <a:latin typeface="Berlin Sans FB Demi" pitchFamily="34" charset="0"/>
              </a:rPr>
              <a:t>S</a:t>
            </a:r>
          </a:p>
          <a:p>
            <a:endParaRPr lang="en-GB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6784" y="3864496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3168" y="5016624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528" y="6096744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400" y="4944616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4656" y="1560240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3168" y="408112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296" y="6096744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6784" y="8401000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8392" y="7248872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6264" y="2640360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6784" y="1488232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6784" y="6024736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3168" y="2640360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65296" y="8328992"/>
            <a:ext cx="864096" cy="93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5" name="Curved Connector 254"/>
          <p:cNvCxnSpPr/>
          <p:nvPr/>
        </p:nvCxnSpPr>
        <p:spPr>
          <a:xfrm>
            <a:off x="5896744" y="1200200"/>
            <a:ext cx="3816424" cy="1656184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urved Connector 256"/>
          <p:cNvCxnSpPr/>
          <p:nvPr/>
        </p:nvCxnSpPr>
        <p:spPr>
          <a:xfrm rot="10800000" flipV="1">
            <a:off x="7048872" y="1128192"/>
            <a:ext cx="3888432" cy="1152128"/>
          </a:xfrm>
          <a:prstGeom prst="curvedConnector3">
            <a:avLst>
              <a:gd name="adj1" fmla="val 36798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urved Connector 258"/>
          <p:cNvCxnSpPr/>
          <p:nvPr/>
        </p:nvCxnSpPr>
        <p:spPr>
          <a:xfrm rot="5400000" flipH="1" flipV="1">
            <a:off x="3772508" y="5412668"/>
            <a:ext cx="4320480" cy="2376264"/>
          </a:xfrm>
          <a:prstGeom prst="curvedConnector3">
            <a:avLst>
              <a:gd name="adj1" fmla="val 50000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urved Connector 261"/>
          <p:cNvCxnSpPr/>
          <p:nvPr/>
        </p:nvCxnSpPr>
        <p:spPr>
          <a:xfrm rot="5400000">
            <a:off x="2188332" y="1380220"/>
            <a:ext cx="1584176" cy="1224136"/>
          </a:xfrm>
          <a:prstGeom prst="curvedConnector3">
            <a:avLst>
              <a:gd name="adj1" fmla="val 26709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urved Connector 265"/>
          <p:cNvCxnSpPr/>
          <p:nvPr/>
        </p:nvCxnSpPr>
        <p:spPr>
          <a:xfrm rot="5400000" flipH="1" flipV="1">
            <a:off x="8669052" y="6276764"/>
            <a:ext cx="1584176" cy="504056"/>
          </a:xfrm>
          <a:prstGeom prst="curvedConnector3">
            <a:avLst>
              <a:gd name="adj1" fmla="val 50000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urved Connector 267"/>
          <p:cNvCxnSpPr/>
          <p:nvPr/>
        </p:nvCxnSpPr>
        <p:spPr>
          <a:xfrm>
            <a:off x="4744616" y="4512568"/>
            <a:ext cx="6192688" cy="3960440"/>
          </a:xfrm>
          <a:prstGeom prst="curvedConnector3">
            <a:avLst>
              <a:gd name="adj1" fmla="val 7257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2800400" y="8905056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>
            <a:off x="9785176" y="8905056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2800400" y="6528792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9785176" y="4296544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>
            <a:off x="2800400" y="1992288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9785176" y="1992288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flipH="1">
            <a:off x="6256784" y="7680920"/>
            <a:ext cx="79208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>
          <a:xfrm>
            <a:off x="2800400" y="4224536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 flipH="1">
            <a:off x="6256784" y="3072408"/>
            <a:ext cx="79208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H="1">
            <a:off x="6256784" y="840160"/>
            <a:ext cx="79208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9785176" y="6600800"/>
            <a:ext cx="720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H="1">
            <a:off x="6256784" y="5376664"/>
            <a:ext cx="79208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U-Turn Arrow 298"/>
          <p:cNvSpPr/>
          <p:nvPr/>
        </p:nvSpPr>
        <p:spPr>
          <a:xfrm rot="16200000">
            <a:off x="618300" y="6406636"/>
            <a:ext cx="1202079" cy="72631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0" name="U-Turn Arrow 299"/>
          <p:cNvSpPr/>
          <p:nvPr/>
        </p:nvSpPr>
        <p:spPr>
          <a:xfrm rot="16200000">
            <a:off x="762316" y="4390412"/>
            <a:ext cx="1202079" cy="72631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1" name="U-Turn Arrow 300"/>
          <p:cNvSpPr/>
          <p:nvPr/>
        </p:nvSpPr>
        <p:spPr>
          <a:xfrm rot="16200000">
            <a:off x="690308" y="1870132"/>
            <a:ext cx="1202079" cy="72631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2" name="U-Turn Arrow 301"/>
          <p:cNvSpPr/>
          <p:nvPr/>
        </p:nvSpPr>
        <p:spPr>
          <a:xfrm rot="15953703" flipV="1">
            <a:off x="11490617" y="7919694"/>
            <a:ext cx="1202079" cy="72453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3" name="U-Turn Arrow 302"/>
          <p:cNvSpPr/>
          <p:nvPr/>
        </p:nvSpPr>
        <p:spPr>
          <a:xfrm rot="15953703" flipV="1">
            <a:off x="11460705" y="3119548"/>
            <a:ext cx="1202079" cy="72453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4" name="U-Turn Arrow 303"/>
          <p:cNvSpPr/>
          <p:nvPr/>
        </p:nvSpPr>
        <p:spPr>
          <a:xfrm rot="15953703" flipV="1">
            <a:off x="11460706" y="5423805"/>
            <a:ext cx="1202079" cy="72453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5" name="U-Turn Arrow 304"/>
          <p:cNvSpPr/>
          <p:nvPr/>
        </p:nvSpPr>
        <p:spPr>
          <a:xfrm rot="15953703" flipV="1">
            <a:off x="11532712" y="1247341"/>
            <a:ext cx="1202079" cy="72453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6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2728392" y="2784376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You made a </a:t>
            </a:r>
          </a:p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good choice.  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Go up.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314" name="Shape 313"/>
          <p:cNvCxnSpPr/>
          <p:nvPr/>
        </p:nvCxnSpPr>
        <p:spPr>
          <a:xfrm rot="5400000" flipH="1" flipV="1">
            <a:off x="3666382" y="1846386"/>
            <a:ext cx="1078379" cy="1802230"/>
          </a:xfrm>
          <a:prstGeom prst="curvedConnector4">
            <a:avLst>
              <a:gd name="adj1" fmla="val -21198"/>
              <a:gd name="adj2" fmla="val 57915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urved Connector 320"/>
          <p:cNvCxnSpPr/>
          <p:nvPr/>
        </p:nvCxnSpPr>
        <p:spPr>
          <a:xfrm rot="5400000">
            <a:off x="6292788" y="6636804"/>
            <a:ext cx="2664296" cy="1152128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urved Connector 322"/>
          <p:cNvCxnSpPr/>
          <p:nvPr/>
        </p:nvCxnSpPr>
        <p:spPr>
          <a:xfrm rot="10800000">
            <a:off x="4672608" y="6816824"/>
            <a:ext cx="2736304" cy="1944216"/>
          </a:xfrm>
          <a:prstGeom prst="curvedConnector3">
            <a:avLst>
              <a:gd name="adj1" fmla="val 55277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urved Connector 328"/>
          <p:cNvCxnSpPr/>
          <p:nvPr/>
        </p:nvCxnSpPr>
        <p:spPr>
          <a:xfrm rot="5400000" flipH="1" flipV="1">
            <a:off x="1828292" y="6276764"/>
            <a:ext cx="1584176" cy="360040"/>
          </a:xfrm>
          <a:prstGeom prst="curvedConnector3">
            <a:avLst>
              <a:gd name="adj1" fmla="val 50000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urved Connector 330"/>
          <p:cNvCxnSpPr/>
          <p:nvPr/>
        </p:nvCxnSpPr>
        <p:spPr>
          <a:xfrm rot="5400000">
            <a:off x="2908412" y="6420780"/>
            <a:ext cx="1584176" cy="360040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8912" y="2712368"/>
            <a:ext cx="811212" cy="86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4" name="Curved Connector 333"/>
          <p:cNvCxnSpPr/>
          <p:nvPr/>
        </p:nvCxnSpPr>
        <p:spPr>
          <a:xfrm rot="16200000" flipV="1">
            <a:off x="7732948" y="3900500"/>
            <a:ext cx="1440160" cy="648072"/>
          </a:xfrm>
          <a:prstGeom prst="curvedConnector3">
            <a:avLst>
              <a:gd name="adj1" fmla="val 56684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urved Connector 335"/>
          <p:cNvCxnSpPr/>
          <p:nvPr/>
        </p:nvCxnSpPr>
        <p:spPr>
          <a:xfrm rot="16200000" flipH="1">
            <a:off x="3124436" y="3108412"/>
            <a:ext cx="3960440" cy="2304256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urved Connector 338"/>
          <p:cNvCxnSpPr/>
          <p:nvPr/>
        </p:nvCxnSpPr>
        <p:spPr>
          <a:xfrm rot="16200000" flipV="1">
            <a:off x="10037204" y="1740260"/>
            <a:ext cx="1512168" cy="576064"/>
          </a:xfrm>
          <a:prstGeom prst="curvedConnector3">
            <a:avLst>
              <a:gd name="adj1" fmla="val 50000"/>
            </a:avLst>
          </a:prstGeom>
          <a:ln w="762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 rot="19332594">
            <a:off x="1278849" y="8516861"/>
            <a:ext cx="14709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Start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87942" y="9405640"/>
            <a:ext cx="1080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Andrea Slade, Lecturer – LLDD / CSW with Deaf People - Epping Forest </a:t>
            </a:r>
            <a:r>
              <a:rPr lang="en-GB" sz="1200" b="1" dirty="0" smtClean="0">
                <a:latin typeface="Comic Sans MS" pitchFamily="66" charset="0"/>
              </a:rPr>
              <a:t>College. Kindly contributed to </a:t>
            </a:r>
            <a:r>
              <a:rPr lang="en-GB" sz="1200" b="1" dirty="0" smtClean="0">
                <a:solidFill>
                  <a:srgbClr val="FFFF00"/>
                </a:solidFill>
                <a:latin typeface="Comic Sans MS" pitchFamily="66" charset="0"/>
              </a:rPr>
              <a:t>www.skillsworkshop.org </a:t>
            </a:r>
            <a:r>
              <a:rPr lang="en-GB" sz="1200" b="1" dirty="0" smtClean="0">
                <a:latin typeface="Comic Sans MS" pitchFamily="66" charset="0"/>
              </a:rPr>
              <a:t>Dec 2014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8337104" y="0"/>
            <a:ext cx="44644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Idea adapted from: http://www.speechmark.net/bullying-ups-and-downs-game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184776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14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728392" y="602473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20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17024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12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9641160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8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56384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569152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264896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112768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960640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08512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432248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656384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336904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9569152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10721280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10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10793288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417024" y="832899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3808512" y="6024736"/>
            <a:ext cx="50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504256" y="6024736"/>
            <a:ext cx="4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1504256" y="710485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18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3808512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16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032648" y="7176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15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0793288" y="602473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432248" y="4872608"/>
            <a:ext cx="50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36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10793288" y="487260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28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8489032" y="602473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7336904" y="602473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24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184776" y="2640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68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9569152" y="1416224"/>
            <a:ext cx="5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62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9569152" y="3720480"/>
            <a:ext cx="47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44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112768" y="4872608"/>
            <a:ext cx="462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32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9641160" y="602473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26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112768" y="602473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5032648" y="602473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22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584376" y="4872608"/>
            <a:ext cx="5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3736504" y="4872608"/>
            <a:ext cx="492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34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4960640" y="4872608"/>
            <a:ext cx="555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7264896" y="4800600"/>
            <a:ext cx="475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8417024" y="487260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30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9569152" y="487260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29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8417024" y="33610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66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736504" y="3720480"/>
            <a:ext cx="669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4960640" y="372048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40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112768" y="372048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264896" y="372048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42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8417024" y="372048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10721280" y="372048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584376" y="1416224"/>
            <a:ext cx="5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56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60240" y="2640360"/>
            <a:ext cx="5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54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6040760" y="2568352"/>
            <a:ext cx="5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50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728392" y="3720480"/>
            <a:ext cx="55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38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2656384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8417024" y="2640360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48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0649272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46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9569152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432248" y="3792488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37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3808512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52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960640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264896" y="256835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49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1504256" y="1488232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55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264896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8417024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10721280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64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10721280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63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264896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60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112768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4888632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58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736504" y="1416224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57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4888632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69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3736504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70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1504256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72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584376" y="264096"/>
            <a:ext cx="74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omic Sans MS" pitchFamily="66" charset="0"/>
              </a:rPr>
              <a:t>71</a:t>
            </a:r>
            <a:endParaRPr lang="en-GB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EB2F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414</Words>
  <Application>Microsoft Office PowerPoint</Application>
  <PresentationFormat>A3 Paper (297x420 mm)</PresentationFormat>
  <Paragraphs>143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Social Ups &amp; Downs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Slade</dc:creator>
  <cp:lastModifiedBy>Maggie Harnew</cp:lastModifiedBy>
  <cp:revision>69</cp:revision>
  <cp:lastPrinted>2014-12-08T09:37:27Z</cp:lastPrinted>
  <dcterms:created xsi:type="dcterms:W3CDTF">2012-04-01T18:14:08Z</dcterms:created>
  <dcterms:modified xsi:type="dcterms:W3CDTF">2014-12-08T09:39:55Z</dcterms:modified>
</cp:coreProperties>
</file>