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1"/>
  </p:notesMasterIdLst>
  <p:sldIdLst>
    <p:sldId id="294" r:id="rId2"/>
    <p:sldId id="295" r:id="rId3"/>
    <p:sldId id="296" r:id="rId4"/>
    <p:sldId id="297" r:id="rId5"/>
    <p:sldId id="298" r:id="rId6"/>
    <p:sldId id="299" r:id="rId7"/>
    <p:sldId id="300" r:id="rId8"/>
    <p:sldId id="301" r:id="rId9"/>
    <p:sldId id="302" r:id="rId10"/>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2574" autoAdjust="0"/>
  </p:normalViewPr>
  <p:slideViewPr>
    <p:cSldViewPr>
      <p:cViewPr varScale="1">
        <p:scale>
          <a:sx n="100" d="100"/>
          <a:sy n="100" d="100"/>
        </p:scale>
        <p:origin x="-1860" y="-84"/>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01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26150B8-3654-4875-9906-590925034E55}" type="slidenum">
              <a:rPr lang="en-US"/>
              <a:pPr>
                <a:defRPr/>
              </a:pPr>
              <a:t>‹#›</a:t>
            </a:fld>
            <a:endParaRPr lang="en-US"/>
          </a:p>
        </p:txBody>
      </p:sp>
    </p:spTree>
    <p:extLst>
      <p:ext uri="{BB962C8B-B14F-4D97-AF65-F5344CB8AC3E}">
        <p14:creationId xmlns:p14="http://schemas.microsoft.com/office/powerpoint/2010/main" val="8835979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dirty="0" smtClean="0">
                <a:latin typeface="Comic Sans MS" pitchFamily="66" charset="0"/>
              </a:rPr>
              <a:t>June 2017. </a:t>
            </a:r>
            <a:r>
              <a:rPr lang="en-GB" altLang="en-US" dirty="0" smtClean="0">
                <a:latin typeface="Comic Sans MS" pitchFamily="66" charset="0"/>
              </a:rPr>
              <a:t>Kindly contributed to </a:t>
            </a:r>
            <a:r>
              <a:rPr lang="en-US" altLang="en-US" dirty="0" smtClean="0">
                <a:solidFill>
                  <a:schemeClr val="accent2"/>
                </a:solidFill>
                <a:latin typeface="Comic Sans MS" pitchFamily="66" charset="0"/>
              </a:rPr>
              <a:t>www.skillsworkshop.org </a:t>
            </a:r>
            <a:r>
              <a:rPr lang="en-US" altLang="en-US" dirty="0" smtClean="0"/>
              <a:t>by </a:t>
            </a:r>
            <a:r>
              <a:rPr lang="en-US" altLang="en-US" dirty="0" smtClean="0"/>
              <a:t>Chris</a:t>
            </a:r>
            <a:r>
              <a:rPr lang="en-US" altLang="en-US" baseline="0" dirty="0" smtClean="0"/>
              <a:t> Greaves</a:t>
            </a:r>
            <a:r>
              <a:rPr lang="en-GB" altLang="en-US" dirty="0" smtClean="0">
                <a:solidFill>
                  <a:srgbClr val="000000"/>
                </a:solidFill>
              </a:rPr>
              <a:t>. </a:t>
            </a:r>
            <a:endParaRPr lang="en-GB"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84545" y="8684973"/>
            <a:ext cx="2971853" cy="457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B9AEC316-DB76-4E75-8F9F-64680289F74D}" type="slidenum">
              <a:rPr lang="en-US" altLang="en-US" sz="1200">
                <a:solidFill>
                  <a:srgbClr val="000000"/>
                </a:solidFill>
              </a:rPr>
              <a:pPr algn="r" eaLnBrk="1" hangingPunct="1"/>
              <a:t>2</a:t>
            </a:fld>
            <a:endParaRPr lang="en-US" altLang="en-US" sz="1200">
              <a:solidFill>
                <a:srgbClr val="000000"/>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altLang="en-US" dirty="0" smtClean="0">
                <a:latin typeface="Comic Sans MS" pitchFamily="66" charset="0"/>
              </a:rPr>
              <a:t>June 2017. Kindly contributed to </a:t>
            </a:r>
            <a:r>
              <a:rPr lang="en-US" altLang="en-US" dirty="0" smtClean="0">
                <a:solidFill>
                  <a:schemeClr val="accent2"/>
                </a:solidFill>
                <a:latin typeface="Comic Sans MS" pitchFamily="66" charset="0"/>
              </a:rPr>
              <a:t>www.skillsworkshop.org </a:t>
            </a:r>
            <a:r>
              <a:rPr lang="en-US" altLang="en-US" dirty="0" smtClean="0"/>
              <a:t>by Chris</a:t>
            </a:r>
            <a:r>
              <a:rPr lang="en-US" altLang="en-US" baseline="0" dirty="0" smtClean="0"/>
              <a:t> Greaves</a:t>
            </a:r>
            <a:r>
              <a:rPr lang="en-GB" altLang="en-US" dirty="0" smtClean="0">
                <a:solidFill>
                  <a:srgbClr val="000000"/>
                </a:solidFill>
              </a:rPr>
              <a:t>. </a:t>
            </a:r>
            <a:endParaRPr lang="en-GB" altLang="en-US" dirty="0" smtClean="0"/>
          </a:p>
          <a:p>
            <a:pPr eaLnBrk="1" hangingPunct="1"/>
            <a:endParaRPr lang="en-GB"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545" y="8684973"/>
            <a:ext cx="2971853" cy="457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BE7DC8E7-A8C4-448F-B2CB-ED325DC9BB43}" type="slidenum">
              <a:rPr lang="en-US" altLang="en-US" sz="1200">
                <a:solidFill>
                  <a:srgbClr val="000000"/>
                </a:solidFill>
              </a:rPr>
              <a:pPr algn="r" eaLnBrk="1" hangingPunct="1"/>
              <a:t>3</a:t>
            </a:fld>
            <a:endParaRPr lang="en-US" altLang="en-US" sz="1200">
              <a:solidFill>
                <a:srgbClr val="000000"/>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altLang="en-US" dirty="0" smtClean="0">
                <a:latin typeface="Comic Sans MS" pitchFamily="66" charset="0"/>
              </a:rPr>
              <a:t>June 2017. Kindly contributed to </a:t>
            </a:r>
            <a:r>
              <a:rPr lang="en-US" altLang="en-US" dirty="0" smtClean="0">
                <a:solidFill>
                  <a:schemeClr val="accent2"/>
                </a:solidFill>
                <a:latin typeface="Comic Sans MS" pitchFamily="66" charset="0"/>
              </a:rPr>
              <a:t>www.skillsworkshop.org </a:t>
            </a:r>
            <a:r>
              <a:rPr lang="en-US" altLang="en-US" dirty="0" smtClean="0"/>
              <a:t>by Chris</a:t>
            </a:r>
            <a:r>
              <a:rPr lang="en-US" altLang="en-US" baseline="0" dirty="0" smtClean="0"/>
              <a:t> Greaves</a:t>
            </a:r>
            <a:r>
              <a:rPr lang="en-GB" altLang="en-US" dirty="0" smtClean="0">
                <a:solidFill>
                  <a:srgbClr val="000000"/>
                </a:solidFill>
              </a:rPr>
              <a:t>. </a:t>
            </a:r>
            <a:endParaRPr lang="en-GB" altLang="en-US" dirty="0" smtClean="0"/>
          </a:p>
          <a:p>
            <a:pPr eaLnBrk="1" hangingPunct="1"/>
            <a:endParaRPr lang="en-GB"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4545" y="8684973"/>
            <a:ext cx="2971853" cy="457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765AF7F7-517D-416E-AAE2-01CE2065E8F8}" type="slidenum">
              <a:rPr lang="en-US" altLang="en-US" sz="1200">
                <a:solidFill>
                  <a:srgbClr val="000000"/>
                </a:solidFill>
              </a:rPr>
              <a:pPr algn="r" eaLnBrk="1" hangingPunct="1"/>
              <a:t>4</a:t>
            </a:fld>
            <a:endParaRPr lang="en-US" altLang="en-US" sz="1200">
              <a:solidFill>
                <a:srgbClr val="000000"/>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altLang="en-US" dirty="0" smtClean="0">
                <a:latin typeface="Comic Sans MS" pitchFamily="66" charset="0"/>
              </a:rPr>
              <a:t>June 2017. Kindly contributed to </a:t>
            </a:r>
            <a:r>
              <a:rPr lang="en-US" altLang="en-US" dirty="0" smtClean="0">
                <a:solidFill>
                  <a:schemeClr val="accent2"/>
                </a:solidFill>
                <a:latin typeface="Comic Sans MS" pitchFamily="66" charset="0"/>
              </a:rPr>
              <a:t>www.skillsworkshop.org </a:t>
            </a:r>
            <a:r>
              <a:rPr lang="en-US" altLang="en-US" dirty="0" smtClean="0"/>
              <a:t>by Chris</a:t>
            </a:r>
            <a:r>
              <a:rPr lang="en-US" altLang="en-US" baseline="0" dirty="0" smtClean="0"/>
              <a:t> Greaves</a:t>
            </a:r>
            <a:r>
              <a:rPr lang="en-GB" altLang="en-US" dirty="0" smtClean="0">
                <a:solidFill>
                  <a:srgbClr val="000000"/>
                </a:solidFill>
              </a:rPr>
              <a:t>. </a:t>
            </a:r>
            <a:endParaRPr lang="en-GB" altLang="en-US" dirty="0" smtClean="0"/>
          </a:p>
          <a:p>
            <a:pPr eaLnBrk="1" hangingPunct="1"/>
            <a:endParaRPr lang="en-GB"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4545" y="8684973"/>
            <a:ext cx="2971853" cy="457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88BE6B3E-5E7B-42C6-8729-D38C633320A0}" type="slidenum">
              <a:rPr lang="en-US" altLang="en-US" sz="1200">
                <a:solidFill>
                  <a:srgbClr val="000000"/>
                </a:solidFill>
              </a:rPr>
              <a:pPr algn="r" eaLnBrk="1" hangingPunct="1"/>
              <a:t>5</a:t>
            </a:fld>
            <a:endParaRPr lang="en-US" altLang="en-US" sz="1200">
              <a:solidFill>
                <a:srgbClr val="000000"/>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altLang="en-US" dirty="0" smtClean="0">
                <a:latin typeface="Comic Sans MS" pitchFamily="66" charset="0"/>
              </a:rPr>
              <a:t>June 2017. Kindly contributed to </a:t>
            </a:r>
            <a:r>
              <a:rPr lang="en-US" altLang="en-US" dirty="0" smtClean="0">
                <a:solidFill>
                  <a:schemeClr val="accent2"/>
                </a:solidFill>
                <a:latin typeface="Comic Sans MS" pitchFamily="66" charset="0"/>
              </a:rPr>
              <a:t>www.skillsworkshop.org </a:t>
            </a:r>
            <a:r>
              <a:rPr lang="en-US" altLang="en-US" dirty="0" smtClean="0"/>
              <a:t>by Chris</a:t>
            </a:r>
            <a:r>
              <a:rPr lang="en-US" altLang="en-US" baseline="0" dirty="0" smtClean="0"/>
              <a:t> Greaves</a:t>
            </a:r>
            <a:r>
              <a:rPr lang="en-GB" altLang="en-US" dirty="0" smtClean="0">
                <a:solidFill>
                  <a:srgbClr val="000000"/>
                </a:solidFill>
              </a:rPr>
              <a:t>. </a:t>
            </a:r>
            <a:endParaRPr lang="en-GB" altLang="en-US" dirty="0" smtClean="0"/>
          </a:p>
          <a:p>
            <a:pPr eaLnBrk="1" hangingPunct="1"/>
            <a:endParaRPr lang="en-GB"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545" y="8684973"/>
            <a:ext cx="2971853" cy="457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C56E714B-B2CB-4E95-AD88-07D12C8F6EC1}" type="slidenum">
              <a:rPr lang="en-US" altLang="en-US" sz="1200">
                <a:solidFill>
                  <a:srgbClr val="000000"/>
                </a:solidFill>
              </a:rPr>
              <a:pPr algn="r" eaLnBrk="1" hangingPunct="1"/>
              <a:t>6</a:t>
            </a:fld>
            <a:endParaRPr lang="en-US" altLang="en-US" sz="1200">
              <a:solidFill>
                <a:srgbClr val="000000"/>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altLang="en-US" dirty="0" smtClean="0">
                <a:latin typeface="Comic Sans MS" pitchFamily="66" charset="0"/>
              </a:rPr>
              <a:t>June 2017. Kindly contributed to </a:t>
            </a:r>
            <a:r>
              <a:rPr lang="en-US" altLang="en-US" dirty="0" smtClean="0">
                <a:solidFill>
                  <a:schemeClr val="accent2"/>
                </a:solidFill>
                <a:latin typeface="Comic Sans MS" pitchFamily="66" charset="0"/>
              </a:rPr>
              <a:t>www.skillsworkshop.org </a:t>
            </a:r>
            <a:r>
              <a:rPr lang="en-US" altLang="en-US" dirty="0" smtClean="0"/>
              <a:t>by Chris</a:t>
            </a:r>
            <a:r>
              <a:rPr lang="en-US" altLang="en-US" baseline="0" dirty="0" smtClean="0"/>
              <a:t> Greaves</a:t>
            </a:r>
            <a:r>
              <a:rPr lang="en-GB" altLang="en-US" dirty="0" smtClean="0">
                <a:solidFill>
                  <a:srgbClr val="000000"/>
                </a:solidFill>
              </a:rPr>
              <a:t>. </a:t>
            </a:r>
            <a:endParaRPr lang="en-GB" altLang="en-US" dirty="0" smtClean="0"/>
          </a:p>
          <a:p>
            <a:pPr eaLnBrk="1" hangingPunct="1"/>
            <a:endParaRPr lang="en-GB"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545" y="8684973"/>
            <a:ext cx="2971853" cy="457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2E362C33-66A3-41FB-89B5-6234D176ED81}" type="slidenum">
              <a:rPr lang="en-US" altLang="en-US" sz="1200">
                <a:solidFill>
                  <a:srgbClr val="000000"/>
                </a:solidFill>
              </a:rPr>
              <a:pPr algn="r" eaLnBrk="1" hangingPunct="1"/>
              <a:t>7</a:t>
            </a:fld>
            <a:endParaRPr lang="en-US" altLang="en-US" sz="1200">
              <a:solidFill>
                <a:srgbClr val="000000"/>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altLang="en-US" dirty="0" smtClean="0">
                <a:latin typeface="Comic Sans MS" pitchFamily="66" charset="0"/>
              </a:rPr>
              <a:t>June 2017. Kindly contributed to </a:t>
            </a:r>
            <a:r>
              <a:rPr lang="en-US" altLang="en-US" dirty="0" smtClean="0">
                <a:solidFill>
                  <a:schemeClr val="accent2"/>
                </a:solidFill>
                <a:latin typeface="Comic Sans MS" pitchFamily="66" charset="0"/>
              </a:rPr>
              <a:t>www.skillsworkshop.org </a:t>
            </a:r>
            <a:r>
              <a:rPr lang="en-US" altLang="en-US" dirty="0" smtClean="0"/>
              <a:t>by Chris</a:t>
            </a:r>
            <a:r>
              <a:rPr lang="en-US" altLang="en-US" baseline="0" dirty="0" smtClean="0"/>
              <a:t> Greaves</a:t>
            </a:r>
            <a:r>
              <a:rPr lang="en-GB" altLang="en-US" dirty="0" smtClean="0">
                <a:solidFill>
                  <a:srgbClr val="000000"/>
                </a:solidFill>
              </a:rPr>
              <a:t>. </a:t>
            </a:r>
            <a:endParaRPr lang="en-GB" altLang="en-US" dirty="0" smtClean="0"/>
          </a:p>
          <a:p>
            <a:pPr eaLnBrk="1" hangingPunct="1"/>
            <a:endParaRPr lang="en-GB"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545" y="8684973"/>
            <a:ext cx="2971853" cy="457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1137C150-8CB7-4970-A05D-E35D3A5C6CCD}" type="slidenum">
              <a:rPr lang="en-US" altLang="en-US" sz="1200">
                <a:solidFill>
                  <a:srgbClr val="000000"/>
                </a:solidFill>
              </a:rPr>
              <a:pPr algn="r" eaLnBrk="1" hangingPunct="1"/>
              <a:t>8</a:t>
            </a:fld>
            <a:endParaRPr lang="en-US" altLang="en-US" sz="1200">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altLang="en-US" dirty="0" smtClean="0">
                <a:latin typeface="Comic Sans MS" pitchFamily="66" charset="0"/>
              </a:rPr>
              <a:t>June 2017. Kindly contributed to </a:t>
            </a:r>
            <a:r>
              <a:rPr lang="en-US" altLang="en-US" dirty="0" smtClean="0">
                <a:solidFill>
                  <a:schemeClr val="accent2"/>
                </a:solidFill>
                <a:latin typeface="Comic Sans MS" pitchFamily="66" charset="0"/>
              </a:rPr>
              <a:t>www.skillsworkshop.org </a:t>
            </a:r>
            <a:r>
              <a:rPr lang="en-US" altLang="en-US" dirty="0" smtClean="0"/>
              <a:t>by Chris</a:t>
            </a:r>
            <a:r>
              <a:rPr lang="en-US" altLang="en-US" baseline="0" dirty="0" smtClean="0"/>
              <a:t> Greaves</a:t>
            </a:r>
            <a:r>
              <a:rPr lang="en-GB" altLang="en-US" dirty="0" smtClean="0">
                <a:solidFill>
                  <a:srgbClr val="000000"/>
                </a:solidFill>
              </a:rPr>
              <a:t>. </a:t>
            </a:r>
            <a:endParaRPr lang="en-GB" altLang="en-US" dirty="0" smtClean="0"/>
          </a:p>
          <a:p>
            <a:pPr eaLnBrk="1" hangingPunct="1"/>
            <a:endParaRPr lang="en-GB"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84545" y="8684973"/>
            <a:ext cx="2971853" cy="457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B9AEC316-DB76-4E75-8F9F-64680289F74D}" type="slidenum">
              <a:rPr lang="en-US" altLang="en-US" sz="1200">
                <a:solidFill>
                  <a:srgbClr val="000000"/>
                </a:solidFill>
              </a:rPr>
              <a:pPr algn="r" eaLnBrk="1" hangingPunct="1"/>
              <a:t>9</a:t>
            </a:fld>
            <a:endParaRPr lang="en-US" altLang="en-US" sz="1200">
              <a:solidFill>
                <a:srgbClr val="000000"/>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altLang="en-US" dirty="0" smtClean="0">
                <a:latin typeface="Comic Sans MS" pitchFamily="66" charset="0"/>
              </a:rPr>
              <a:t>June 2017. Kindly contributed to </a:t>
            </a:r>
            <a:r>
              <a:rPr lang="en-US" altLang="en-US" dirty="0" smtClean="0">
                <a:solidFill>
                  <a:schemeClr val="accent2"/>
                </a:solidFill>
                <a:latin typeface="Comic Sans MS" pitchFamily="66" charset="0"/>
              </a:rPr>
              <a:t>www.skillsworkshop.org </a:t>
            </a:r>
            <a:r>
              <a:rPr lang="en-US" altLang="en-US" dirty="0" smtClean="0"/>
              <a:t>by Chris</a:t>
            </a:r>
            <a:r>
              <a:rPr lang="en-US" altLang="en-US" baseline="0" dirty="0" smtClean="0"/>
              <a:t> Greaves</a:t>
            </a:r>
            <a:r>
              <a:rPr lang="en-GB" altLang="en-US" dirty="0" smtClean="0">
                <a:solidFill>
                  <a:srgbClr val="000000"/>
                </a:solidFill>
              </a:rPr>
              <a:t>. </a:t>
            </a:r>
            <a:endParaRPr lang="en-GB" altLang="en-US" dirty="0" smtClean="0"/>
          </a:p>
          <a:p>
            <a:pPr eaLnBrk="1" hangingPunct="1"/>
            <a:endParaRPr lang="en-GB"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fontAlgn="base">
              <a:spcBef>
                <a:spcPct val="0"/>
              </a:spcBef>
              <a:spcAft>
                <a:spcPct val="0"/>
              </a:spcAft>
              <a:defRPr>
                <a:solidFill>
                  <a:srgbClr val="DBF5F9">
                    <a:shade val="90000"/>
                  </a:srgbClr>
                </a:solidFill>
                <a:latin typeface="Arial" charset="0"/>
              </a:defRPr>
            </a:lvl1pPr>
          </a:lstStyle>
          <a:p>
            <a:pPr>
              <a:defRPr/>
            </a:pPr>
            <a:fld id="{F553214A-4469-4E25-9E0F-23634A948455}" type="datetimeFigureOut">
              <a:rPr lang="en-US"/>
              <a:pPr>
                <a:defRPr/>
              </a:pPr>
              <a:t>04-Jun-17</a:t>
            </a:fld>
            <a:endParaRPr lang="en-GB"/>
          </a:p>
        </p:txBody>
      </p:sp>
      <p:sp>
        <p:nvSpPr>
          <p:cNvPr id="5" name="Footer Placeholder 18"/>
          <p:cNvSpPr>
            <a:spLocks noGrp="1"/>
          </p:cNvSpPr>
          <p:nvPr>
            <p:ph type="ftr" sz="quarter" idx="11"/>
          </p:nvPr>
        </p:nvSpPr>
        <p:spPr/>
        <p:txBody>
          <a:bodyPr/>
          <a:lstStyle>
            <a:lvl1pPr fontAlgn="base">
              <a:spcBef>
                <a:spcPct val="0"/>
              </a:spcBef>
              <a:spcAft>
                <a:spcPct val="0"/>
              </a:spcAft>
              <a:defRPr>
                <a:solidFill>
                  <a:srgbClr val="DBF5F9">
                    <a:shade val="90000"/>
                  </a:srgbClr>
                </a:solidFill>
                <a:latin typeface="Arial" charset="0"/>
              </a:defRPr>
            </a:lvl1pPr>
          </a:lstStyle>
          <a:p>
            <a:pPr>
              <a:defRPr/>
            </a:pPr>
            <a:endParaRPr lang="en-GB"/>
          </a:p>
        </p:txBody>
      </p:sp>
      <p:sp>
        <p:nvSpPr>
          <p:cNvPr id="6" name="Slide Number Placeholder 26"/>
          <p:cNvSpPr>
            <a:spLocks noGrp="1"/>
          </p:cNvSpPr>
          <p:nvPr>
            <p:ph type="sldNum" sz="quarter" idx="12"/>
          </p:nvPr>
        </p:nvSpPr>
        <p:spPr/>
        <p:txBody>
          <a:bodyPr/>
          <a:lstStyle>
            <a:lvl1pPr fontAlgn="base">
              <a:spcBef>
                <a:spcPct val="0"/>
              </a:spcBef>
              <a:spcAft>
                <a:spcPct val="0"/>
              </a:spcAft>
              <a:defRPr>
                <a:solidFill>
                  <a:srgbClr val="DBF5F9">
                    <a:shade val="90000"/>
                  </a:srgbClr>
                </a:solidFill>
                <a:latin typeface="Arial" charset="0"/>
              </a:defRPr>
            </a:lvl1pPr>
          </a:lstStyle>
          <a:p>
            <a:pPr>
              <a:defRPr/>
            </a:pPr>
            <a:fld id="{E6071C80-5C31-494F-A596-649244384804}" type="slidenum">
              <a:rPr lang="en-GB"/>
              <a:pPr>
                <a:defRPr/>
              </a:pPr>
              <a:t>‹#›</a:t>
            </a:fld>
            <a:endParaRPr lang="en-GB"/>
          </a:p>
        </p:txBody>
      </p:sp>
    </p:spTree>
    <p:extLst>
      <p:ext uri="{BB962C8B-B14F-4D97-AF65-F5344CB8AC3E}">
        <p14:creationId xmlns:p14="http://schemas.microsoft.com/office/powerpoint/2010/main" val="40178351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09B28DC-94E4-4FC7-A9A1-421286A65E2C}" type="datetimeFigureOut">
              <a:rPr lang="en-US"/>
              <a:pPr>
                <a:defRPr/>
              </a:pPr>
              <a:t>04-Jun-17</a:t>
            </a:fld>
            <a:endParaRPr lang="en-GB"/>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GB"/>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5BD3325F-79B1-4FD8-B091-0D7DB4D38B49}" type="slidenum">
              <a:rPr lang="en-GB"/>
              <a:pPr>
                <a:defRPr/>
              </a:pPr>
              <a:t>‹#›</a:t>
            </a:fld>
            <a:endParaRPr lang="en-GB"/>
          </a:p>
        </p:txBody>
      </p:sp>
    </p:spTree>
    <p:extLst>
      <p:ext uri="{BB962C8B-B14F-4D97-AF65-F5344CB8AC3E}">
        <p14:creationId xmlns:p14="http://schemas.microsoft.com/office/powerpoint/2010/main" val="205151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E987543-5259-49AE-9439-6A83D2CFB6C5}" type="datetimeFigureOut">
              <a:rPr lang="en-US"/>
              <a:pPr>
                <a:defRPr/>
              </a:pPr>
              <a:t>04-Jun-17</a:t>
            </a:fld>
            <a:endParaRPr lang="en-GB"/>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GB"/>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982799EE-1FF9-46E8-91FD-34A028AD212C}" type="slidenum">
              <a:rPr lang="en-GB"/>
              <a:pPr>
                <a:defRPr/>
              </a:pPr>
              <a:t>‹#›</a:t>
            </a:fld>
            <a:endParaRPr lang="en-GB"/>
          </a:p>
        </p:txBody>
      </p:sp>
    </p:spTree>
    <p:extLst>
      <p:ext uri="{BB962C8B-B14F-4D97-AF65-F5344CB8AC3E}">
        <p14:creationId xmlns:p14="http://schemas.microsoft.com/office/powerpoint/2010/main" val="248453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99C12EBA-1F98-422A-81C2-9F21E9B1C70E}" type="datetimeFigureOut">
              <a:rPr lang="en-US"/>
              <a:pPr>
                <a:defRPr/>
              </a:pPr>
              <a:t>04-Jun-17</a:t>
            </a:fld>
            <a:endParaRPr lang="en-GB"/>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GB"/>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F005FFB5-71FC-4686-A269-760B592E5C57}" type="slidenum">
              <a:rPr lang="en-GB"/>
              <a:pPr>
                <a:defRPr/>
              </a:pPr>
              <a:t>‹#›</a:t>
            </a:fld>
            <a:endParaRPr lang="en-GB"/>
          </a:p>
        </p:txBody>
      </p:sp>
    </p:spTree>
    <p:extLst>
      <p:ext uri="{BB962C8B-B14F-4D97-AF65-F5344CB8AC3E}">
        <p14:creationId xmlns:p14="http://schemas.microsoft.com/office/powerpoint/2010/main" val="2165848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solidFill>
                  <a:srgbClr val="DBF5F9">
                    <a:shade val="90000"/>
                  </a:srgbClr>
                </a:solidFill>
                <a:latin typeface="Arial" charset="0"/>
              </a:defRPr>
            </a:lvl1pPr>
          </a:lstStyle>
          <a:p>
            <a:pPr>
              <a:defRPr/>
            </a:pPr>
            <a:fld id="{63C6D3A2-9F40-42AC-BD1F-285E908C43C4}" type="datetimeFigureOut">
              <a:rPr lang="en-US"/>
              <a:pPr>
                <a:defRPr/>
              </a:pPr>
              <a:t>04-Jun-17</a:t>
            </a:fld>
            <a:endParaRPr lang="en-GB"/>
          </a:p>
        </p:txBody>
      </p:sp>
      <p:sp>
        <p:nvSpPr>
          <p:cNvPr id="5" name="Footer Placeholder 4"/>
          <p:cNvSpPr>
            <a:spLocks noGrp="1"/>
          </p:cNvSpPr>
          <p:nvPr>
            <p:ph type="ftr" sz="quarter" idx="11"/>
          </p:nvPr>
        </p:nvSpPr>
        <p:spPr/>
        <p:txBody>
          <a:bodyPr/>
          <a:lstStyle>
            <a:lvl1pPr fontAlgn="base">
              <a:spcBef>
                <a:spcPct val="0"/>
              </a:spcBef>
              <a:spcAft>
                <a:spcPct val="0"/>
              </a:spcAft>
              <a:defRPr>
                <a:solidFill>
                  <a:srgbClr val="DBF5F9">
                    <a:shade val="90000"/>
                  </a:srgbClr>
                </a:solidFill>
                <a:latin typeface="Arial" charset="0"/>
              </a:defRPr>
            </a:lvl1pPr>
          </a:lstStyle>
          <a:p>
            <a:pPr>
              <a:defRPr/>
            </a:pPr>
            <a:endParaRPr lang="en-GB"/>
          </a:p>
        </p:txBody>
      </p:sp>
      <p:sp>
        <p:nvSpPr>
          <p:cNvPr id="6" name="Slide Number Placeholder 5"/>
          <p:cNvSpPr>
            <a:spLocks noGrp="1"/>
          </p:cNvSpPr>
          <p:nvPr>
            <p:ph type="sldNum" sz="quarter" idx="12"/>
          </p:nvPr>
        </p:nvSpPr>
        <p:spPr/>
        <p:txBody>
          <a:bodyPr/>
          <a:lstStyle>
            <a:lvl1pPr fontAlgn="base">
              <a:spcBef>
                <a:spcPct val="0"/>
              </a:spcBef>
              <a:spcAft>
                <a:spcPct val="0"/>
              </a:spcAft>
              <a:defRPr>
                <a:solidFill>
                  <a:srgbClr val="DBF5F9">
                    <a:shade val="90000"/>
                  </a:srgbClr>
                </a:solidFill>
                <a:latin typeface="Arial" charset="0"/>
              </a:defRPr>
            </a:lvl1pPr>
          </a:lstStyle>
          <a:p>
            <a:pPr>
              <a:defRPr/>
            </a:pPr>
            <a:fld id="{A09EEA5B-37D9-4B01-931B-EDEA21D3593C}" type="slidenum">
              <a:rPr lang="en-GB"/>
              <a:pPr>
                <a:defRPr/>
              </a:pPr>
              <a:t>‹#›</a:t>
            </a:fld>
            <a:endParaRPr lang="en-GB"/>
          </a:p>
        </p:txBody>
      </p:sp>
    </p:spTree>
    <p:extLst>
      <p:ext uri="{BB962C8B-B14F-4D97-AF65-F5344CB8AC3E}">
        <p14:creationId xmlns:p14="http://schemas.microsoft.com/office/powerpoint/2010/main" val="87899574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C6284665-D762-48CA-A054-2D6742F6F0EF}" type="datetimeFigureOut">
              <a:rPr lang="en-US"/>
              <a:pPr>
                <a:defRPr/>
              </a:pPr>
              <a:t>04-Jun-17</a:t>
            </a:fld>
            <a:endParaRPr lang="en-GB"/>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GB"/>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73A0EF0C-0F54-4423-93C5-3EC5AFCA4DA9}" type="slidenum">
              <a:rPr lang="en-GB"/>
              <a:pPr>
                <a:defRPr/>
              </a:pPr>
              <a:t>‹#›</a:t>
            </a:fld>
            <a:endParaRPr lang="en-GB"/>
          </a:p>
        </p:txBody>
      </p:sp>
    </p:spTree>
    <p:extLst>
      <p:ext uri="{BB962C8B-B14F-4D97-AF65-F5344CB8AC3E}">
        <p14:creationId xmlns:p14="http://schemas.microsoft.com/office/powerpoint/2010/main" val="1055834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AD3B985C-A983-4A21-AD23-71C4FA73C67E}" type="datetimeFigureOut">
              <a:rPr lang="en-US"/>
              <a:pPr>
                <a:defRPr/>
              </a:pPr>
              <a:t>04-Jun-17</a:t>
            </a:fld>
            <a:endParaRPr lang="en-GB"/>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GB"/>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CC4E61D1-07B4-481A-A0A5-8C8548F05FC5}" type="slidenum">
              <a:rPr lang="en-GB"/>
              <a:pPr>
                <a:defRPr/>
              </a:pPr>
              <a:t>‹#›</a:t>
            </a:fld>
            <a:endParaRPr lang="en-GB"/>
          </a:p>
        </p:txBody>
      </p:sp>
    </p:spTree>
    <p:extLst>
      <p:ext uri="{BB962C8B-B14F-4D97-AF65-F5344CB8AC3E}">
        <p14:creationId xmlns:p14="http://schemas.microsoft.com/office/powerpoint/2010/main" val="67698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AC3849C6-4371-4282-A4FF-941D86F42FFB}" type="datetimeFigureOut">
              <a:rPr lang="en-US"/>
              <a:pPr>
                <a:defRPr/>
              </a:pPr>
              <a:t>04-Jun-17</a:t>
            </a:fld>
            <a:endParaRPr lang="en-GB"/>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GB"/>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B69359CC-4F3E-4AB8-9271-A6A33DB902C2}" type="slidenum">
              <a:rPr lang="en-GB"/>
              <a:pPr>
                <a:defRPr/>
              </a:pPr>
              <a:t>‹#›</a:t>
            </a:fld>
            <a:endParaRPr lang="en-GB"/>
          </a:p>
        </p:txBody>
      </p:sp>
    </p:spTree>
    <p:extLst>
      <p:ext uri="{BB962C8B-B14F-4D97-AF65-F5344CB8AC3E}">
        <p14:creationId xmlns:p14="http://schemas.microsoft.com/office/powerpoint/2010/main" val="196797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807D94AA-2AA3-47C2-8D60-B762A34A1393}" type="datetimeFigureOut">
              <a:rPr lang="en-US"/>
              <a:pPr>
                <a:defRPr/>
              </a:pPr>
              <a:t>04-Jun-17</a:t>
            </a:fld>
            <a:endParaRPr lang="en-GB"/>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GB"/>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40081B39-A59D-4A95-99EB-60198FC9B2EE}" type="slidenum">
              <a:rPr lang="en-GB"/>
              <a:pPr>
                <a:defRPr/>
              </a:pPr>
              <a:t>‹#›</a:t>
            </a:fld>
            <a:endParaRPr lang="en-GB"/>
          </a:p>
        </p:txBody>
      </p:sp>
    </p:spTree>
    <p:extLst>
      <p:ext uri="{BB962C8B-B14F-4D97-AF65-F5344CB8AC3E}">
        <p14:creationId xmlns:p14="http://schemas.microsoft.com/office/powerpoint/2010/main" val="37105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B26D89AA-84B2-4079-8C6F-A686893B41BD}" type="datetimeFigureOut">
              <a:rPr lang="en-US"/>
              <a:pPr>
                <a:defRPr/>
              </a:pPr>
              <a:t>04-Jun-17</a:t>
            </a:fld>
            <a:endParaRPr lang="en-GB"/>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GB"/>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1DAE085-8CA5-42AF-903D-D2FF3A69829C}" type="slidenum">
              <a:rPr lang="en-GB"/>
              <a:pPr>
                <a:defRPr/>
              </a:pPr>
              <a:t>‹#›</a:t>
            </a:fld>
            <a:endParaRPr lang="en-GB"/>
          </a:p>
        </p:txBody>
      </p:sp>
    </p:spTree>
    <p:extLst>
      <p:ext uri="{BB962C8B-B14F-4D97-AF65-F5344CB8AC3E}">
        <p14:creationId xmlns:p14="http://schemas.microsoft.com/office/powerpoint/2010/main" val="84235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solidFill>
                <a:prstClr val="black"/>
              </a:solidFill>
              <a:latin typeface="Calibri"/>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solidFill>
                <a:prstClr val="black"/>
              </a:solidFill>
              <a:latin typeface="Calibri"/>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AB5565C7-0164-4762-909F-57B851B73E89}" type="datetimeFigureOut">
              <a:rPr lang="en-US"/>
              <a:pPr>
                <a:defRPr/>
              </a:pPr>
              <a:t>04-Jun-17</a:t>
            </a:fld>
            <a:endParaRPr lang="en-GB"/>
          </a:p>
        </p:txBody>
      </p:sp>
      <p:sp>
        <p:nvSpPr>
          <p:cNvPr id="10"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fontAlgn="base">
              <a:spcBef>
                <a:spcPct val="0"/>
              </a:spcBef>
              <a:spcAft>
                <a:spcPct val="0"/>
              </a:spcAft>
              <a:defRPr>
                <a:latin typeface="Arial" charset="0"/>
              </a:defRPr>
            </a:lvl1pPr>
          </a:lstStyle>
          <a:p>
            <a:pPr>
              <a:defRPr/>
            </a:pPr>
            <a:fld id="{3707138B-CCD5-47B9-B855-E2519D048A9F}" type="slidenum">
              <a:rPr lang="en-GB"/>
              <a:pPr>
                <a:defRPr/>
              </a:pPr>
              <a:t>‹#›</a:t>
            </a:fld>
            <a:endParaRPr lang="en-GB"/>
          </a:p>
        </p:txBody>
      </p:sp>
    </p:spTree>
    <p:extLst>
      <p:ext uri="{BB962C8B-B14F-4D97-AF65-F5344CB8AC3E}">
        <p14:creationId xmlns:p14="http://schemas.microsoft.com/office/powerpoint/2010/main" val="130337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solidFill>
                <a:prstClr val="black"/>
              </a:solidFill>
              <a:latin typeface="Calibri"/>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solidFill>
                <a:prstClr val="black"/>
              </a:solidFill>
              <a:latin typeface="Calibri"/>
            </a:endParaRPr>
          </a:p>
        </p:txBody>
      </p:sp>
      <p:sp>
        <p:nvSpPr>
          <p:cNvPr id="2052"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rgbClr val="04617B">
                    <a:shade val="90000"/>
                  </a:srgbClr>
                </a:solidFill>
                <a:latin typeface="Calibri"/>
              </a:defRPr>
            </a:lvl1pPr>
          </a:lstStyle>
          <a:p>
            <a:pPr>
              <a:defRPr/>
            </a:pPr>
            <a:fld id="{FE6533A0-0D71-408A-B697-F5B029CCA13D}" type="datetimeFigureOut">
              <a:rPr lang="en-US"/>
              <a:pPr>
                <a:defRPr/>
              </a:pPr>
              <a:t>04-Jun-17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rgbClr val="04617B">
                    <a:shade val="90000"/>
                  </a:srgbClr>
                </a:solidFill>
                <a:latin typeface="Calibri"/>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rgbClr val="04617B">
                    <a:shade val="90000"/>
                  </a:srgbClr>
                </a:solidFill>
                <a:latin typeface="Calibri"/>
              </a:defRPr>
            </a:lvl1pPr>
          </a:lstStyle>
          <a:p>
            <a:pPr>
              <a:defRPr/>
            </a:pPr>
            <a:fld id="{99A92BF2-369A-4344-B9E7-9561005911D6}" type="slidenum">
              <a:rPr lang="en-GB"/>
              <a:pPr>
                <a:defRPr/>
              </a:pPr>
              <a:t>‹#›</a:t>
            </a:fld>
            <a:endParaRPr lang="en-GB"/>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sz="1800">
                <a:solidFill>
                  <a:prstClr val="black"/>
                </a:solidFill>
                <a:latin typeface="Calibri"/>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sz="1800">
                <a:solidFill>
                  <a:prstClr val="black"/>
                </a:solidFill>
                <a:latin typeface="Calibri"/>
              </a:endParaRPr>
            </a:p>
          </p:txBody>
        </p:sp>
      </p:gr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killsworkshop.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skillsworkshop.org/"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p:cNvSpPr>
          <p:nvPr>
            <p:ph type="title"/>
          </p:nvPr>
        </p:nvSpPr>
        <p:spPr>
          <a:xfrm>
            <a:off x="447626" y="1158081"/>
            <a:ext cx="6665912" cy="922337"/>
          </a:xfrm>
        </p:spPr>
        <p:txBody>
          <a:bodyPr>
            <a:noAutofit/>
          </a:bodyPr>
          <a:lstStyle/>
          <a:p>
            <a:pPr fontAlgn="auto">
              <a:spcAft>
                <a:spcPts val="0"/>
              </a:spcAft>
              <a:defRPr/>
            </a:pPr>
            <a:r>
              <a:rPr lang="en-GB" sz="4000" b="1" dirty="0" smtClean="0"/>
              <a:t>Probability: mini plenary</a:t>
            </a:r>
            <a:br>
              <a:rPr lang="en-GB" sz="4000" b="1" dirty="0" smtClean="0"/>
            </a:br>
            <a:r>
              <a:rPr lang="en-GB" sz="4000" b="1" dirty="0" smtClean="0"/>
              <a:t>assessment for learning cards</a:t>
            </a:r>
            <a:endParaRPr lang="en-GB" sz="4000" b="1" dirty="0" smtClean="0"/>
          </a:p>
        </p:txBody>
      </p:sp>
      <p:sp>
        <p:nvSpPr>
          <p:cNvPr id="14339" name="Rectangle 2"/>
          <p:cNvSpPr>
            <a:spLocks noChangeArrowheads="1"/>
          </p:cNvSpPr>
          <p:nvPr/>
        </p:nvSpPr>
        <p:spPr bwMode="auto">
          <a:xfrm>
            <a:off x="427038" y="4119563"/>
            <a:ext cx="8434387"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4340" name="Picture 1" descr="Description: sw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709613"/>
            <a:ext cx="1370012"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reeform 7"/>
          <p:cNvSpPr/>
          <p:nvPr/>
        </p:nvSpPr>
        <p:spPr>
          <a:xfrm>
            <a:off x="323527" y="2348880"/>
            <a:ext cx="8537897" cy="1174735"/>
          </a:xfrm>
          <a:custGeom>
            <a:avLst/>
            <a:gdLst>
              <a:gd name="connsiteX0" fmla="*/ 0 w 8434289"/>
              <a:gd name="connsiteY0" fmla="*/ 209142 h 1254825"/>
              <a:gd name="connsiteX1" fmla="*/ 209142 w 8434289"/>
              <a:gd name="connsiteY1" fmla="*/ 0 h 1254825"/>
              <a:gd name="connsiteX2" fmla="*/ 8225147 w 8434289"/>
              <a:gd name="connsiteY2" fmla="*/ 0 h 1254825"/>
              <a:gd name="connsiteX3" fmla="*/ 8434289 w 8434289"/>
              <a:gd name="connsiteY3" fmla="*/ 209142 h 1254825"/>
              <a:gd name="connsiteX4" fmla="*/ 8434289 w 8434289"/>
              <a:gd name="connsiteY4" fmla="*/ 1045683 h 1254825"/>
              <a:gd name="connsiteX5" fmla="*/ 8225147 w 8434289"/>
              <a:gd name="connsiteY5" fmla="*/ 1254825 h 1254825"/>
              <a:gd name="connsiteX6" fmla="*/ 209142 w 8434289"/>
              <a:gd name="connsiteY6" fmla="*/ 1254825 h 1254825"/>
              <a:gd name="connsiteX7" fmla="*/ 0 w 8434289"/>
              <a:gd name="connsiteY7" fmla="*/ 1045683 h 1254825"/>
              <a:gd name="connsiteX8" fmla="*/ 0 w 8434289"/>
              <a:gd name="connsiteY8" fmla="*/ 209142 h 12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34289" h="1254825">
                <a:moveTo>
                  <a:pt x="0" y="209142"/>
                </a:moveTo>
                <a:cubicBezTo>
                  <a:pt x="0" y="93636"/>
                  <a:pt x="93636" y="0"/>
                  <a:pt x="209142" y="0"/>
                </a:cubicBezTo>
                <a:lnTo>
                  <a:pt x="8225147" y="0"/>
                </a:lnTo>
                <a:cubicBezTo>
                  <a:pt x="8340653" y="0"/>
                  <a:pt x="8434289" y="93636"/>
                  <a:pt x="8434289" y="209142"/>
                </a:cubicBezTo>
                <a:lnTo>
                  <a:pt x="8434289" y="1045683"/>
                </a:lnTo>
                <a:cubicBezTo>
                  <a:pt x="8434289" y="1161189"/>
                  <a:pt x="8340653" y="1254825"/>
                  <a:pt x="8225147" y="1254825"/>
                </a:cubicBezTo>
                <a:lnTo>
                  <a:pt x="209142" y="1254825"/>
                </a:lnTo>
                <a:cubicBezTo>
                  <a:pt x="93636" y="1254825"/>
                  <a:pt x="0" y="1161189"/>
                  <a:pt x="0" y="1045683"/>
                </a:cubicBezTo>
                <a:lnTo>
                  <a:pt x="0" y="209142"/>
                </a:lnTo>
                <a:close/>
              </a:path>
            </a:pathLst>
          </a:custGeom>
          <a:gradFill flip="none" rotWithShape="1">
            <a:gsLst>
              <a:gs pos="0">
                <a:schemeClr val="accent2">
                  <a:lumMod val="60000"/>
                  <a:lumOff val="40000"/>
                </a:schemeClr>
              </a:gs>
              <a:gs pos="31000">
                <a:schemeClr val="accent1">
                  <a:lumMod val="40000"/>
                  <a:lumOff val="60000"/>
                </a:schemeClr>
              </a:gs>
              <a:gs pos="73000">
                <a:schemeClr val="accent1">
                  <a:lumMod val="60000"/>
                  <a:lumOff val="40000"/>
                </a:schemeClr>
              </a:gs>
              <a:gs pos="100000">
                <a:schemeClr val="tx2">
                  <a:lumMod val="20000"/>
                  <a:lumOff val="80000"/>
                </a:schemeClr>
              </a:gs>
            </a:gsLst>
            <a:lin ang="2700000" scaled="1"/>
            <a:tileRect/>
          </a:gra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0"/>
              <a:satOff val="0"/>
              <a:lumOff val="0"/>
              <a:alphaOff val="0"/>
            </a:schemeClr>
          </a:effectRef>
          <a:fontRef idx="minor">
            <a:schemeClr val="dk1"/>
          </a:fontRef>
        </p:style>
        <p:txBody>
          <a:bodyPr lIns="198416" tIns="198416" rIns="198416" bIns="198416" spcCol="1270" anchor="ctr"/>
          <a:lstStyle/>
          <a:p>
            <a:pPr fontAlgn="auto">
              <a:spcAft>
                <a:spcPts val="0"/>
              </a:spcAft>
              <a:defRPr/>
            </a:pPr>
            <a:r>
              <a:rPr lang="en-GB" sz="1800" dirty="0" smtClean="0">
                <a:solidFill>
                  <a:prstClr val="black"/>
                </a:solidFill>
              </a:rPr>
              <a:t>June 2017. </a:t>
            </a:r>
            <a:r>
              <a:rPr lang="en-GB" sz="1800" dirty="0">
                <a:solidFill>
                  <a:prstClr val="black"/>
                </a:solidFill>
              </a:rPr>
              <a:t>Kindly contributed by </a:t>
            </a:r>
            <a:r>
              <a:rPr lang="en-GB" sz="1800" dirty="0" smtClean="0">
                <a:solidFill>
                  <a:prstClr val="black"/>
                </a:solidFill>
              </a:rPr>
              <a:t>Chris Greaves. </a:t>
            </a:r>
            <a:endParaRPr lang="en-GB" sz="1800" dirty="0">
              <a:solidFill>
                <a:prstClr val="black"/>
              </a:solidFill>
            </a:endParaRPr>
          </a:p>
          <a:p>
            <a:pPr fontAlgn="auto">
              <a:spcAft>
                <a:spcPts val="0"/>
              </a:spcAft>
              <a:defRPr/>
            </a:pPr>
            <a:r>
              <a:rPr lang="en-GB" sz="1800" dirty="0">
                <a:solidFill>
                  <a:prstClr val="black"/>
                </a:solidFill>
              </a:rPr>
              <a:t>Search for </a:t>
            </a:r>
            <a:r>
              <a:rPr lang="en-GB" sz="1800" dirty="0" smtClean="0">
                <a:solidFill>
                  <a:prstClr val="black"/>
                </a:solidFill>
              </a:rPr>
              <a:t>Chris </a:t>
            </a:r>
            <a:r>
              <a:rPr lang="en-GB" sz="1800" dirty="0">
                <a:solidFill>
                  <a:prstClr val="black"/>
                </a:solidFill>
              </a:rPr>
              <a:t>on </a:t>
            </a:r>
            <a:r>
              <a:rPr lang="en-GB" sz="1800" dirty="0">
                <a:solidFill>
                  <a:prstClr val="black"/>
                </a:solidFill>
                <a:hlinkClick r:id="rId5"/>
              </a:rPr>
              <a:t>www.skillsworkshop.org</a:t>
            </a:r>
            <a:endParaRPr lang="en-GB" sz="1800" dirty="0">
              <a:solidFill>
                <a:prstClr val="black"/>
              </a:solidFill>
            </a:endParaRPr>
          </a:p>
          <a:p>
            <a:pPr fontAlgn="auto">
              <a:spcAft>
                <a:spcPts val="0"/>
              </a:spcAft>
              <a:defRPr/>
            </a:pPr>
            <a:r>
              <a:rPr lang="en-GB" sz="1800" dirty="0">
                <a:solidFill>
                  <a:prstClr val="black"/>
                </a:solidFill>
              </a:rPr>
              <a:t>Visit the download page for this resource to find </a:t>
            </a:r>
            <a:r>
              <a:rPr lang="en-GB" sz="1800" dirty="0" smtClean="0">
                <a:solidFill>
                  <a:prstClr val="black"/>
                </a:solidFill>
              </a:rPr>
              <a:t>curriculum </a:t>
            </a:r>
            <a:r>
              <a:rPr lang="en-GB" sz="1800" dirty="0">
                <a:solidFill>
                  <a:prstClr val="black"/>
                </a:solidFill>
              </a:rPr>
              <a:t>links </a:t>
            </a:r>
            <a:r>
              <a:rPr lang="en-GB" sz="1800" dirty="0" smtClean="0">
                <a:solidFill>
                  <a:prstClr val="black"/>
                </a:solidFill>
              </a:rPr>
              <a:t>and related </a:t>
            </a:r>
            <a:r>
              <a:rPr lang="en-GB" sz="1800" dirty="0">
                <a:solidFill>
                  <a:prstClr val="black"/>
                </a:solidFill>
              </a:rPr>
              <a:t>resources.</a:t>
            </a:r>
            <a:endParaRPr lang="en-GB" sz="1800" dirty="0">
              <a:solidFill>
                <a:prstClr val="black"/>
              </a:solidFill>
            </a:endParaRPr>
          </a:p>
        </p:txBody>
      </p:sp>
      <p:sp>
        <p:nvSpPr>
          <p:cNvPr id="14344" name="Rectangle 16"/>
          <p:cNvSpPr>
            <a:spLocks noChangeArrowheads="1"/>
          </p:cNvSpPr>
          <p:nvPr/>
        </p:nvSpPr>
        <p:spPr bwMode="auto">
          <a:xfrm>
            <a:off x="255896" y="3789040"/>
            <a:ext cx="8650288" cy="2304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en-GB" altLang="en-US" sz="1600" b="1" dirty="0">
                <a:solidFill>
                  <a:srgbClr val="000000"/>
                </a:solidFill>
                <a:latin typeface="Calibri" pitchFamily="34" charset="0"/>
              </a:rPr>
              <a:t>Curriculum links</a:t>
            </a:r>
            <a:endParaRPr lang="en-GB" altLang="en-US" sz="1600" dirty="0">
              <a:solidFill>
                <a:srgbClr val="000000"/>
              </a:solidFill>
              <a:latin typeface="Calibri" pitchFamily="34" charset="0"/>
            </a:endParaRPr>
          </a:p>
          <a:p>
            <a:pPr eaLnBrk="1" hangingPunct="1"/>
            <a:r>
              <a:rPr lang="en-GB" altLang="en-US" sz="1400" b="1" dirty="0">
                <a:solidFill>
                  <a:srgbClr val="000000"/>
                </a:solidFill>
                <a:latin typeface="Calibri" pitchFamily="34" charset="0"/>
              </a:rPr>
              <a:t>Adult Numeracy</a:t>
            </a:r>
          </a:p>
          <a:p>
            <a:pPr eaLnBrk="1" hangingPunct="1"/>
            <a:r>
              <a:rPr lang="en-GB" altLang="en-US" sz="1400" b="1" dirty="0" smtClean="0">
                <a:solidFill>
                  <a:srgbClr val="000000"/>
                </a:solidFill>
                <a:latin typeface="Calibri" pitchFamily="34" charset="0"/>
              </a:rPr>
              <a:t>Level 1. HD2/L1.2 </a:t>
            </a:r>
            <a:r>
              <a:rPr lang="en-GB" altLang="en-US" sz="1400" dirty="0" smtClean="0">
                <a:solidFill>
                  <a:srgbClr val="000000"/>
                </a:solidFill>
                <a:latin typeface="Calibri" pitchFamily="34" charset="0"/>
              </a:rPr>
              <a:t>Express the likelihood of an event using fractions, decimals and percentages with the probability scale of 0 to 1 (a) Understand that the likelihood of an event is measured on a scale from 0 (impossible) to 1 (certain) (b) Understand that likelihood (or probability) is expressed as the number of ways the event can happen divided by the total number of possible outcomes (c) Understand that likelihood or probability can be written as a fraction, decimal or percentage, e.g. the likelihood that a coin will land heads-up is 50%, 0.5 or 1/2 - the expression there is a fifty-fifty chance is an expression of likelihood using percentages</a:t>
            </a:r>
          </a:p>
          <a:p>
            <a:pPr eaLnBrk="1" hangingPunct="1"/>
            <a:r>
              <a:rPr lang="en-GB" altLang="en-US" sz="1400" b="1" dirty="0" smtClean="0">
                <a:solidFill>
                  <a:srgbClr val="000000"/>
                </a:solidFill>
                <a:latin typeface="Calibri" pitchFamily="34" charset="0"/>
              </a:rPr>
              <a:t>Functional </a:t>
            </a:r>
            <a:r>
              <a:rPr lang="en-GB" altLang="en-US" sz="1400" b="1" dirty="0">
                <a:solidFill>
                  <a:srgbClr val="000000"/>
                </a:solidFill>
                <a:latin typeface="Calibri" pitchFamily="34" charset="0"/>
              </a:rPr>
              <a:t>Mathematics</a:t>
            </a:r>
          </a:p>
          <a:p>
            <a:pPr eaLnBrk="1" hangingPunct="1"/>
            <a:r>
              <a:rPr lang="en-GB" altLang="en-US" sz="1400" b="1" dirty="0" smtClean="0">
                <a:solidFill>
                  <a:srgbClr val="000000"/>
                </a:solidFill>
                <a:latin typeface="Calibri" pitchFamily="34" charset="0"/>
              </a:rPr>
              <a:t>Level </a:t>
            </a:r>
            <a:r>
              <a:rPr lang="en-GB" altLang="en-US" sz="1400" b="1" dirty="0">
                <a:solidFill>
                  <a:srgbClr val="000000"/>
                </a:solidFill>
                <a:latin typeface="Calibri" pitchFamily="34" charset="0"/>
              </a:rPr>
              <a:t>2:</a:t>
            </a:r>
            <a:r>
              <a:rPr lang="en-GB" altLang="en-US" sz="1400" dirty="0">
                <a:solidFill>
                  <a:srgbClr val="000000"/>
                </a:solidFill>
                <a:latin typeface="Calibri" pitchFamily="34" charset="0"/>
              </a:rPr>
              <a:t> </a:t>
            </a:r>
            <a:r>
              <a:rPr lang="en-GB" altLang="en-US" sz="1400" dirty="0" smtClean="0">
                <a:solidFill>
                  <a:srgbClr val="000000"/>
                </a:solidFill>
                <a:latin typeface="Calibri" pitchFamily="34" charset="0"/>
              </a:rPr>
              <a:t>Use probability to assess the likelihood of an outcome. </a:t>
            </a:r>
            <a:endParaRPr lang="en-GB" altLang="en-US" sz="1600" dirty="0">
              <a:solidFill>
                <a:srgbClr val="000000"/>
              </a:solidFill>
              <a:latin typeface="Calibri" pitchFamily="34" charset="0"/>
            </a:endParaRPr>
          </a:p>
          <a:p>
            <a:pPr eaLnBrk="1" hangingPunct="1"/>
            <a:endParaRPr lang="en-GB" altLang="en-US" sz="1600" dirty="0">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txBox="1">
            <a:spLocks noChangeArrowheads="1"/>
          </p:cNvSpPr>
          <p:nvPr/>
        </p:nvSpPr>
        <p:spPr bwMode="auto">
          <a:xfrm>
            <a:off x="5357813" y="485775"/>
            <a:ext cx="37861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endParaRPr lang="en-US" altLang="en-US">
              <a:solidFill>
                <a:srgbClr val="336699"/>
              </a:solidFill>
              <a:latin typeface="Franklin Gothic Demi Cond" pitchFamily="34" charset="0"/>
            </a:endParaRPr>
          </a:p>
        </p:txBody>
      </p:sp>
      <p:sp>
        <p:nvSpPr>
          <p:cNvPr id="43012" name="Text Box 6"/>
          <p:cNvSpPr txBox="1">
            <a:spLocks noChangeArrowheads="1"/>
          </p:cNvSpPr>
          <p:nvPr/>
        </p:nvSpPr>
        <p:spPr bwMode="auto">
          <a:xfrm>
            <a:off x="0" y="975291"/>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pPr>
            <a:r>
              <a:rPr lang="en-GB" altLang="en-US" b="1" u="sng" dirty="0">
                <a:solidFill>
                  <a:srgbClr val="FF0000"/>
                </a:solidFill>
              </a:rPr>
              <a:t>MINI-PLENARY (</a:t>
            </a:r>
            <a:r>
              <a:rPr lang="en-GB" altLang="en-US" b="1" u="sng" dirty="0" smtClean="0">
                <a:solidFill>
                  <a:srgbClr val="FF0000"/>
                </a:solidFill>
              </a:rPr>
              <a:t>AfL </a:t>
            </a:r>
            <a:r>
              <a:rPr lang="en-GB" altLang="en-US" b="1" u="sng" dirty="0">
                <a:solidFill>
                  <a:srgbClr val="FF0000"/>
                </a:solidFill>
              </a:rPr>
              <a:t>CARDS)</a:t>
            </a:r>
            <a:endParaRPr lang="en-US" altLang="en-US" b="1" u="sng" dirty="0">
              <a:solidFill>
                <a:srgbClr val="FF0000"/>
              </a:solidFill>
            </a:endParaRPr>
          </a:p>
        </p:txBody>
      </p:sp>
      <p:sp>
        <p:nvSpPr>
          <p:cNvPr id="29" name="Title 1"/>
          <p:cNvSpPr txBox="1">
            <a:spLocks/>
          </p:cNvSpPr>
          <p:nvPr/>
        </p:nvSpPr>
        <p:spPr>
          <a:xfrm>
            <a:off x="228600" y="1647825"/>
            <a:ext cx="4800600" cy="4876800"/>
          </a:xfrm>
          <a:prstGeom prst="rect">
            <a:avLst/>
          </a:prstGeom>
        </p:spPr>
        <p:txBody>
          <a:bodyPr anchor="ctr">
            <a:norm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GB" altLang="en-US" sz="6600" b="1">
              <a:effectLst>
                <a:outerShdw blurRad="38100" dist="38100" dir="2700000" algn="tl">
                  <a:srgbClr val="FFFFFF"/>
                </a:outerShdw>
              </a:effectLst>
              <a:latin typeface="Calibri" charset="0"/>
            </a:endParaRPr>
          </a:p>
        </p:txBody>
      </p:sp>
      <p:sp>
        <p:nvSpPr>
          <p:cNvPr id="30" name="Rounded Rectangle 29"/>
          <p:cNvSpPr/>
          <p:nvPr/>
        </p:nvSpPr>
        <p:spPr>
          <a:xfrm>
            <a:off x="5029200" y="1800944"/>
            <a:ext cx="3733800" cy="990600"/>
          </a:xfrm>
          <a:prstGeom prst="round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1" name="Rounded Rectangle 30"/>
          <p:cNvSpPr/>
          <p:nvPr/>
        </p:nvSpPr>
        <p:spPr>
          <a:xfrm>
            <a:off x="5029200" y="2943944"/>
            <a:ext cx="3733800" cy="990600"/>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8" name="Rounded Rectangle 37"/>
          <p:cNvSpPr/>
          <p:nvPr/>
        </p:nvSpPr>
        <p:spPr>
          <a:xfrm>
            <a:off x="5029200" y="4086944"/>
            <a:ext cx="3733800" cy="990600"/>
          </a:xfrm>
          <a:prstGeom prst="round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9" name="Rounded Rectangle 38"/>
          <p:cNvSpPr/>
          <p:nvPr/>
        </p:nvSpPr>
        <p:spPr>
          <a:xfrm>
            <a:off x="5029200" y="5229944"/>
            <a:ext cx="3733800" cy="990600"/>
          </a:xfrm>
          <a:prstGeom prst="round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42" name="Rectangle 41"/>
          <p:cNvSpPr/>
          <p:nvPr/>
        </p:nvSpPr>
        <p:spPr>
          <a:xfrm>
            <a:off x="5029200" y="1800944"/>
            <a:ext cx="58541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A</a:t>
            </a:r>
          </a:p>
        </p:txBody>
      </p:sp>
      <p:sp>
        <p:nvSpPr>
          <p:cNvPr id="43" name="Rectangle 42"/>
          <p:cNvSpPr/>
          <p:nvPr/>
        </p:nvSpPr>
        <p:spPr>
          <a:xfrm>
            <a:off x="5065406" y="2943944"/>
            <a:ext cx="561371"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B</a:t>
            </a:r>
          </a:p>
        </p:txBody>
      </p:sp>
      <p:sp>
        <p:nvSpPr>
          <p:cNvPr id="44" name="Rectangle 43"/>
          <p:cNvSpPr/>
          <p:nvPr/>
        </p:nvSpPr>
        <p:spPr>
          <a:xfrm>
            <a:off x="5045230" y="4086944"/>
            <a:ext cx="55335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C</a:t>
            </a:r>
          </a:p>
        </p:txBody>
      </p:sp>
      <p:sp>
        <p:nvSpPr>
          <p:cNvPr id="45" name="Rectangle 44"/>
          <p:cNvSpPr/>
          <p:nvPr/>
        </p:nvSpPr>
        <p:spPr>
          <a:xfrm>
            <a:off x="5016376" y="5229944"/>
            <a:ext cx="611065"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D</a:t>
            </a:r>
          </a:p>
        </p:txBody>
      </p:sp>
      <p:sp>
        <p:nvSpPr>
          <p:cNvPr id="43030" name="TextBox 1"/>
          <p:cNvSpPr txBox="1">
            <a:spLocks noChangeArrowheads="1"/>
          </p:cNvSpPr>
          <p:nvPr/>
        </p:nvSpPr>
        <p:spPr bwMode="auto">
          <a:xfrm>
            <a:off x="-193675" y="2062163"/>
            <a:ext cx="522287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3200" dirty="0"/>
              <a:t>What is the probability of getting an odd number when you roll a fair six sided </a:t>
            </a:r>
            <a:r>
              <a:rPr lang="en-GB" altLang="en-US" sz="3200" dirty="0" smtClean="0"/>
              <a:t>die</a:t>
            </a:r>
            <a:r>
              <a:rPr lang="en-GB" altLang="en-US" sz="3200" dirty="0"/>
              <a:t>?</a:t>
            </a:r>
          </a:p>
        </p:txBody>
      </p:sp>
      <p:pic>
        <p:nvPicPr>
          <p:cNvPr id="43031"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73200" y="4244975"/>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3032" name="Group 6"/>
          <p:cNvGrpSpPr>
            <a:grpSpLocks/>
          </p:cNvGrpSpPr>
          <p:nvPr/>
        </p:nvGrpSpPr>
        <p:grpSpPr bwMode="auto">
          <a:xfrm>
            <a:off x="6594475" y="1711325"/>
            <a:ext cx="625475" cy="1166813"/>
            <a:chOff x="6594105" y="1710688"/>
            <a:chExt cx="626552" cy="1167803"/>
          </a:xfrm>
        </p:grpSpPr>
        <p:sp>
          <p:nvSpPr>
            <p:cNvPr id="43045" name="TextBox 2"/>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1</a:t>
              </a:r>
            </a:p>
          </p:txBody>
        </p:sp>
        <p:cxnSp>
          <p:nvCxnSpPr>
            <p:cNvPr id="5" name="Straight Connector 4"/>
            <p:cNvCxnSpPr/>
            <p:nvPr/>
          </p:nvCxnSpPr>
          <p:spPr>
            <a:xfrm flipV="1">
              <a:off x="6594105" y="2276318"/>
              <a:ext cx="580436" cy="111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047" name="TextBox 86"/>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6</a:t>
              </a:r>
            </a:p>
          </p:txBody>
        </p:sp>
      </p:grpSp>
      <p:grpSp>
        <p:nvGrpSpPr>
          <p:cNvPr id="43033" name="Group 87"/>
          <p:cNvGrpSpPr>
            <a:grpSpLocks/>
          </p:cNvGrpSpPr>
          <p:nvPr/>
        </p:nvGrpSpPr>
        <p:grpSpPr bwMode="auto">
          <a:xfrm>
            <a:off x="6673850" y="4016375"/>
            <a:ext cx="612775" cy="1168400"/>
            <a:chOff x="6594105" y="1710688"/>
            <a:chExt cx="612904" cy="1167803"/>
          </a:xfrm>
        </p:grpSpPr>
        <p:sp>
          <p:nvSpPr>
            <p:cNvPr id="43042" name="TextBox 88"/>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1</a:t>
              </a:r>
            </a:p>
          </p:txBody>
        </p:sp>
        <p:cxnSp>
          <p:nvCxnSpPr>
            <p:cNvPr id="90" name="Straight Connector 89"/>
            <p:cNvCxnSpPr/>
            <p:nvPr/>
          </p:nvCxnSpPr>
          <p:spPr>
            <a:xfrm flipV="1">
              <a:off x="6594105" y="2277136"/>
              <a:ext cx="581147"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044" name="TextBox 90"/>
            <p:cNvSpPr txBox="1">
              <a:spLocks noChangeArrowheads="1"/>
            </p:cNvSpPr>
            <p:nvPr/>
          </p:nvSpPr>
          <p:spPr bwMode="auto">
            <a:xfrm>
              <a:off x="6661169"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5</a:t>
              </a:r>
            </a:p>
          </p:txBody>
        </p:sp>
      </p:grpSp>
      <p:grpSp>
        <p:nvGrpSpPr>
          <p:cNvPr id="43034" name="Group 91"/>
          <p:cNvGrpSpPr>
            <a:grpSpLocks/>
          </p:cNvGrpSpPr>
          <p:nvPr/>
        </p:nvGrpSpPr>
        <p:grpSpPr bwMode="auto">
          <a:xfrm>
            <a:off x="6659563" y="2854325"/>
            <a:ext cx="627062" cy="1168400"/>
            <a:chOff x="6594105" y="1710688"/>
            <a:chExt cx="626552" cy="1167803"/>
          </a:xfrm>
        </p:grpSpPr>
        <p:sp>
          <p:nvSpPr>
            <p:cNvPr id="43039" name="TextBox 92"/>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1</a:t>
              </a:r>
            </a:p>
          </p:txBody>
        </p:sp>
        <p:cxnSp>
          <p:nvCxnSpPr>
            <p:cNvPr id="94" name="Straight Connector 93"/>
            <p:cNvCxnSpPr/>
            <p:nvPr/>
          </p:nvCxnSpPr>
          <p:spPr>
            <a:xfrm flipV="1">
              <a:off x="6594105" y="2277136"/>
              <a:ext cx="580552"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041" name="TextBox 94"/>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2</a:t>
              </a:r>
            </a:p>
          </p:txBody>
        </p:sp>
      </p:grpSp>
      <p:grpSp>
        <p:nvGrpSpPr>
          <p:cNvPr id="43035" name="Group 95"/>
          <p:cNvGrpSpPr>
            <a:grpSpLocks/>
          </p:cNvGrpSpPr>
          <p:nvPr/>
        </p:nvGrpSpPr>
        <p:grpSpPr bwMode="auto">
          <a:xfrm>
            <a:off x="6705600" y="5168900"/>
            <a:ext cx="625475" cy="1168400"/>
            <a:chOff x="6594105" y="1710688"/>
            <a:chExt cx="626552" cy="1167803"/>
          </a:xfrm>
        </p:grpSpPr>
        <p:sp>
          <p:nvSpPr>
            <p:cNvPr id="43036" name="TextBox 96"/>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5</a:t>
              </a:r>
            </a:p>
          </p:txBody>
        </p:sp>
        <p:cxnSp>
          <p:nvCxnSpPr>
            <p:cNvPr id="98" name="Straight Connector 97"/>
            <p:cNvCxnSpPr/>
            <p:nvPr/>
          </p:nvCxnSpPr>
          <p:spPr>
            <a:xfrm flipV="1">
              <a:off x="6594105" y="2277136"/>
              <a:ext cx="580436"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038" name="TextBox 98"/>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6</a:t>
              </a:r>
            </a:p>
          </p:txBody>
        </p:sp>
      </p:grpSp>
    </p:spTree>
    <p:extLst>
      <p:ext uri="{BB962C8B-B14F-4D97-AF65-F5344CB8AC3E}">
        <p14:creationId xmlns:p14="http://schemas.microsoft.com/office/powerpoint/2010/main" val="134705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a:xfrm>
            <a:off x="5029200" y="1800944"/>
            <a:ext cx="3733800" cy="990600"/>
          </a:xfrm>
          <a:prstGeom prst="round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1" name="Rounded Rectangle 30"/>
          <p:cNvSpPr/>
          <p:nvPr/>
        </p:nvSpPr>
        <p:spPr>
          <a:xfrm>
            <a:off x="5029200" y="2943944"/>
            <a:ext cx="3733800" cy="990600"/>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8" name="Rounded Rectangle 37"/>
          <p:cNvSpPr/>
          <p:nvPr/>
        </p:nvSpPr>
        <p:spPr>
          <a:xfrm>
            <a:off x="5029200" y="4086944"/>
            <a:ext cx="3733800" cy="990600"/>
          </a:xfrm>
          <a:prstGeom prst="round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9" name="Rounded Rectangle 38"/>
          <p:cNvSpPr/>
          <p:nvPr/>
        </p:nvSpPr>
        <p:spPr>
          <a:xfrm>
            <a:off x="5029200" y="5229944"/>
            <a:ext cx="3733800" cy="990600"/>
          </a:xfrm>
          <a:prstGeom prst="round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42" name="Rectangle 41"/>
          <p:cNvSpPr/>
          <p:nvPr/>
        </p:nvSpPr>
        <p:spPr>
          <a:xfrm>
            <a:off x="5029200" y="1800944"/>
            <a:ext cx="58541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A</a:t>
            </a:r>
          </a:p>
        </p:txBody>
      </p:sp>
      <p:sp>
        <p:nvSpPr>
          <p:cNvPr id="43" name="Rectangle 42"/>
          <p:cNvSpPr/>
          <p:nvPr/>
        </p:nvSpPr>
        <p:spPr>
          <a:xfrm>
            <a:off x="5065406" y="2943944"/>
            <a:ext cx="561371"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B</a:t>
            </a:r>
          </a:p>
        </p:txBody>
      </p:sp>
      <p:sp>
        <p:nvSpPr>
          <p:cNvPr id="44" name="Rectangle 43"/>
          <p:cNvSpPr/>
          <p:nvPr/>
        </p:nvSpPr>
        <p:spPr>
          <a:xfrm>
            <a:off x="5045230" y="4086944"/>
            <a:ext cx="55335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C</a:t>
            </a:r>
          </a:p>
        </p:txBody>
      </p:sp>
      <p:sp>
        <p:nvSpPr>
          <p:cNvPr id="45" name="Rectangle 44"/>
          <p:cNvSpPr/>
          <p:nvPr/>
        </p:nvSpPr>
        <p:spPr>
          <a:xfrm>
            <a:off x="5016376" y="5229944"/>
            <a:ext cx="611065"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D</a:t>
            </a:r>
          </a:p>
        </p:txBody>
      </p:sp>
      <p:grpSp>
        <p:nvGrpSpPr>
          <p:cNvPr id="45076" name="Group 6"/>
          <p:cNvGrpSpPr>
            <a:grpSpLocks/>
          </p:cNvGrpSpPr>
          <p:nvPr/>
        </p:nvGrpSpPr>
        <p:grpSpPr bwMode="auto">
          <a:xfrm>
            <a:off x="6594475" y="1711325"/>
            <a:ext cx="625475" cy="1166813"/>
            <a:chOff x="6594105" y="1710688"/>
            <a:chExt cx="626552" cy="1167803"/>
          </a:xfrm>
        </p:grpSpPr>
        <p:sp>
          <p:nvSpPr>
            <p:cNvPr id="45091" name="TextBox 2"/>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6</a:t>
              </a:r>
            </a:p>
          </p:txBody>
        </p:sp>
        <p:cxnSp>
          <p:nvCxnSpPr>
            <p:cNvPr id="5" name="Straight Connector 4"/>
            <p:cNvCxnSpPr/>
            <p:nvPr/>
          </p:nvCxnSpPr>
          <p:spPr>
            <a:xfrm flipV="1">
              <a:off x="6594105" y="2276318"/>
              <a:ext cx="580436" cy="111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093" name="TextBox 86"/>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7</a:t>
              </a:r>
            </a:p>
          </p:txBody>
        </p:sp>
      </p:grpSp>
      <p:grpSp>
        <p:nvGrpSpPr>
          <p:cNvPr id="45077" name="Group 87"/>
          <p:cNvGrpSpPr>
            <a:grpSpLocks/>
          </p:cNvGrpSpPr>
          <p:nvPr/>
        </p:nvGrpSpPr>
        <p:grpSpPr bwMode="auto">
          <a:xfrm>
            <a:off x="6673850" y="4016375"/>
            <a:ext cx="612775" cy="1168400"/>
            <a:chOff x="6594105" y="1710688"/>
            <a:chExt cx="612904" cy="1167803"/>
          </a:xfrm>
        </p:grpSpPr>
        <p:sp>
          <p:nvSpPr>
            <p:cNvPr id="45088" name="TextBox 88"/>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3</a:t>
              </a:r>
            </a:p>
          </p:txBody>
        </p:sp>
        <p:cxnSp>
          <p:nvCxnSpPr>
            <p:cNvPr id="90" name="Straight Connector 89"/>
            <p:cNvCxnSpPr/>
            <p:nvPr/>
          </p:nvCxnSpPr>
          <p:spPr>
            <a:xfrm flipV="1">
              <a:off x="6594105" y="2277136"/>
              <a:ext cx="581147"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090" name="TextBox 90"/>
            <p:cNvSpPr txBox="1">
              <a:spLocks noChangeArrowheads="1"/>
            </p:cNvSpPr>
            <p:nvPr/>
          </p:nvSpPr>
          <p:spPr bwMode="auto">
            <a:xfrm>
              <a:off x="6661169"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6</a:t>
              </a:r>
            </a:p>
          </p:txBody>
        </p:sp>
      </p:grpSp>
      <p:grpSp>
        <p:nvGrpSpPr>
          <p:cNvPr id="45078" name="Group 91"/>
          <p:cNvGrpSpPr>
            <a:grpSpLocks/>
          </p:cNvGrpSpPr>
          <p:nvPr/>
        </p:nvGrpSpPr>
        <p:grpSpPr bwMode="auto">
          <a:xfrm>
            <a:off x="6659563" y="2854325"/>
            <a:ext cx="627062" cy="1168400"/>
            <a:chOff x="6594105" y="1710688"/>
            <a:chExt cx="626552" cy="1167803"/>
          </a:xfrm>
        </p:grpSpPr>
        <p:sp>
          <p:nvSpPr>
            <p:cNvPr id="45085" name="TextBox 92"/>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1</a:t>
              </a:r>
            </a:p>
          </p:txBody>
        </p:sp>
        <p:cxnSp>
          <p:nvCxnSpPr>
            <p:cNvPr id="94" name="Straight Connector 93"/>
            <p:cNvCxnSpPr/>
            <p:nvPr/>
          </p:nvCxnSpPr>
          <p:spPr>
            <a:xfrm flipV="1">
              <a:off x="6594105" y="2277136"/>
              <a:ext cx="580552"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087" name="TextBox 94"/>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7</a:t>
              </a:r>
            </a:p>
          </p:txBody>
        </p:sp>
      </p:grpSp>
      <p:grpSp>
        <p:nvGrpSpPr>
          <p:cNvPr id="45079" name="Group 95"/>
          <p:cNvGrpSpPr>
            <a:grpSpLocks/>
          </p:cNvGrpSpPr>
          <p:nvPr/>
        </p:nvGrpSpPr>
        <p:grpSpPr bwMode="auto">
          <a:xfrm>
            <a:off x="6705600" y="5168900"/>
            <a:ext cx="625475" cy="1168400"/>
            <a:chOff x="6594105" y="1710688"/>
            <a:chExt cx="626552" cy="1167803"/>
          </a:xfrm>
        </p:grpSpPr>
        <p:sp>
          <p:nvSpPr>
            <p:cNvPr id="45082" name="TextBox 96"/>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1</a:t>
              </a:r>
            </a:p>
          </p:txBody>
        </p:sp>
        <p:cxnSp>
          <p:nvCxnSpPr>
            <p:cNvPr id="98" name="Straight Connector 97"/>
            <p:cNvCxnSpPr/>
            <p:nvPr/>
          </p:nvCxnSpPr>
          <p:spPr>
            <a:xfrm flipV="1">
              <a:off x="6594105" y="2277136"/>
              <a:ext cx="580436"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084" name="TextBox 98"/>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8</a:t>
              </a:r>
            </a:p>
          </p:txBody>
        </p:sp>
      </p:grpSp>
      <p:pic>
        <p:nvPicPr>
          <p:cNvPr id="45080"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550" y="1381125"/>
            <a:ext cx="4881563" cy="436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81" name="TextBox 46"/>
          <p:cNvSpPr txBox="1">
            <a:spLocks noChangeArrowheads="1"/>
          </p:cNvSpPr>
          <p:nvPr/>
        </p:nvSpPr>
        <p:spPr bwMode="auto">
          <a:xfrm>
            <a:off x="-107950" y="5664200"/>
            <a:ext cx="52228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3200"/>
              <a:t>Probability of green from bag 1?</a:t>
            </a:r>
          </a:p>
        </p:txBody>
      </p:sp>
      <p:sp>
        <p:nvSpPr>
          <p:cNvPr id="32" name="Text Box 6"/>
          <p:cNvSpPr txBox="1">
            <a:spLocks noChangeArrowheads="1"/>
          </p:cNvSpPr>
          <p:nvPr/>
        </p:nvSpPr>
        <p:spPr bwMode="auto">
          <a:xfrm>
            <a:off x="0" y="975291"/>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pPr>
            <a:r>
              <a:rPr lang="en-GB" altLang="en-US" b="1" u="sng" dirty="0">
                <a:solidFill>
                  <a:srgbClr val="FF0000"/>
                </a:solidFill>
              </a:rPr>
              <a:t>MINI-PLENARY (</a:t>
            </a:r>
            <a:r>
              <a:rPr lang="en-GB" altLang="en-US" b="1" u="sng" dirty="0" smtClean="0">
                <a:solidFill>
                  <a:srgbClr val="FF0000"/>
                </a:solidFill>
              </a:rPr>
              <a:t>AfL </a:t>
            </a:r>
            <a:r>
              <a:rPr lang="en-GB" altLang="en-US" b="1" u="sng" dirty="0">
                <a:solidFill>
                  <a:srgbClr val="FF0000"/>
                </a:solidFill>
              </a:rPr>
              <a:t>CARDS)</a:t>
            </a:r>
            <a:endParaRPr lang="en-US" altLang="en-US" b="1" u="sng" dirty="0">
              <a:solidFill>
                <a:srgbClr val="FF0000"/>
              </a:solidFill>
            </a:endParaRPr>
          </a:p>
        </p:txBody>
      </p:sp>
    </p:spTree>
    <p:extLst>
      <p:ext uri="{BB962C8B-B14F-4D97-AF65-F5344CB8AC3E}">
        <p14:creationId xmlns:p14="http://schemas.microsoft.com/office/powerpoint/2010/main" val="1744027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a:xfrm>
            <a:off x="5029200" y="1800944"/>
            <a:ext cx="3733800" cy="990600"/>
          </a:xfrm>
          <a:prstGeom prst="round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1" name="Rounded Rectangle 30"/>
          <p:cNvSpPr/>
          <p:nvPr/>
        </p:nvSpPr>
        <p:spPr>
          <a:xfrm>
            <a:off x="5029200" y="2943944"/>
            <a:ext cx="3733800" cy="990600"/>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8" name="Rounded Rectangle 37"/>
          <p:cNvSpPr/>
          <p:nvPr/>
        </p:nvSpPr>
        <p:spPr>
          <a:xfrm>
            <a:off x="5029200" y="4086944"/>
            <a:ext cx="3733800" cy="990600"/>
          </a:xfrm>
          <a:prstGeom prst="round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9" name="Rounded Rectangle 38"/>
          <p:cNvSpPr/>
          <p:nvPr/>
        </p:nvSpPr>
        <p:spPr>
          <a:xfrm>
            <a:off x="5029200" y="5229944"/>
            <a:ext cx="3733800" cy="990600"/>
          </a:xfrm>
          <a:prstGeom prst="round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42" name="Rectangle 41"/>
          <p:cNvSpPr/>
          <p:nvPr/>
        </p:nvSpPr>
        <p:spPr>
          <a:xfrm>
            <a:off x="5029200" y="1800944"/>
            <a:ext cx="58541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A</a:t>
            </a:r>
          </a:p>
        </p:txBody>
      </p:sp>
      <p:sp>
        <p:nvSpPr>
          <p:cNvPr id="43" name="Rectangle 42"/>
          <p:cNvSpPr/>
          <p:nvPr/>
        </p:nvSpPr>
        <p:spPr>
          <a:xfrm>
            <a:off x="5065406" y="2943944"/>
            <a:ext cx="561371"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B</a:t>
            </a:r>
          </a:p>
        </p:txBody>
      </p:sp>
      <p:sp>
        <p:nvSpPr>
          <p:cNvPr id="44" name="Rectangle 43"/>
          <p:cNvSpPr/>
          <p:nvPr/>
        </p:nvSpPr>
        <p:spPr>
          <a:xfrm>
            <a:off x="5045230" y="4086944"/>
            <a:ext cx="55335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C</a:t>
            </a:r>
          </a:p>
        </p:txBody>
      </p:sp>
      <p:sp>
        <p:nvSpPr>
          <p:cNvPr id="45" name="Rectangle 44"/>
          <p:cNvSpPr/>
          <p:nvPr/>
        </p:nvSpPr>
        <p:spPr>
          <a:xfrm>
            <a:off x="5016376" y="5229944"/>
            <a:ext cx="611065"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D</a:t>
            </a:r>
          </a:p>
        </p:txBody>
      </p:sp>
      <p:grpSp>
        <p:nvGrpSpPr>
          <p:cNvPr id="47124" name="Group 6"/>
          <p:cNvGrpSpPr>
            <a:grpSpLocks/>
          </p:cNvGrpSpPr>
          <p:nvPr/>
        </p:nvGrpSpPr>
        <p:grpSpPr bwMode="auto">
          <a:xfrm>
            <a:off x="6594475" y="1711325"/>
            <a:ext cx="625475" cy="1166813"/>
            <a:chOff x="6594105" y="1710688"/>
            <a:chExt cx="626552" cy="1167803"/>
          </a:xfrm>
        </p:grpSpPr>
        <p:sp>
          <p:nvSpPr>
            <p:cNvPr id="47139" name="TextBox 2"/>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2</a:t>
              </a:r>
            </a:p>
          </p:txBody>
        </p:sp>
        <p:cxnSp>
          <p:nvCxnSpPr>
            <p:cNvPr id="5" name="Straight Connector 4"/>
            <p:cNvCxnSpPr/>
            <p:nvPr/>
          </p:nvCxnSpPr>
          <p:spPr>
            <a:xfrm flipV="1">
              <a:off x="6594105" y="2276318"/>
              <a:ext cx="580436" cy="111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141" name="TextBox 86"/>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1</a:t>
              </a:r>
            </a:p>
          </p:txBody>
        </p:sp>
      </p:grpSp>
      <p:grpSp>
        <p:nvGrpSpPr>
          <p:cNvPr id="47125" name="Group 87"/>
          <p:cNvGrpSpPr>
            <a:grpSpLocks/>
          </p:cNvGrpSpPr>
          <p:nvPr/>
        </p:nvGrpSpPr>
        <p:grpSpPr bwMode="auto">
          <a:xfrm>
            <a:off x="6673850" y="4016375"/>
            <a:ext cx="612775" cy="1168400"/>
            <a:chOff x="6594105" y="1710688"/>
            <a:chExt cx="612904" cy="1167803"/>
          </a:xfrm>
        </p:grpSpPr>
        <p:sp>
          <p:nvSpPr>
            <p:cNvPr id="47136" name="TextBox 88"/>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1</a:t>
              </a:r>
            </a:p>
          </p:txBody>
        </p:sp>
        <p:cxnSp>
          <p:nvCxnSpPr>
            <p:cNvPr id="90" name="Straight Connector 89"/>
            <p:cNvCxnSpPr/>
            <p:nvPr/>
          </p:nvCxnSpPr>
          <p:spPr>
            <a:xfrm flipV="1">
              <a:off x="6594105" y="2277136"/>
              <a:ext cx="581147"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138" name="TextBox 90"/>
            <p:cNvSpPr txBox="1">
              <a:spLocks noChangeArrowheads="1"/>
            </p:cNvSpPr>
            <p:nvPr/>
          </p:nvSpPr>
          <p:spPr bwMode="auto">
            <a:xfrm>
              <a:off x="6661169"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2</a:t>
              </a:r>
            </a:p>
          </p:txBody>
        </p:sp>
      </p:grpSp>
      <p:grpSp>
        <p:nvGrpSpPr>
          <p:cNvPr id="47126" name="Group 91"/>
          <p:cNvGrpSpPr>
            <a:grpSpLocks/>
          </p:cNvGrpSpPr>
          <p:nvPr/>
        </p:nvGrpSpPr>
        <p:grpSpPr bwMode="auto">
          <a:xfrm>
            <a:off x="6659563" y="2854325"/>
            <a:ext cx="627062" cy="1168400"/>
            <a:chOff x="6594105" y="1710688"/>
            <a:chExt cx="626552" cy="1167803"/>
          </a:xfrm>
        </p:grpSpPr>
        <p:sp>
          <p:nvSpPr>
            <p:cNvPr id="47133" name="TextBox 92"/>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3</a:t>
              </a:r>
            </a:p>
          </p:txBody>
        </p:sp>
        <p:cxnSp>
          <p:nvCxnSpPr>
            <p:cNvPr id="94" name="Straight Connector 93"/>
            <p:cNvCxnSpPr/>
            <p:nvPr/>
          </p:nvCxnSpPr>
          <p:spPr>
            <a:xfrm flipV="1">
              <a:off x="6594105" y="2277136"/>
              <a:ext cx="580552"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135" name="TextBox 94"/>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3</a:t>
              </a:r>
            </a:p>
          </p:txBody>
        </p:sp>
      </p:grpSp>
      <p:grpSp>
        <p:nvGrpSpPr>
          <p:cNvPr id="47127" name="Group 95"/>
          <p:cNvGrpSpPr>
            <a:grpSpLocks/>
          </p:cNvGrpSpPr>
          <p:nvPr/>
        </p:nvGrpSpPr>
        <p:grpSpPr bwMode="auto">
          <a:xfrm>
            <a:off x="6705600" y="5168900"/>
            <a:ext cx="625475" cy="1168400"/>
            <a:chOff x="6594105" y="1710688"/>
            <a:chExt cx="626552" cy="1167803"/>
          </a:xfrm>
        </p:grpSpPr>
        <p:sp>
          <p:nvSpPr>
            <p:cNvPr id="47130" name="TextBox 96"/>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6</a:t>
              </a:r>
            </a:p>
          </p:txBody>
        </p:sp>
        <p:cxnSp>
          <p:nvCxnSpPr>
            <p:cNvPr id="98" name="Straight Connector 97"/>
            <p:cNvCxnSpPr/>
            <p:nvPr/>
          </p:nvCxnSpPr>
          <p:spPr>
            <a:xfrm flipV="1">
              <a:off x="6594105" y="2277136"/>
              <a:ext cx="580436"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132" name="TextBox 98"/>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3</a:t>
              </a:r>
            </a:p>
          </p:txBody>
        </p:sp>
      </p:grpSp>
      <p:pic>
        <p:nvPicPr>
          <p:cNvPr id="47128"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550" y="1381125"/>
            <a:ext cx="4881563" cy="436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29" name="TextBox 46"/>
          <p:cNvSpPr txBox="1">
            <a:spLocks noChangeArrowheads="1"/>
          </p:cNvSpPr>
          <p:nvPr/>
        </p:nvSpPr>
        <p:spPr bwMode="auto">
          <a:xfrm>
            <a:off x="-107950" y="5664200"/>
            <a:ext cx="489426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3200">
                <a:solidFill>
                  <a:srgbClr val="000000"/>
                </a:solidFill>
              </a:rPr>
              <a:t>Probability of red from bag 2?</a:t>
            </a:r>
          </a:p>
        </p:txBody>
      </p:sp>
      <p:sp>
        <p:nvSpPr>
          <p:cNvPr id="32" name="Text Box 6"/>
          <p:cNvSpPr txBox="1">
            <a:spLocks noChangeArrowheads="1"/>
          </p:cNvSpPr>
          <p:nvPr/>
        </p:nvSpPr>
        <p:spPr bwMode="auto">
          <a:xfrm>
            <a:off x="0" y="975291"/>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pPr>
            <a:r>
              <a:rPr lang="en-GB" altLang="en-US" b="1" u="sng" dirty="0">
                <a:solidFill>
                  <a:srgbClr val="FF0000"/>
                </a:solidFill>
              </a:rPr>
              <a:t>MINI-PLENARY (</a:t>
            </a:r>
            <a:r>
              <a:rPr lang="en-GB" altLang="en-US" b="1" u="sng" dirty="0" smtClean="0">
                <a:solidFill>
                  <a:srgbClr val="FF0000"/>
                </a:solidFill>
              </a:rPr>
              <a:t>AfL </a:t>
            </a:r>
            <a:r>
              <a:rPr lang="en-GB" altLang="en-US" b="1" u="sng" dirty="0">
                <a:solidFill>
                  <a:srgbClr val="FF0000"/>
                </a:solidFill>
              </a:rPr>
              <a:t>CARDS)</a:t>
            </a:r>
            <a:endParaRPr lang="en-US" altLang="en-US" b="1" u="sng" dirty="0">
              <a:solidFill>
                <a:srgbClr val="FF0000"/>
              </a:solidFill>
            </a:endParaRPr>
          </a:p>
        </p:txBody>
      </p:sp>
    </p:spTree>
    <p:extLst>
      <p:ext uri="{BB962C8B-B14F-4D97-AF65-F5344CB8AC3E}">
        <p14:creationId xmlns:p14="http://schemas.microsoft.com/office/powerpoint/2010/main" val="2670069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a:xfrm>
            <a:off x="5029200" y="1800944"/>
            <a:ext cx="3733800" cy="990600"/>
          </a:xfrm>
          <a:prstGeom prst="round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1" name="Rounded Rectangle 30"/>
          <p:cNvSpPr/>
          <p:nvPr/>
        </p:nvSpPr>
        <p:spPr>
          <a:xfrm>
            <a:off x="5029200" y="2943944"/>
            <a:ext cx="3733800" cy="990600"/>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8" name="Rounded Rectangle 37"/>
          <p:cNvSpPr/>
          <p:nvPr/>
        </p:nvSpPr>
        <p:spPr>
          <a:xfrm>
            <a:off x="5029200" y="4086944"/>
            <a:ext cx="3733800" cy="990600"/>
          </a:xfrm>
          <a:prstGeom prst="round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9" name="Rounded Rectangle 38"/>
          <p:cNvSpPr/>
          <p:nvPr/>
        </p:nvSpPr>
        <p:spPr>
          <a:xfrm>
            <a:off x="5029200" y="5229944"/>
            <a:ext cx="3733800" cy="990600"/>
          </a:xfrm>
          <a:prstGeom prst="round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42" name="Rectangle 41"/>
          <p:cNvSpPr/>
          <p:nvPr/>
        </p:nvSpPr>
        <p:spPr>
          <a:xfrm>
            <a:off x="5029200" y="1800944"/>
            <a:ext cx="58541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A</a:t>
            </a:r>
          </a:p>
        </p:txBody>
      </p:sp>
      <p:sp>
        <p:nvSpPr>
          <p:cNvPr id="43" name="Rectangle 42"/>
          <p:cNvSpPr/>
          <p:nvPr/>
        </p:nvSpPr>
        <p:spPr>
          <a:xfrm>
            <a:off x="5065406" y="2943944"/>
            <a:ext cx="561371"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B</a:t>
            </a:r>
          </a:p>
        </p:txBody>
      </p:sp>
      <p:sp>
        <p:nvSpPr>
          <p:cNvPr id="44" name="Rectangle 43"/>
          <p:cNvSpPr/>
          <p:nvPr/>
        </p:nvSpPr>
        <p:spPr>
          <a:xfrm>
            <a:off x="5045230" y="4086944"/>
            <a:ext cx="55335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C</a:t>
            </a:r>
          </a:p>
        </p:txBody>
      </p:sp>
      <p:sp>
        <p:nvSpPr>
          <p:cNvPr id="45" name="Rectangle 44"/>
          <p:cNvSpPr/>
          <p:nvPr/>
        </p:nvSpPr>
        <p:spPr>
          <a:xfrm>
            <a:off x="5016376" y="5229944"/>
            <a:ext cx="611065"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D</a:t>
            </a:r>
          </a:p>
        </p:txBody>
      </p:sp>
      <p:grpSp>
        <p:nvGrpSpPr>
          <p:cNvPr id="49172" name="Group 6"/>
          <p:cNvGrpSpPr>
            <a:grpSpLocks/>
          </p:cNvGrpSpPr>
          <p:nvPr/>
        </p:nvGrpSpPr>
        <p:grpSpPr bwMode="auto">
          <a:xfrm>
            <a:off x="6594475" y="1711325"/>
            <a:ext cx="625475" cy="1166813"/>
            <a:chOff x="6594105" y="1710688"/>
            <a:chExt cx="626552" cy="1167803"/>
          </a:xfrm>
        </p:grpSpPr>
        <p:sp>
          <p:nvSpPr>
            <p:cNvPr id="49181" name="TextBox 2"/>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4</a:t>
              </a:r>
            </a:p>
          </p:txBody>
        </p:sp>
        <p:cxnSp>
          <p:nvCxnSpPr>
            <p:cNvPr id="5" name="Straight Connector 4"/>
            <p:cNvCxnSpPr/>
            <p:nvPr/>
          </p:nvCxnSpPr>
          <p:spPr>
            <a:xfrm flipV="1">
              <a:off x="6594105" y="2276318"/>
              <a:ext cx="580436" cy="111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183" name="TextBox 86"/>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1</a:t>
              </a:r>
            </a:p>
          </p:txBody>
        </p:sp>
      </p:grpSp>
      <p:grpSp>
        <p:nvGrpSpPr>
          <p:cNvPr id="49173" name="Group 95"/>
          <p:cNvGrpSpPr>
            <a:grpSpLocks/>
          </p:cNvGrpSpPr>
          <p:nvPr/>
        </p:nvGrpSpPr>
        <p:grpSpPr bwMode="auto">
          <a:xfrm>
            <a:off x="6705600" y="5168900"/>
            <a:ext cx="625475" cy="1168400"/>
            <a:chOff x="6594105" y="1710688"/>
            <a:chExt cx="626552" cy="1167803"/>
          </a:xfrm>
        </p:grpSpPr>
        <p:sp>
          <p:nvSpPr>
            <p:cNvPr id="49178" name="TextBox 96"/>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1</a:t>
              </a:r>
            </a:p>
          </p:txBody>
        </p:sp>
        <p:cxnSp>
          <p:nvCxnSpPr>
            <p:cNvPr id="98" name="Straight Connector 97"/>
            <p:cNvCxnSpPr/>
            <p:nvPr/>
          </p:nvCxnSpPr>
          <p:spPr>
            <a:xfrm flipV="1">
              <a:off x="6594105" y="2277136"/>
              <a:ext cx="580436"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180" name="TextBox 98"/>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4</a:t>
              </a:r>
            </a:p>
          </p:txBody>
        </p:sp>
      </p:grpSp>
      <p:pic>
        <p:nvPicPr>
          <p:cNvPr id="49174"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550" y="1381125"/>
            <a:ext cx="4881563" cy="436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75" name="TextBox 46"/>
          <p:cNvSpPr txBox="1">
            <a:spLocks noChangeArrowheads="1"/>
          </p:cNvSpPr>
          <p:nvPr/>
        </p:nvSpPr>
        <p:spPr bwMode="auto">
          <a:xfrm>
            <a:off x="-107950" y="5664200"/>
            <a:ext cx="489426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3200">
                <a:solidFill>
                  <a:srgbClr val="000000"/>
                </a:solidFill>
              </a:rPr>
              <a:t>Probability of green from bag 5?</a:t>
            </a:r>
          </a:p>
        </p:txBody>
      </p:sp>
      <p:sp>
        <p:nvSpPr>
          <p:cNvPr id="49176" name="TextBox 1"/>
          <p:cNvSpPr txBox="1">
            <a:spLocks noChangeArrowheads="1"/>
          </p:cNvSpPr>
          <p:nvPr/>
        </p:nvSpPr>
        <p:spPr bwMode="auto">
          <a:xfrm>
            <a:off x="6624638" y="2882900"/>
            <a:ext cx="61118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6600" b="1">
                <a:latin typeface="Calibri" charset="0"/>
                <a:cs typeface="Calibri" charset="0"/>
              </a:rPr>
              <a:t>0</a:t>
            </a:r>
          </a:p>
        </p:txBody>
      </p:sp>
      <p:sp>
        <p:nvSpPr>
          <p:cNvPr id="49177" name="TextBox 47"/>
          <p:cNvSpPr txBox="1">
            <a:spLocks noChangeArrowheads="1"/>
          </p:cNvSpPr>
          <p:nvPr/>
        </p:nvSpPr>
        <p:spPr bwMode="auto">
          <a:xfrm>
            <a:off x="6659563" y="4032250"/>
            <a:ext cx="6127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6600" b="1">
                <a:latin typeface="Calibri" charset="0"/>
                <a:cs typeface="Calibri" charset="0"/>
              </a:rPr>
              <a:t>1</a:t>
            </a:r>
          </a:p>
        </p:txBody>
      </p:sp>
      <p:sp>
        <p:nvSpPr>
          <p:cNvPr id="24" name="Text Box 6"/>
          <p:cNvSpPr txBox="1">
            <a:spLocks noChangeArrowheads="1"/>
          </p:cNvSpPr>
          <p:nvPr/>
        </p:nvSpPr>
        <p:spPr bwMode="auto">
          <a:xfrm>
            <a:off x="0" y="975291"/>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pPr>
            <a:r>
              <a:rPr lang="en-GB" altLang="en-US" b="1" u="sng" dirty="0">
                <a:solidFill>
                  <a:srgbClr val="FF0000"/>
                </a:solidFill>
              </a:rPr>
              <a:t>MINI-PLENARY (</a:t>
            </a:r>
            <a:r>
              <a:rPr lang="en-GB" altLang="en-US" b="1" u="sng" dirty="0" smtClean="0">
                <a:solidFill>
                  <a:srgbClr val="FF0000"/>
                </a:solidFill>
              </a:rPr>
              <a:t>AfL </a:t>
            </a:r>
            <a:r>
              <a:rPr lang="en-GB" altLang="en-US" b="1" u="sng" dirty="0">
                <a:solidFill>
                  <a:srgbClr val="FF0000"/>
                </a:solidFill>
              </a:rPr>
              <a:t>CARDS)</a:t>
            </a:r>
            <a:endParaRPr lang="en-US" altLang="en-US" b="1" u="sng" dirty="0">
              <a:solidFill>
                <a:srgbClr val="FF0000"/>
              </a:solidFill>
            </a:endParaRPr>
          </a:p>
        </p:txBody>
      </p:sp>
    </p:spTree>
    <p:extLst>
      <p:ext uri="{BB962C8B-B14F-4D97-AF65-F5344CB8AC3E}">
        <p14:creationId xmlns:p14="http://schemas.microsoft.com/office/powerpoint/2010/main" val="3113330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a:xfrm>
            <a:off x="5029200" y="1800944"/>
            <a:ext cx="3733800" cy="990600"/>
          </a:xfrm>
          <a:prstGeom prst="round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1" name="Rounded Rectangle 30"/>
          <p:cNvSpPr/>
          <p:nvPr/>
        </p:nvSpPr>
        <p:spPr>
          <a:xfrm>
            <a:off x="5029200" y="2943944"/>
            <a:ext cx="3733800" cy="990600"/>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8" name="Rounded Rectangle 37"/>
          <p:cNvSpPr/>
          <p:nvPr/>
        </p:nvSpPr>
        <p:spPr>
          <a:xfrm>
            <a:off x="5029200" y="4086944"/>
            <a:ext cx="3733800" cy="990600"/>
          </a:xfrm>
          <a:prstGeom prst="round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9" name="Rounded Rectangle 38"/>
          <p:cNvSpPr/>
          <p:nvPr/>
        </p:nvSpPr>
        <p:spPr>
          <a:xfrm>
            <a:off x="5029200" y="5229944"/>
            <a:ext cx="3733800" cy="990600"/>
          </a:xfrm>
          <a:prstGeom prst="round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42" name="Rectangle 41"/>
          <p:cNvSpPr/>
          <p:nvPr/>
        </p:nvSpPr>
        <p:spPr>
          <a:xfrm>
            <a:off x="5029200" y="1800944"/>
            <a:ext cx="58541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A</a:t>
            </a:r>
          </a:p>
        </p:txBody>
      </p:sp>
      <p:sp>
        <p:nvSpPr>
          <p:cNvPr id="43" name="Rectangle 42"/>
          <p:cNvSpPr/>
          <p:nvPr/>
        </p:nvSpPr>
        <p:spPr>
          <a:xfrm>
            <a:off x="5065406" y="2943944"/>
            <a:ext cx="561371"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B</a:t>
            </a:r>
          </a:p>
        </p:txBody>
      </p:sp>
      <p:sp>
        <p:nvSpPr>
          <p:cNvPr id="44" name="Rectangle 43"/>
          <p:cNvSpPr/>
          <p:nvPr/>
        </p:nvSpPr>
        <p:spPr>
          <a:xfrm>
            <a:off x="5045230" y="4086944"/>
            <a:ext cx="55335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C</a:t>
            </a:r>
          </a:p>
        </p:txBody>
      </p:sp>
      <p:sp>
        <p:nvSpPr>
          <p:cNvPr id="45" name="Rectangle 44"/>
          <p:cNvSpPr/>
          <p:nvPr/>
        </p:nvSpPr>
        <p:spPr>
          <a:xfrm>
            <a:off x="5016376" y="5229944"/>
            <a:ext cx="611065"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D</a:t>
            </a:r>
          </a:p>
        </p:txBody>
      </p:sp>
      <p:pic>
        <p:nvPicPr>
          <p:cNvPr id="51219"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550" y="1381125"/>
            <a:ext cx="4881563" cy="436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0" name="TextBox 46"/>
          <p:cNvSpPr txBox="1">
            <a:spLocks noChangeArrowheads="1"/>
          </p:cNvSpPr>
          <p:nvPr/>
        </p:nvSpPr>
        <p:spPr bwMode="auto">
          <a:xfrm>
            <a:off x="107950" y="5661025"/>
            <a:ext cx="46799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3200" dirty="0"/>
              <a:t>Probability of </a:t>
            </a:r>
            <a:r>
              <a:rPr lang="en-GB" altLang="en-US" sz="3200" dirty="0" smtClean="0"/>
              <a:t>‘green </a:t>
            </a:r>
            <a:r>
              <a:rPr lang="en-GB" altLang="en-US" sz="3200" dirty="0"/>
              <a:t>is </a:t>
            </a:r>
            <a:r>
              <a:rPr lang="en-GB" altLang="en-US" sz="3200" dirty="0" smtClean="0"/>
              <a:t>1’ </a:t>
            </a:r>
            <a:r>
              <a:rPr lang="en-GB" altLang="en-US" sz="3200" dirty="0"/>
              <a:t>in which bag?</a:t>
            </a:r>
          </a:p>
        </p:txBody>
      </p:sp>
      <p:sp>
        <p:nvSpPr>
          <p:cNvPr id="51221" name="Rectangle 49"/>
          <p:cNvSpPr>
            <a:spLocks noChangeArrowheads="1"/>
          </p:cNvSpPr>
          <p:nvPr/>
        </p:nvSpPr>
        <p:spPr bwMode="auto">
          <a:xfrm>
            <a:off x="6011863" y="1800225"/>
            <a:ext cx="18986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6000">
                <a:solidFill>
                  <a:srgbClr val="000000"/>
                </a:solidFill>
                <a:latin typeface="Calibri" charset="0"/>
                <a:cs typeface="Calibri" charset="0"/>
              </a:rPr>
              <a:t>Bag 1</a:t>
            </a:r>
          </a:p>
        </p:txBody>
      </p:sp>
      <p:sp>
        <p:nvSpPr>
          <p:cNvPr id="51222" name="Rectangle 50"/>
          <p:cNvSpPr>
            <a:spLocks noChangeArrowheads="1"/>
          </p:cNvSpPr>
          <p:nvPr/>
        </p:nvSpPr>
        <p:spPr bwMode="auto">
          <a:xfrm>
            <a:off x="6011863" y="2924175"/>
            <a:ext cx="18986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6000">
                <a:solidFill>
                  <a:srgbClr val="000000"/>
                </a:solidFill>
                <a:latin typeface="Calibri" charset="0"/>
                <a:cs typeface="Calibri" charset="0"/>
              </a:rPr>
              <a:t>Bag 2</a:t>
            </a:r>
          </a:p>
        </p:txBody>
      </p:sp>
      <p:sp>
        <p:nvSpPr>
          <p:cNvPr id="51223" name="Rectangle 51"/>
          <p:cNvSpPr>
            <a:spLocks noChangeArrowheads="1"/>
          </p:cNvSpPr>
          <p:nvPr/>
        </p:nvSpPr>
        <p:spPr bwMode="auto">
          <a:xfrm>
            <a:off x="6026150" y="4111625"/>
            <a:ext cx="18986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6000">
                <a:solidFill>
                  <a:srgbClr val="000000"/>
                </a:solidFill>
                <a:latin typeface="Calibri" charset="0"/>
                <a:cs typeface="Calibri" charset="0"/>
              </a:rPr>
              <a:t>Bag 3</a:t>
            </a:r>
          </a:p>
        </p:txBody>
      </p:sp>
      <p:sp>
        <p:nvSpPr>
          <p:cNvPr id="51224" name="Rectangle 52"/>
          <p:cNvSpPr>
            <a:spLocks noChangeArrowheads="1"/>
          </p:cNvSpPr>
          <p:nvPr/>
        </p:nvSpPr>
        <p:spPr bwMode="auto">
          <a:xfrm>
            <a:off x="6026150" y="5235575"/>
            <a:ext cx="18986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6000">
                <a:solidFill>
                  <a:srgbClr val="000000"/>
                </a:solidFill>
                <a:latin typeface="Calibri" charset="0"/>
                <a:cs typeface="Calibri" charset="0"/>
              </a:rPr>
              <a:t>Bag 4</a:t>
            </a:r>
          </a:p>
        </p:txBody>
      </p:sp>
      <p:sp>
        <p:nvSpPr>
          <p:cNvPr id="18" name="Text Box 6"/>
          <p:cNvSpPr txBox="1">
            <a:spLocks noChangeArrowheads="1"/>
          </p:cNvSpPr>
          <p:nvPr/>
        </p:nvSpPr>
        <p:spPr bwMode="auto">
          <a:xfrm>
            <a:off x="0" y="975291"/>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pPr>
            <a:r>
              <a:rPr lang="en-GB" altLang="en-US" b="1" u="sng" dirty="0">
                <a:solidFill>
                  <a:srgbClr val="FF0000"/>
                </a:solidFill>
              </a:rPr>
              <a:t>MINI-PLENARY (</a:t>
            </a:r>
            <a:r>
              <a:rPr lang="en-GB" altLang="en-US" b="1" u="sng" dirty="0" smtClean="0">
                <a:solidFill>
                  <a:srgbClr val="FF0000"/>
                </a:solidFill>
              </a:rPr>
              <a:t>AfL </a:t>
            </a:r>
            <a:r>
              <a:rPr lang="en-GB" altLang="en-US" b="1" u="sng" dirty="0">
                <a:solidFill>
                  <a:srgbClr val="FF0000"/>
                </a:solidFill>
              </a:rPr>
              <a:t>CARDS)</a:t>
            </a:r>
            <a:endParaRPr lang="en-US" altLang="en-US" b="1" u="sng" dirty="0">
              <a:solidFill>
                <a:srgbClr val="FF0000"/>
              </a:solidFill>
            </a:endParaRPr>
          </a:p>
        </p:txBody>
      </p:sp>
    </p:spTree>
    <p:extLst>
      <p:ext uri="{BB962C8B-B14F-4D97-AF65-F5344CB8AC3E}">
        <p14:creationId xmlns:p14="http://schemas.microsoft.com/office/powerpoint/2010/main" val="988777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a:xfrm>
            <a:off x="5029200" y="1800944"/>
            <a:ext cx="3733800" cy="990600"/>
          </a:xfrm>
          <a:prstGeom prst="round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1" name="Rounded Rectangle 30"/>
          <p:cNvSpPr/>
          <p:nvPr/>
        </p:nvSpPr>
        <p:spPr>
          <a:xfrm>
            <a:off x="5029200" y="2943944"/>
            <a:ext cx="3733800" cy="990600"/>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8" name="Rounded Rectangle 37"/>
          <p:cNvSpPr/>
          <p:nvPr/>
        </p:nvSpPr>
        <p:spPr>
          <a:xfrm>
            <a:off x="5029200" y="4086944"/>
            <a:ext cx="3733800" cy="990600"/>
          </a:xfrm>
          <a:prstGeom prst="round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9" name="Rounded Rectangle 38"/>
          <p:cNvSpPr/>
          <p:nvPr/>
        </p:nvSpPr>
        <p:spPr>
          <a:xfrm>
            <a:off x="5029200" y="5229944"/>
            <a:ext cx="3733800" cy="990600"/>
          </a:xfrm>
          <a:prstGeom prst="round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42" name="Rectangle 41"/>
          <p:cNvSpPr/>
          <p:nvPr/>
        </p:nvSpPr>
        <p:spPr>
          <a:xfrm>
            <a:off x="5029200" y="1800944"/>
            <a:ext cx="58541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A</a:t>
            </a:r>
          </a:p>
        </p:txBody>
      </p:sp>
      <p:sp>
        <p:nvSpPr>
          <p:cNvPr id="43" name="Rectangle 42"/>
          <p:cNvSpPr/>
          <p:nvPr/>
        </p:nvSpPr>
        <p:spPr>
          <a:xfrm>
            <a:off x="5065406" y="2943944"/>
            <a:ext cx="561371"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B</a:t>
            </a:r>
          </a:p>
        </p:txBody>
      </p:sp>
      <p:sp>
        <p:nvSpPr>
          <p:cNvPr id="44" name="Rectangle 43"/>
          <p:cNvSpPr/>
          <p:nvPr/>
        </p:nvSpPr>
        <p:spPr>
          <a:xfrm>
            <a:off x="5045230" y="4086944"/>
            <a:ext cx="55335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C</a:t>
            </a:r>
          </a:p>
        </p:txBody>
      </p:sp>
      <p:sp>
        <p:nvSpPr>
          <p:cNvPr id="45" name="Rectangle 44"/>
          <p:cNvSpPr/>
          <p:nvPr/>
        </p:nvSpPr>
        <p:spPr>
          <a:xfrm>
            <a:off x="5016376" y="5229944"/>
            <a:ext cx="611065"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D</a:t>
            </a:r>
          </a:p>
        </p:txBody>
      </p:sp>
      <p:pic>
        <p:nvPicPr>
          <p:cNvPr id="53268"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550" y="1381125"/>
            <a:ext cx="4881563" cy="436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69" name="TextBox 46"/>
          <p:cNvSpPr txBox="1">
            <a:spLocks noChangeArrowheads="1"/>
          </p:cNvSpPr>
          <p:nvPr/>
        </p:nvSpPr>
        <p:spPr bwMode="auto">
          <a:xfrm>
            <a:off x="107950" y="5661025"/>
            <a:ext cx="46799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3200" dirty="0"/>
              <a:t>Probability of </a:t>
            </a:r>
            <a:r>
              <a:rPr lang="en-GB" altLang="en-US" sz="3200" dirty="0" smtClean="0"/>
              <a:t>‘green </a:t>
            </a:r>
            <a:r>
              <a:rPr lang="en-GB" altLang="en-US" sz="3200" dirty="0"/>
              <a:t>is </a:t>
            </a:r>
            <a:r>
              <a:rPr lang="en-GB" altLang="en-US" sz="3200" dirty="0" smtClean="0"/>
              <a:t>0’ </a:t>
            </a:r>
            <a:r>
              <a:rPr lang="en-GB" altLang="en-US" sz="3200" dirty="0"/>
              <a:t>in which bag?</a:t>
            </a:r>
          </a:p>
        </p:txBody>
      </p:sp>
      <p:sp>
        <p:nvSpPr>
          <p:cNvPr id="53270" name="Rectangle 49"/>
          <p:cNvSpPr>
            <a:spLocks noChangeArrowheads="1"/>
          </p:cNvSpPr>
          <p:nvPr/>
        </p:nvSpPr>
        <p:spPr bwMode="auto">
          <a:xfrm>
            <a:off x="6011863" y="1800225"/>
            <a:ext cx="18986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6000">
                <a:solidFill>
                  <a:srgbClr val="000000"/>
                </a:solidFill>
                <a:latin typeface="Calibri" charset="0"/>
                <a:cs typeface="Calibri" charset="0"/>
              </a:rPr>
              <a:t>Bag 1</a:t>
            </a:r>
          </a:p>
        </p:txBody>
      </p:sp>
      <p:sp>
        <p:nvSpPr>
          <p:cNvPr id="53271" name="Rectangle 50"/>
          <p:cNvSpPr>
            <a:spLocks noChangeArrowheads="1"/>
          </p:cNvSpPr>
          <p:nvPr/>
        </p:nvSpPr>
        <p:spPr bwMode="auto">
          <a:xfrm>
            <a:off x="6011863" y="2924175"/>
            <a:ext cx="18986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6000">
                <a:solidFill>
                  <a:srgbClr val="000000"/>
                </a:solidFill>
                <a:latin typeface="Calibri" charset="0"/>
                <a:cs typeface="Calibri" charset="0"/>
              </a:rPr>
              <a:t>Bag 2</a:t>
            </a:r>
          </a:p>
        </p:txBody>
      </p:sp>
      <p:sp>
        <p:nvSpPr>
          <p:cNvPr id="53272" name="Rectangle 51"/>
          <p:cNvSpPr>
            <a:spLocks noChangeArrowheads="1"/>
          </p:cNvSpPr>
          <p:nvPr/>
        </p:nvSpPr>
        <p:spPr bwMode="auto">
          <a:xfrm>
            <a:off x="6026150" y="4111625"/>
            <a:ext cx="18986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6000">
                <a:solidFill>
                  <a:srgbClr val="000000"/>
                </a:solidFill>
                <a:latin typeface="Calibri" charset="0"/>
                <a:cs typeface="Calibri" charset="0"/>
              </a:rPr>
              <a:t>Bag 3</a:t>
            </a:r>
          </a:p>
        </p:txBody>
      </p:sp>
      <p:sp>
        <p:nvSpPr>
          <p:cNvPr id="53273" name="Rectangle 52"/>
          <p:cNvSpPr>
            <a:spLocks noChangeArrowheads="1"/>
          </p:cNvSpPr>
          <p:nvPr/>
        </p:nvSpPr>
        <p:spPr bwMode="auto">
          <a:xfrm>
            <a:off x="6026336" y="5235575"/>
            <a:ext cx="189827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6000" dirty="0">
                <a:solidFill>
                  <a:srgbClr val="000000"/>
                </a:solidFill>
                <a:latin typeface="Calibri" charset="0"/>
                <a:cs typeface="Calibri" charset="0"/>
              </a:rPr>
              <a:t>Bag </a:t>
            </a:r>
            <a:r>
              <a:rPr lang="en-GB" altLang="en-US" sz="6000" dirty="0" smtClean="0">
                <a:solidFill>
                  <a:srgbClr val="000000"/>
                </a:solidFill>
                <a:latin typeface="Calibri" charset="0"/>
                <a:cs typeface="Calibri" charset="0"/>
              </a:rPr>
              <a:t>5</a:t>
            </a:r>
            <a:endParaRPr lang="en-GB" altLang="en-US" sz="6000" dirty="0">
              <a:solidFill>
                <a:srgbClr val="000000"/>
              </a:solidFill>
              <a:latin typeface="Calibri" charset="0"/>
              <a:cs typeface="Calibri" charset="0"/>
            </a:endParaRPr>
          </a:p>
        </p:txBody>
      </p:sp>
      <p:sp>
        <p:nvSpPr>
          <p:cNvPr id="18" name="Text Box 6"/>
          <p:cNvSpPr txBox="1">
            <a:spLocks noChangeArrowheads="1"/>
          </p:cNvSpPr>
          <p:nvPr/>
        </p:nvSpPr>
        <p:spPr bwMode="auto">
          <a:xfrm>
            <a:off x="0" y="975291"/>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pPr>
            <a:r>
              <a:rPr lang="en-GB" altLang="en-US" b="1" u="sng" dirty="0">
                <a:solidFill>
                  <a:srgbClr val="FF0000"/>
                </a:solidFill>
              </a:rPr>
              <a:t>MINI-PLENARY (</a:t>
            </a:r>
            <a:r>
              <a:rPr lang="en-GB" altLang="en-US" b="1" u="sng" dirty="0" smtClean="0">
                <a:solidFill>
                  <a:srgbClr val="FF0000"/>
                </a:solidFill>
              </a:rPr>
              <a:t>AfL </a:t>
            </a:r>
            <a:r>
              <a:rPr lang="en-GB" altLang="en-US" b="1" u="sng" dirty="0">
                <a:solidFill>
                  <a:srgbClr val="FF0000"/>
                </a:solidFill>
              </a:rPr>
              <a:t>CARDS)</a:t>
            </a:r>
            <a:endParaRPr lang="en-US" altLang="en-US" b="1" u="sng" dirty="0">
              <a:solidFill>
                <a:srgbClr val="FF0000"/>
              </a:solidFill>
            </a:endParaRPr>
          </a:p>
        </p:txBody>
      </p:sp>
    </p:spTree>
    <p:extLst>
      <p:ext uri="{BB962C8B-B14F-4D97-AF65-F5344CB8AC3E}">
        <p14:creationId xmlns:p14="http://schemas.microsoft.com/office/powerpoint/2010/main" val="346027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txBox="1">
            <a:spLocks noChangeArrowheads="1"/>
          </p:cNvSpPr>
          <p:nvPr/>
        </p:nvSpPr>
        <p:spPr bwMode="auto">
          <a:xfrm>
            <a:off x="5357813" y="485775"/>
            <a:ext cx="37861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endParaRPr lang="en-US" altLang="en-US">
              <a:solidFill>
                <a:srgbClr val="336699"/>
              </a:solidFill>
              <a:latin typeface="Franklin Gothic Demi Cond" pitchFamily="34" charset="0"/>
            </a:endParaRPr>
          </a:p>
        </p:txBody>
      </p:sp>
      <p:pic>
        <p:nvPicPr>
          <p:cNvPr id="55300"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550" y="1349375"/>
            <a:ext cx="4881563" cy="436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1" name="TextBox 46"/>
          <p:cNvSpPr txBox="1">
            <a:spLocks noChangeArrowheads="1"/>
          </p:cNvSpPr>
          <p:nvPr/>
        </p:nvSpPr>
        <p:spPr bwMode="auto">
          <a:xfrm>
            <a:off x="107950" y="5661025"/>
            <a:ext cx="46799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3200"/>
              <a:t>Probability of purple in any bag?</a:t>
            </a:r>
          </a:p>
        </p:txBody>
      </p:sp>
      <p:sp>
        <p:nvSpPr>
          <p:cNvPr id="29" name="Rounded Rectangle 28"/>
          <p:cNvSpPr/>
          <p:nvPr/>
        </p:nvSpPr>
        <p:spPr>
          <a:xfrm>
            <a:off x="5029200" y="1800944"/>
            <a:ext cx="3733800" cy="990600"/>
          </a:xfrm>
          <a:prstGeom prst="round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48" name="Rounded Rectangle 47"/>
          <p:cNvSpPr/>
          <p:nvPr/>
        </p:nvSpPr>
        <p:spPr>
          <a:xfrm>
            <a:off x="5029200" y="2943944"/>
            <a:ext cx="3733800" cy="990600"/>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49" name="Rounded Rectangle 48"/>
          <p:cNvSpPr/>
          <p:nvPr/>
        </p:nvSpPr>
        <p:spPr>
          <a:xfrm>
            <a:off x="5029200" y="4086944"/>
            <a:ext cx="3733800" cy="990600"/>
          </a:xfrm>
          <a:prstGeom prst="round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54" name="Rounded Rectangle 53"/>
          <p:cNvSpPr/>
          <p:nvPr/>
        </p:nvSpPr>
        <p:spPr>
          <a:xfrm>
            <a:off x="5029200" y="5229944"/>
            <a:ext cx="3733800" cy="990600"/>
          </a:xfrm>
          <a:prstGeom prst="round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55" name="Rectangle 54"/>
          <p:cNvSpPr/>
          <p:nvPr/>
        </p:nvSpPr>
        <p:spPr>
          <a:xfrm>
            <a:off x="5029200" y="1800944"/>
            <a:ext cx="58541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A</a:t>
            </a:r>
          </a:p>
        </p:txBody>
      </p:sp>
      <p:sp>
        <p:nvSpPr>
          <p:cNvPr id="56" name="Rectangle 55"/>
          <p:cNvSpPr/>
          <p:nvPr/>
        </p:nvSpPr>
        <p:spPr>
          <a:xfrm>
            <a:off x="5065406" y="2943944"/>
            <a:ext cx="561371"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B</a:t>
            </a:r>
          </a:p>
        </p:txBody>
      </p:sp>
      <p:sp>
        <p:nvSpPr>
          <p:cNvPr id="57" name="Rectangle 56"/>
          <p:cNvSpPr/>
          <p:nvPr/>
        </p:nvSpPr>
        <p:spPr>
          <a:xfrm>
            <a:off x="5045230" y="4086944"/>
            <a:ext cx="55335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C</a:t>
            </a:r>
          </a:p>
        </p:txBody>
      </p:sp>
      <p:sp>
        <p:nvSpPr>
          <p:cNvPr id="58" name="Rectangle 57"/>
          <p:cNvSpPr/>
          <p:nvPr/>
        </p:nvSpPr>
        <p:spPr>
          <a:xfrm>
            <a:off x="5016376" y="5229944"/>
            <a:ext cx="611065"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D</a:t>
            </a:r>
          </a:p>
        </p:txBody>
      </p:sp>
      <p:grpSp>
        <p:nvGrpSpPr>
          <p:cNvPr id="55318" name="Group 58"/>
          <p:cNvGrpSpPr>
            <a:grpSpLocks/>
          </p:cNvGrpSpPr>
          <p:nvPr/>
        </p:nvGrpSpPr>
        <p:grpSpPr bwMode="auto">
          <a:xfrm>
            <a:off x="6594475" y="1711325"/>
            <a:ext cx="625475" cy="1166813"/>
            <a:chOff x="6594105" y="1710688"/>
            <a:chExt cx="626552" cy="1167803"/>
          </a:xfrm>
        </p:grpSpPr>
        <p:sp>
          <p:nvSpPr>
            <p:cNvPr id="55326" name="TextBox 59"/>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1</a:t>
              </a:r>
            </a:p>
          </p:txBody>
        </p:sp>
        <p:cxnSp>
          <p:nvCxnSpPr>
            <p:cNvPr id="61" name="Straight Connector 60"/>
            <p:cNvCxnSpPr/>
            <p:nvPr/>
          </p:nvCxnSpPr>
          <p:spPr>
            <a:xfrm flipV="1">
              <a:off x="6594105" y="2276318"/>
              <a:ext cx="580436" cy="111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328" name="TextBox 61"/>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5</a:t>
              </a:r>
            </a:p>
          </p:txBody>
        </p:sp>
      </p:grpSp>
      <p:grpSp>
        <p:nvGrpSpPr>
          <p:cNvPr id="55319" name="Group 62"/>
          <p:cNvGrpSpPr>
            <a:grpSpLocks/>
          </p:cNvGrpSpPr>
          <p:nvPr/>
        </p:nvGrpSpPr>
        <p:grpSpPr bwMode="auto">
          <a:xfrm>
            <a:off x="6705600" y="5168900"/>
            <a:ext cx="625475" cy="1168400"/>
            <a:chOff x="6594105" y="1710688"/>
            <a:chExt cx="626552" cy="1167803"/>
          </a:xfrm>
        </p:grpSpPr>
        <p:sp>
          <p:nvSpPr>
            <p:cNvPr id="55323" name="TextBox 63"/>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5</a:t>
              </a:r>
            </a:p>
          </p:txBody>
        </p:sp>
        <p:cxnSp>
          <p:nvCxnSpPr>
            <p:cNvPr id="65" name="Straight Connector 64"/>
            <p:cNvCxnSpPr/>
            <p:nvPr/>
          </p:nvCxnSpPr>
          <p:spPr>
            <a:xfrm flipV="1">
              <a:off x="6594105" y="2277136"/>
              <a:ext cx="580436"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325" name="TextBox 65"/>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solidFill>
                    <a:srgbClr val="000000"/>
                  </a:solidFill>
                </a:rPr>
                <a:t>0</a:t>
              </a:r>
            </a:p>
          </p:txBody>
        </p:sp>
      </p:grpSp>
      <p:sp>
        <p:nvSpPr>
          <p:cNvPr id="55320" name="TextBox 66"/>
          <p:cNvSpPr txBox="1">
            <a:spLocks noChangeArrowheads="1"/>
          </p:cNvSpPr>
          <p:nvPr/>
        </p:nvSpPr>
        <p:spPr bwMode="auto">
          <a:xfrm>
            <a:off x="6629400" y="4021138"/>
            <a:ext cx="61118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6600" b="1">
                <a:latin typeface="Calibri" charset="0"/>
                <a:cs typeface="Calibri" charset="0"/>
              </a:rPr>
              <a:t>0</a:t>
            </a:r>
          </a:p>
        </p:txBody>
      </p:sp>
      <p:sp>
        <p:nvSpPr>
          <p:cNvPr id="55321" name="TextBox 67"/>
          <p:cNvSpPr txBox="1">
            <a:spLocks noChangeArrowheads="1"/>
          </p:cNvSpPr>
          <p:nvPr/>
        </p:nvSpPr>
        <p:spPr bwMode="auto">
          <a:xfrm>
            <a:off x="6602413" y="2852738"/>
            <a:ext cx="61118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6600" b="1">
                <a:latin typeface="Calibri" charset="0"/>
                <a:cs typeface="Calibri" charset="0"/>
              </a:rPr>
              <a:t>1</a:t>
            </a:r>
          </a:p>
        </p:txBody>
      </p:sp>
      <p:sp>
        <p:nvSpPr>
          <p:cNvPr id="25" name="Text Box 6"/>
          <p:cNvSpPr txBox="1">
            <a:spLocks noChangeArrowheads="1"/>
          </p:cNvSpPr>
          <p:nvPr/>
        </p:nvSpPr>
        <p:spPr bwMode="auto">
          <a:xfrm>
            <a:off x="0" y="975291"/>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pPr>
            <a:r>
              <a:rPr lang="en-GB" altLang="en-US" b="1" u="sng" dirty="0">
                <a:solidFill>
                  <a:srgbClr val="FF0000"/>
                </a:solidFill>
              </a:rPr>
              <a:t>MINI-PLENARY (</a:t>
            </a:r>
            <a:r>
              <a:rPr lang="en-GB" altLang="en-US" b="1" u="sng" dirty="0" smtClean="0">
                <a:solidFill>
                  <a:srgbClr val="FF0000"/>
                </a:solidFill>
              </a:rPr>
              <a:t>AfL </a:t>
            </a:r>
            <a:r>
              <a:rPr lang="en-GB" altLang="en-US" b="1" u="sng" dirty="0">
                <a:solidFill>
                  <a:srgbClr val="FF0000"/>
                </a:solidFill>
              </a:rPr>
              <a:t>CARDS)</a:t>
            </a:r>
            <a:endParaRPr lang="en-US" altLang="en-US" b="1" u="sng" dirty="0">
              <a:solidFill>
                <a:srgbClr val="FF0000"/>
              </a:solidFill>
            </a:endParaRPr>
          </a:p>
        </p:txBody>
      </p:sp>
    </p:spTree>
    <p:extLst>
      <p:ext uri="{BB962C8B-B14F-4D97-AF65-F5344CB8AC3E}">
        <p14:creationId xmlns:p14="http://schemas.microsoft.com/office/powerpoint/2010/main" val="2903937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txBox="1">
            <a:spLocks noChangeArrowheads="1"/>
          </p:cNvSpPr>
          <p:nvPr/>
        </p:nvSpPr>
        <p:spPr bwMode="auto">
          <a:xfrm>
            <a:off x="5357813" y="485775"/>
            <a:ext cx="37861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endParaRPr lang="en-US" altLang="en-US">
              <a:solidFill>
                <a:srgbClr val="336699"/>
              </a:solidFill>
              <a:latin typeface="Franklin Gothic Demi Cond" pitchFamily="34" charset="0"/>
            </a:endParaRPr>
          </a:p>
        </p:txBody>
      </p:sp>
      <p:sp>
        <p:nvSpPr>
          <p:cNvPr id="43012" name="Text Box 6"/>
          <p:cNvSpPr txBox="1">
            <a:spLocks noChangeArrowheads="1"/>
          </p:cNvSpPr>
          <p:nvPr/>
        </p:nvSpPr>
        <p:spPr bwMode="auto">
          <a:xfrm>
            <a:off x="0" y="975291"/>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pPr>
            <a:r>
              <a:rPr lang="en-GB" altLang="en-US" b="1" u="sng" dirty="0">
                <a:solidFill>
                  <a:srgbClr val="FF0000"/>
                </a:solidFill>
              </a:rPr>
              <a:t>MINI-PLENARY (</a:t>
            </a:r>
            <a:r>
              <a:rPr lang="en-GB" altLang="en-US" b="1" u="sng" dirty="0" smtClean="0">
                <a:solidFill>
                  <a:srgbClr val="FF0000"/>
                </a:solidFill>
              </a:rPr>
              <a:t>AfL </a:t>
            </a:r>
            <a:r>
              <a:rPr lang="en-GB" altLang="en-US" b="1" u="sng" dirty="0">
                <a:solidFill>
                  <a:srgbClr val="FF0000"/>
                </a:solidFill>
              </a:rPr>
              <a:t>CARDS)</a:t>
            </a:r>
            <a:endParaRPr lang="en-US" altLang="en-US" b="1" u="sng" dirty="0">
              <a:solidFill>
                <a:srgbClr val="FF0000"/>
              </a:solidFill>
            </a:endParaRPr>
          </a:p>
        </p:txBody>
      </p:sp>
      <p:sp>
        <p:nvSpPr>
          <p:cNvPr id="29" name="Title 1"/>
          <p:cNvSpPr txBox="1">
            <a:spLocks/>
          </p:cNvSpPr>
          <p:nvPr/>
        </p:nvSpPr>
        <p:spPr>
          <a:xfrm>
            <a:off x="228600" y="1647825"/>
            <a:ext cx="4800600" cy="4876800"/>
          </a:xfrm>
          <a:prstGeom prst="rect">
            <a:avLst/>
          </a:prstGeom>
        </p:spPr>
        <p:txBody>
          <a:bodyPr anchor="ctr">
            <a:norm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GB" altLang="en-US" sz="6600" b="1">
              <a:effectLst>
                <a:outerShdw blurRad="38100" dist="38100" dir="2700000" algn="tl">
                  <a:srgbClr val="FFFFFF"/>
                </a:outerShdw>
              </a:effectLst>
              <a:latin typeface="Calibri" charset="0"/>
            </a:endParaRPr>
          </a:p>
        </p:txBody>
      </p:sp>
      <p:sp>
        <p:nvSpPr>
          <p:cNvPr id="30" name="Rounded Rectangle 29"/>
          <p:cNvSpPr/>
          <p:nvPr/>
        </p:nvSpPr>
        <p:spPr>
          <a:xfrm>
            <a:off x="5029200" y="1800944"/>
            <a:ext cx="3733800" cy="990600"/>
          </a:xfrm>
          <a:prstGeom prst="round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1" name="Rounded Rectangle 30"/>
          <p:cNvSpPr/>
          <p:nvPr/>
        </p:nvSpPr>
        <p:spPr>
          <a:xfrm>
            <a:off x="5029200" y="2943944"/>
            <a:ext cx="3733800" cy="990600"/>
          </a:xfrm>
          <a:prstGeom prst="round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8" name="Rounded Rectangle 37"/>
          <p:cNvSpPr/>
          <p:nvPr/>
        </p:nvSpPr>
        <p:spPr>
          <a:xfrm>
            <a:off x="5029200" y="4086944"/>
            <a:ext cx="3733800" cy="990600"/>
          </a:xfrm>
          <a:prstGeom prst="round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39" name="Rounded Rectangle 38"/>
          <p:cNvSpPr/>
          <p:nvPr/>
        </p:nvSpPr>
        <p:spPr>
          <a:xfrm>
            <a:off x="5029200" y="5229944"/>
            <a:ext cx="3733800" cy="990600"/>
          </a:xfrm>
          <a:prstGeom prst="round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GB" altLang="en-US" sz="1800">
              <a:solidFill>
                <a:srgbClr val="FFFFFF"/>
              </a:solidFill>
              <a:latin typeface="Calibri" charset="0"/>
            </a:endParaRPr>
          </a:p>
        </p:txBody>
      </p:sp>
      <p:sp>
        <p:nvSpPr>
          <p:cNvPr id="42" name="Rectangle 41"/>
          <p:cNvSpPr/>
          <p:nvPr/>
        </p:nvSpPr>
        <p:spPr>
          <a:xfrm>
            <a:off x="5029200" y="1800944"/>
            <a:ext cx="58541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A</a:t>
            </a:r>
          </a:p>
        </p:txBody>
      </p:sp>
      <p:sp>
        <p:nvSpPr>
          <p:cNvPr id="43" name="Rectangle 42"/>
          <p:cNvSpPr/>
          <p:nvPr/>
        </p:nvSpPr>
        <p:spPr>
          <a:xfrm>
            <a:off x="5065406" y="2943944"/>
            <a:ext cx="561371"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B</a:t>
            </a:r>
          </a:p>
        </p:txBody>
      </p:sp>
      <p:sp>
        <p:nvSpPr>
          <p:cNvPr id="44" name="Rectangle 43"/>
          <p:cNvSpPr/>
          <p:nvPr/>
        </p:nvSpPr>
        <p:spPr>
          <a:xfrm>
            <a:off x="5045230" y="4086944"/>
            <a:ext cx="553357"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C</a:t>
            </a:r>
          </a:p>
        </p:txBody>
      </p:sp>
      <p:sp>
        <p:nvSpPr>
          <p:cNvPr id="45" name="Rectangle 44"/>
          <p:cNvSpPr/>
          <p:nvPr/>
        </p:nvSpPr>
        <p:spPr>
          <a:xfrm>
            <a:off x="5016376" y="5229944"/>
            <a:ext cx="611065" cy="923330"/>
          </a:xfrm>
          <a:prstGeom prst="rect">
            <a:avLst/>
          </a:prstGeom>
          <a:noFill/>
        </p:spPr>
        <p:txBody>
          <a:bodyPr wrap="none">
            <a:spAutoFit/>
          </a:bodyPr>
          <a:lstStyle/>
          <a:p>
            <a:pPr algn="ctr" fontAlgn="auto">
              <a:spcBef>
                <a:spcPts val="0"/>
              </a:spcBef>
              <a:spcAft>
                <a:spcPts val="0"/>
              </a:spcAft>
              <a:defRPr/>
            </a:pPr>
            <a:r>
              <a:rPr lang="en-US" sz="54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D</a:t>
            </a:r>
          </a:p>
        </p:txBody>
      </p:sp>
      <p:sp>
        <p:nvSpPr>
          <p:cNvPr id="43030" name="TextBox 1"/>
          <p:cNvSpPr txBox="1">
            <a:spLocks noChangeArrowheads="1"/>
          </p:cNvSpPr>
          <p:nvPr/>
        </p:nvSpPr>
        <p:spPr bwMode="auto">
          <a:xfrm>
            <a:off x="-193675" y="2062163"/>
            <a:ext cx="52228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altLang="en-US" sz="3200" dirty="0"/>
              <a:t>What is the probability of getting </a:t>
            </a:r>
            <a:r>
              <a:rPr lang="en-GB" altLang="en-US" sz="3200" dirty="0" smtClean="0"/>
              <a:t>a 5 </a:t>
            </a:r>
            <a:r>
              <a:rPr lang="en-GB" altLang="en-US" sz="3200" dirty="0"/>
              <a:t>when you roll </a:t>
            </a:r>
            <a:r>
              <a:rPr lang="en-GB" altLang="en-US" sz="3200" dirty="0" smtClean="0"/>
              <a:t>   a </a:t>
            </a:r>
            <a:r>
              <a:rPr lang="en-GB" altLang="en-US" sz="3200" dirty="0"/>
              <a:t>fair six sided </a:t>
            </a:r>
            <a:r>
              <a:rPr lang="en-GB" altLang="en-US" sz="3200" dirty="0" smtClean="0"/>
              <a:t>die</a:t>
            </a:r>
            <a:r>
              <a:rPr lang="en-GB" altLang="en-US" sz="3200" dirty="0"/>
              <a:t>?</a:t>
            </a:r>
          </a:p>
        </p:txBody>
      </p:sp>
      <p:pic>
        <p:nvPicPr>
          <p:cNvPr id="43031"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73200" y="4244975"/>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3032" name="Group 6"/>
          <p:cNvGrpSpPr>
            <a:grpSpLocks/>
          </p:cNvGrpSpPr>
          <p:nvPr/>
        </p:nvGrpSpPr>
        <p:grpSpPr bwMode="auto">
          <a:xfrm>
            <a:off x="6594475" y="1711325"/>
            <a:ext cx="625475" cy="1166813"/>
            <a:chOff x="6594105" y="1710688"/>
            <a:chExt cx="626552" cy="1167803"/>
          </a:xfrm>
        </p:grpSpPr>
        <p:sp>
          <p:nvSpPr>
            <p:cNvPr id="43045" name="TextBox 2"/>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1</a:t>
              </a:r>
            </a:p>
          </p:txBody>
        </p:sp>
        <p:cxnSp>
          <p:nvCxnSpPr>
            <p:cNvPr id="5" name="Straight Connector 4"/>
            <p:cNvCxnSpPr/>
            <p:nvPr/>
          </p:nvCxnSpPr>
          <p:spPr>
            <a:xfrm flipV="1">
              <a:off x="6594105" y="2276318"/>
              <a:ext cx="580436" cy="111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047" name="TextBox 86"/>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dirty="0"/>
                <a:t>6</a:t>
              </a:r>
            </a:p>
          </p:txBody>
        </p:sp>
      </p:grpSp>
      <p:grpSp>
        <p:nvGrpSpPr>
          <p:cNvPr id="43033" name="Group 87"/>
          <p:cNvGrpSpPr>
            <a:grpSpLocks/>
          </p:cNvGrpSpPr>
          <p:nvPr/>
        </p:nvGrpSpPr>
        <p:grpSpPr bwMode="auto">
          <a:xfrm>
            <a:off x="6673850" y="4016375"/>
            <a:ext cx="612775" cy="1168400"/>
            <a:chOff x="6594105" y="1710688"/>
            <a:chExt cx="612904" cy="1167803"/>
          </a:xfrm>
        </p:grpSpPr>
        <p:sp>
          <p:nvSpPr>
            <p:cNvPr id="43042" name="TextBox 88"/>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1</a:t>
              </a:r>
            </a:p>
          </p:txBody>
        </p:sp>
        <p:cxnSp>
          <p:nvCxnSpPr>
            <p:cNvPr id="90" name="Straight Connector 89"/>
            <p:cNvCxnSpPr/>
            <p:nvPr/>
          </p:nvCxnSpPr>
          <p:spPr>
            <a:xfrm flipV="1">
              <a:off x="6594105" y="2277136"/>
              <a:ext cx="581147"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044" name="TextBox 90"/>
            <p:cNvSpPr txBox="1">
              <a:spLocks noChangeArrowheads="1"/>
            </p:cNvSpPr>
            <p:nvPr/>
          </p:nvSpPr>
          <p:spPr bwMode="auto">
            <a:xfrm>
              <a:off x="6661169"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5</a:t>
              </a:r>
            </a:p>
          </p:txBody>
        </p:sp>
      </p:grpSp>
      <p:grpSp>
        <p:nvGrpSpPr>
          <p:cNvPr id="43034" name="Group 91"/>
          <p:cNvGrpSpPr>
            <a:grpSpLocks/>
          </p:cNvGrpSpPr>
          <p:nvPr/>
        </p:nvGrpSpPr>
        <p:grpSpPr bwMode="auto">
          <a:xfrm>
            <a:off x="6659563" y="2854325"/>
            <a:ext cx="627062" cy="1168400"/>
            <a:chOff x="6594105" y="1710688"/>
            <a:chExt cx="626552" cy="1167803"/>
          </a:xfrm>
        </p:grpSpPr>
        <p:sp>
          <p:nvSpPr>
            <p:cNvPr id="43039" name="TextBox 92"/>
            <p:cNvSpPr txBox="1">
              <a:spLocks noChangeArrowheads="1"/>
            </p:cNvSpPr>
            <p:nvPr/>
          </p:nvSpPr>
          <p:spPr bwMode="auto">
            <a:xfrm>
              <a:off x="6643799" y="1710688"/>
              <a:ext cx="545840" cy="64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dirty="0" smtClean="0"/>
                <a:t>5</a:t>
              </a:r>
              <a:endParaRPr lang="en-GB" altLang="en-US" sz="3600" b="1" dirty="0"/>
            </a:p>
          </p:txBody>
        </p:sp>
        <p:cxnSp>
          <p:nvCxnSpPr>
            <p:cNvPr id="94" name="Straight Connector 93"/>
            <p:cNvCxnSpPr/>
            <p:nvPr/>
          </p:nvCxnSpPr>
          <p:spPr>
            <a:xfrm flipV="1">
              <a:off x="6594105" y="2277136"/>
              <a:ext cx="580552"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041" name="TextBox 94"/>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dirty="0" smtClean="0"/>
                <a:t>1</a:t>
              </a:r>
              <a:endParaRPr lang="en-GB" altLang="en-US" sz="3600" b="1" dirty="0"/>
            </a:p>
          </p:txBody>
        </p:sp>
      </p:grpSp>
      <p:grpSp>
        <p:nvGrpSpPr>
          <p:cNvPr id="43035" name="Group 95"/>
          <p:cNvGrpSpPr>
            <a:grpSpLocks/>
          </p:cNvGrpSpPr>
          <p:nvPr/>
        </p:nvGrpSpPr>
        <p:grpSpPr bwMode="auto">
          <a:xfrm>
            <a:off x="6705600" y="5168900"/>
            <a:ext cx="625475" cy="1168400"/>
            <a:chOff x="6594105" y="1710688"/>
            <a:chExt cx="626552" cy="1167803"/>
          </a:xfrm>
        </p:grpSpPr>
        <p:sp>
          <p:nvSpPr>
            <p:cNvPr id="43036" name="TextBox 96"/>
            <p:cNvSpPr txBox="1">
              <a:spLocks noChangeArrowheads="1"/>
            </p:cNvSpPr>
            <p:nvPr/>
          </p:nvSpPr>
          <p:spPr bwMode="auto">
            <a:xfrm>
              <a:off x="6643799" y="1710688"/>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5</a:t>
              </a:r>
            </a:p>
          </p:txBody>
        </p:sp>
        <p:cxnSp>
          <p:nvCxnSpPr>
            <p:cNvPr id="98" name="Straight Connector 97"/>
            <p:cNvCxnSpPr/>
            <p:nvPr/>
          </p:nvCxnSpPr>
          <p:spPr>
            <a:xfrm flipV="1">
              <a:off x="6594105" y="2277136"/>
              <a:ext cx="580436" cy="111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038" name="TextBox 98"/>
            <p:cNvSpPr txBox="1">
              <a:spLocks noChangeArrowheads="1"/>
            </p:cNvSpPr>
            <p:nvPr/>
          </p:nvSpPr>
          <p:spPr bwMode="auto">
            <a:xfrm>
              <a:off x="6674817" y="2232160"/>
              <a:ext cx="5458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3600" b="1"/>
                <a:t>6</a:t>
              </a:r>
            </a:p>
          </p:txBody>
        </p:sp>
      </p:grpSp>
    </p:spTree>
    <p:extLst>
      <p:ext uri="{BB962C8B-B14F-4D97-AF65-F5344CB8AC3E}">
        <p14:creationId xmlns:p14="http://schemas.microsoft.com/office/powerpoint/2010/main" val="25629462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B5394"/>
      </a:hlink>
      <a:folHlink>
        <a:srgbClr val="7E9532"/>
      </a:folHlink>
    </a:clrScheme>
    <a:fontScheme name="Custom 1">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B5394"/>
    </a:hlink>
    <a:folHlink>
      <a:srgbClr val="7E9532"/>
    </a:folHlink>
  </a:clrScheme>
</a:themeOverride>
</file>

<file path=ppt/theme/themeOverride2.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B5394"/>
    </a:hlink>
    <a:folHlink>
      <a:srgbClr val="7E9532"/>
    </a:folHlink>
  </a:clrScheme>
</a:themeOverride>
</file>

<file path=docProps/app.xml><?xml version="1.0" encoding="utf-8"?>
<Properties xmlns="http://schemas.openxmlformats.org/officeDocument/2006/extended-properties" xmlns:vt="http://schemas.openxmlformats.org/officeDocument/2006/docPropsVTypes">
  <TotalTime>491</TotalTime>
  <Words>504</Words>
  <Application>Microsoft Office PowerPoint</Application>
  <PresentationFormat>On-screen Show (4:3)</PresentationFormat>
  <Paragraphs>126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Wingdings 2</vt:lpstr>
      <vt:lpstr>Comic Sans MS</vt:lpstr>
      <vt:lpstr>Flow</vt:lpstr>
      <vt:lpstr>Probability: mini plenary assessment for learning 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Headed House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 - mini plenary AfL cards</dc:title>
  <dc:subject>Adult numeracy and Functional Maths</dc:subject>
  <dc:creator>Chris Greaves</dc:creator>
  <cp:lastModifiedBy>Maggie Harnew</cp:lastModifiedBy>
  <cp:revision>30</cp:revision>
  <dcterms:created xsi:type="dcterms:W3CDTF">2011-04-11T13:29:12Z</dcterms:created>
  <dcterms:modified xsi:type="dcterms:W3CDTF">2017-06-04T09:29:55Z</dcterms:modified>
</cp:coreProperties>
</file>