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87" r:id="rId2"/>
  </p:sldMasterIdLst>
  <p:notesMasterIdLst>
    <p:notesMasterId r:id="rId11"/>
  </p:notesMasterIdLst>
  <p:handoutMasterIdLst>
    <p:handoutMasterId r:id="rId12"/>
  </p:handoutMasterIdLst>
  <p:sldIdLst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8" d="100"/>
          <a:sy n="128" d="100"/>
        </p:scale>
        <p:origin x="-7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6C16E7D8-9044-4750-969D-DCBDCD6EC5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89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56464-0DF5-47A7-B9ED-788D2BA258F5}" type="datetimeFigureOut">
              <a:rPr lang="en-GB" smtClean="0"/>
              <a:t>25/08/2015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E7E7E-B3DE-47C3-8154-E88ED157A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69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August 2015.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</a:t>
            </a:r>
            <a:r>
              <a:rPr lang="en-US" baseline="0" dirty="0" smtClean="0"/>
              <a:t> Hamid </a:t>
            </a:r>
            <a:r>
              <a:rPr lang="en-US" baseline="0" dirty="0" err="1" smtClean="0"/>
              <a:t>Hamitoglu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August 2015.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</a:t>
            </a:r>
            <a:r>
              <a:rPr lang="en-US" baseline="0" dirty="0" smtClean="0"/>
              <a:t> Hamid </a:t>
            </a:r>
            <a:r>
              <a:rPr lang="en-US" baseline="0" dirty="0" err="1" smtClean="0"/>
              <a:t>Hamitoglu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E7E7E-B3DE-47C3-8154-E88ED157A04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239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August 2015.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</a:t>
            </a:r>
            <a:r>
              <a:rPr lang="en-US" baseline="0" dirty="0" smtClean="0"/>
              <a:t> Hamid </a:t>
            </a:r>
            <a:r>
              <a:rPr lang="en-US" baseline="0" dirty="0" err="1" smtClean="0"/>
              <a:t>Hamitoglu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E7E7E-B3DE-47C3-8154-E88ED157A04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950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August 2015.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</a:t>
            </a:r>
            <a:r>
              <a:rPr lang="en-US" baseline="0" dirty="0" smtClean="0"/>
              <a:t> Hamid </a:t>
            </a:r>
            <a:r>
              <a:rPr lang="en-US" baseline="0" dirty="0" err="1" smtClean="0"/>
              <a:t>Hamitoglu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E7E7E-B3DE-47C3-8154-E88ED157A04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484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August 2015.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</a:t>
            </a:r>
            <a:r>
              <a:rPr lang="en-US" baseline="0" dirty="0" smtClean="0"/>
              <a:t> Hamid </a:t>
            </a:r>
            <a:r>
              <a:rPr lang="en-US" baseline="0" dirty="0" err="1" smtClean="0"/>
              <a:t>Hamitoglu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E7E7E-B3DE-47C3-8154-E88ED157A04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790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August 2015.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</a:t>
            </a:r>
            <a:r>
              <a:rPr lang="en-US" baseline="0" dirty="0" smtClean="0"/>
              <a:t> Hamid </a:t>
            </a:r>
            <a:r>
              <a:rPr lang="en-US" baseline="0" dirty="0" err="1" smtClean="0"/>
              <a:t>Hamitoglu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E7E7E-B3DE-47C3-8154-E88ED157A04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987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August 2015.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</a:t>
            </a:r>
            <a:r>
              <a:rPr lang="en-US" baseline="0" dirty="0" smtClean="0"/>
              <a:t> Hamid </a:t>
            </a:r>
            <a:r>
              <a:rPr lang="en-US" baseline="0" dirty="0" err="1" smtClean="0"/>
              <a:t>Hamitoglu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E7E7E-B3DE-47C3-8154-E88ED157A04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23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August 2015.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</a:t>
            </a:r>
            <a:r>
              <a:rPr lang="en-US" baseline="0" dirty="0" smtClean="0"/>
              <a:t> Hamid </a:t>
            </a:r>
            <a:r>
              <a:rPr lang="en-US" baseline="0" dirty="0" err="1" smtClean="0"/>
              <a:t>Hamitoglu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E7E7E-B3DE-47C3-8154-E88ED157A04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03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657600"/>
            <a:ext cx="9144000" cy="762000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95800"/>
            <a:ext cx="9144000" cy="533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1C0FD06D-C015-43BA-AB22-56E4AD5A45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935777"/>
      </p:ext>
    </p:extLst>
  </p:cSld>
  <p:clrMapOvr>
    <a:masterClrMapping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DEE17-A922-4B1B-BEE3-6758D58F16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2510679"/>
      </p:ext>
    </p:extLst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0"/>
            <a:ext cx="17335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0482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4D6D7-CA14-4603-BADD-4009B9CBF1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1658785"/>
      </p:ext>
    </p:extLst>
  </p:cSld>
  <p:clrMapOvr>
    <a:masterClrMapping/>
  </p:clrMapOvr>
  <p:transition>
    <p:comb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7A32290-24BB-485E-A011-1AB3D892D1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B5532D2-BC19-445F-BBA3-8CCC9EEBDF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84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96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7A32290-24BB-485E-A011-1AB3D892D1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B5532D2-BC19-445F-BBA3-8CCC9EEBDF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74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81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689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81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437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7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ECD7B-6999-4933-BD23-453B758C65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6538645"/>
      </p:ext>
    </p:extLst>
  </p:cSld>
  <p:clrMapOvr>
    <a:masterClrMapping/>
  </p:clrMapOvr>
  <p:transition>
    <p:comb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791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832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4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CEA23-170D-4D48-8035-65376BF2DC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0160884"/>
      </p:ext>
    </p:extLst>
  </p:cSld>
  <p:clrMapOvr>
    <a:masterClrMapping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609600"/>
            <a:ext cx="33909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609600"/>
            <a:ext cx="33909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BBD91-AADA-48F8-BF77-EE3594B957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4331366"/>
      </p:ext>
    </p:extLst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EF02E-A62E-4471-B3F9-B417C296E8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7822710"/>
      </p:ext>
    </p:extLst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02A5F-4D51-44CF-87D1-D75C5C0971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8499835"/>
      </p:ext>
    </p:extLst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927BA-9768-4AE0-B1C2-3E36D9C658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6077042"/>
      </p:ext>
    </p:extLst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76542-ABD8-4FBA-8D25-278429C1D8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0475063"/>
      </p:ext>
    </p:extLst>
  </p:cSld>
  <p:clrMapOvr>
    <a:masterClrMapping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AA4D0-58EC-489E-9EBD-7E08E1E536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2429922"/>
      </p:ext>
    </p:extLst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685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609600"/>
            <a:ext cx="69342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0B6FC083-E830-410E-B59F-F6878141E3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comb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7A32290-24BB-485E-A011-1AB3D892D167}" type="datetimeFigureOut">
              <a:rPr lang="en-GB" b="0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25/08/2015</a:t>
            </a:fld>
            <a:endParaRPr lang="en-GB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B5532D2-BC19-445F-BBA3-8CCC9EEBDF74}" type="slidenum">
              <a:rPr lang="en-GB" b="0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b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7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251522" y="618486"/>
            <a:ext cx="6768752" cy="10080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4000" b="1" dirty="0" smtClean="0"/>
              <a:t>World Cup Averages</a:t>
            </a:r>
            <a:endParaRPr lang="en-GB" sz="4000" b="1" dirty="0" smtClean="0"/>
          </a:p>
        </p:txBody>
      </p:sp>
      <p:pic>
        <p:nvPicPr>
          <p:cNvPr id="13316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830" y="260651"/>
            <a:ext cx="177323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6"/>
          <p:cNvSpPr>
            <a:spLocks noChangeArrowheads="1"/>
          </p:cNvSpPr>
          <p:nvPr/>
        </p:nvSpPr>
        <p:spPr bwMode="auto">
          <a:xfrm>
            <a:off x="468779" y="4375150"/>
            <a:ext cx="7921625" cy="1502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400" dirty="0">
              <a:solidFill>
                <a:srgbClr val="000000"/>
              </a:solidFill>
              <a:latin typeface="Calibri" pitchFamily="34" charset="0"/>
              <a:cs typeface="+mn-cs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Functional Maths Curriculum links</a:t>
            </a:r>
            <a:endParaRPr lang="en-GB" sz="1600" b="0" dirty="0">
              <a:solidFill>
                <a:srgbClr val="000000"/>
              </a:solidFill>
              <a:latin typeface="Calibri" pitchFamily="34" charset="0"/>
              <a:cs typeface="+mn-cs"/>
            </a:endParaRPr>
          </a:p>
          <a:p>
            <a:r>
              <a:rPr lang="en-GB" sz="1600" b="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L1: Find mean and range</a:t>
            </a:r>
          </a:p>
          <a:p>
            <a:r>
              <a:rPr lang="en-GB" sz="1600" b="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L2: Use statistical methods to investigate situations </a:t>
            </a:r>
            <a:endParaRPr lang="en-GB" sz="1600" b="0" dirty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84458" y="1628800"/>
            <a:ext cx="8476968" cy="2244082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98416" tIns="198416" rIns="198416" bIns="198416" spcCol="1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b="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b="0" dirty="0">
                <a:solidFill>
                  <a:prstClr val="black"/>
                </a:solidFill>
              </a:rPr>
              <a:t>August 2015. </a:t>
            </a:r>
            <a:r>
              <a:rPr lang="en-GB" b="0" dirty="0">
                <a:solidFill>
                  <a:prstClr val="black"/>
                </a:solidFill>
              </a:rPr>
              <a:t>Kindly contributed by </a:t>
            </a:r>
            <a:r>
              <a:rPr lang="en-GB" b="0" dirty="0" smtClean="0">
                <a:solidFill>
                  <a:prstClr val="black"/>
                </a:solidFill>
              </a:rPr>
              <a:t>Hamid </a:t>
            </a:r>
            <a:r>
              <a:rPr lang="en-GB" b="0" dirty="0" err="1" smtClean="0">
                <a:solidFill>
                  <a:prstClr val="black"/>
                </a:solidFill>
              </a:rPr>
              <a:t>Hamitoglu</a:t>
            </a:r>
            <a:r>
              <a:rPr lang="en-GB" b="0" dirty="0" smtClean="0">
                <a:solidFill>
                  <a:prstClr val="black"/>
                </a:solidFill>
              </a:rPr>
              <a:t>,</a:t>
            </a:r>
            <a:r>
              <a:rPr lang="en-US" b="0" dirty="0" smtClean="0">
                <a:solidFill>
                  <a:prstClr val="black"/>
                </a:solidFill>
              </a:rPr>
              <a:t> MEF International School. Istanbul. </a:t>
            </a:r>
            <a:r>
              <a:rPr lang="en-GB" b="0" dirty="0" smtClean="0">
                <a:solidFill>
                  <a:prstClr val="black"/>
                </a:solidFill>
              </a:rPr>
              <a:t>Search </a:t>
            </a:r>
            <a:r>
              <a:rPr lang="en-GB" b="0" dirty="0">
                <a:solidFill>
                  <a:prstClr val="black"/>
                </a:solidFill>
              </a:rPr>
              <a:t>for </a:t>
            </a:r>
            <a:r>
              <a:rPr lang="en-GB" b="0" dirty="0" smtClean="0">
                <a:solidFill>
                  <a:prstClr val="black"/>
                </a:solidFill>
              </a:rPr>
              <a:t>Hamid on </a:t>
            </a:r>
            <a:r>
              <a:rPr lang="en-GB" b="0" dirty="0">
                <a:solidFill>
                  <a:prstClr val="black"/>
                </a:solidFill>
                <a:hlinkClick r:id="rId5"/>
              </a:rPr>
              <a:t>www.skillsworkshop.org</a:t>
            </a:r>
            <a:r>
              <a:rPr lang="en-GB" b="0" dirty="0">
                <a:solidFill>
                  <a:prstClr val="black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b="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b="0" dirty="0">
                <a:solidFill>
                  <a:prstClr val="black"/>
                </a:solidFill>
              </a:rPr>
              <a:t>This resource is accompanied by a </a:t>
            </a:r>
            <a:r>
              <a:rPr lang="en-GB" b="0" dirty="0" smtClean="0">
                <a:solidFill>
                  <a:prstClr val="black"/>
                </a:solidFill>
              </a:rPr>
              <a:t>related 8 page PDF </a:t>
            </a:r>
            <a:r>
              <a:rPr lang="en-GB" b="0" dirty="0">
                <a:solidFill>
                  <a:prstClr val="black"/>
                </a:solidFill>
              </a:rPr>
              <a:t>file </a:t>
            </a:r>
            <a:r>
              <a:rPr lang="en-GB" b="0" dirty="0" smtClean="0">
                <a:solidFill>
                  <a:prstClr val="black"/>
                </a:solidFill>
              </a:rPr>
              <a:t>(with details of the ages of team members for all 16 teams). </a:t>
            </a:r>
            <a:r>
              <a:rPr lang="en-GB" b="0" dirty="0">
                <a:solidFill>
                  <a:prstClr val="black"/>
                </a:solidFill>
              </a:rPr>
              <a:t>To find related links and resources, please visit the download page for this resource at </a:t>
            </a:r>
            <a:r>
              <a:rPr lang="en-GB" b="0" dirty="0">
                <a:solidFill>
                  <a:prstClr val="black"/>
                </a:solidFill>
              </a:rPr>
              <a:t>skillsworkshop.org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0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513" y="1412875"/>
            <a:ext cx="9144001" cy="1368425"/>
          </a:xfrm>
        </p:spPr>
        <p:txBody>
          <a:bodyPr/>
          <a:lstStyle/>
          <a:p>
            <a:pPr eaLnBrk="1" hangingPunct="1"/>
            <a:r>
              <a:rPr lang="en-GB" altLang="en-US" sz="6600" smtClean="0"/>
              <a:t>Averages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8925"/>
            <a:ext cx="6934200" cy="499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b="0" smtClean="0"/>
              <a:t>   32. </a:t>
            </a:r>
            <a:r>
              <a:rPr lang="en-GB" altLang="en-US" sz="4000" b="0" smtClean="0"/>
              <a:t>The average age of the oldest starting line-ups in a World Cup game:</a:t>
            </a:r>
          </a:p>
          <a:p>
            <a:pPr eaLnBrk="1" hangingPunct="1">
              <a:buFontTx/>
              <a:buNone/>
            </a:pPr>
            <a:r>
              <a:rPr lang="en-GB" altLang="en-US" sz="4000" b="0" smtClean="0"/>
              <a:t>  When Germany played Iran in the 1998 finals in France, the average age was 31 years and 345 days. </a:t>
            </a:r>
            <a:endParaRPr lang="en-GB" altLang="en-US" sz="4000" smtClean="0"/>
          </a:p>
        </p:txBody>
      </p:sp>
      <p:pic>
        <p:nvPicPr>
          <p:cNvPr id="4099" name="Picture 5" descr="Telegraph.co.uk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359"/>
          <a:stretch>
            <a:fillRect/>
          </a:stretch>
        </p:blipFill>
        <p:spPr bwMode="auto">
          <a:xfrm>
            <a:off x="2339975" y="260350"/>
            <a:ext cx="396081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Mean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sum of all the values divided by the number of values.</a:t>
            </a:r>
          </a:p>
        </p:txBody>
      </p:sp>
      <p:grpSp>
        <p:nvGrpSpPr>
          <p:cNvPr id="11301" name="Group 37"/>
          <p:cNvGrpSpPr>
            <a:grpSpLocks/>
          </p:cNvGrpSpPr>
          <p:nvPr/>
        </p:nvGrpSpPr>
        <p:grpSpPr bwMode="auto">
          <a:xfrm>
            <a:off x="250825" y="2349500"/>
            <a:ext cx="8891588" cy="2365375"/>
            <a:chOff x="113" y="1389"/>
            <a:chExt cx="5601" cy="1490"/>
          </a:xfrm>
        </p:grpSpPr>
        <p:pic>
          <p:nvPicPr>
            <p:cNvPr id="5128" name="Picture 10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525"/>
              <a:ext cx="1292" cy="1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9" name="Picture 11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1706"/>
              <a:ext cx="102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12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1752"/>
              <a:ext cx="102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1" name="Picture 13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1616"/>
              <a:ext cx="102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2" name="Picture 14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1752"/>
              <a:ext cx="1270" cy="1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3" name="Freeform 17"/>
            <p:cNvSpPr>
              <a:spLocks/>
            </p:cNvSpPr>
            <p:nvPr/>
          </p:nvSpPr>
          <p:spPr bwMode="auto">
            <a:xfrm>
              <a:off x="249" y="1389"/>
              <a:ext cx="5241" cy="406"/>
            </a:xfrm>
            <a:custGeom>
              <a:avLst/>
              <a:gdLst>
                <a:gd name="T0" fmla="*/ 0 w 4994"/>
                <a:gd name="T1" fmla="*/ 0 h 406"/>
                <a:gd name="T2" fmla="*/ 49 w 4994"/>
                <a:gd name="T3" fmla="*/ 41 h 406"/>
                <a:gd name="T4" fmla="*/ 277 w 4994"/>
                <a:gd name="T5" fmla="*/ 88 h 406"/>
                <a:gd name="T6" fmla="*/ 810 w 4994"/>
                <a:gd name="T7" fmla="*/ 210 h 406"/>
                <a:gd name="T8" fmla="*/ 1053 w 4994"/>
                <a:gd name="T9" fmla="*/ 251 h 406"/>
                <a:gd name="T10" fmla="*/ 1301 w 4994"/>
                <a:gd name="T11" fmla="*/ 298 h 406"/>
                <a:gd name="T12" fmla="*/ 1493 w 4994"/>
                <a:gd name="T13" fmla="*/ 339 h 406"/>
                <a:gd name="T14" fmla="*/ 1742 w 4994"/>
                <a:gd name="T15" fmla="*/ 352 h 406"/>
                <a:gd name="T16" fmla="*/ 2176 w 4994"/>
                <a:gd name="T17" fmla="*/ 406 h 406"/>
                <a:gd name="T18" fmla="*/ 3940 w 4994"/>
                <a:gd name="T19" fmla="*/ 400 h 406"/>
                <a:gd name="T20" fmla="*/ 4593 w 4994"/>
                <a:gd name="T21" fmla="*/ 339 h 406"/>
                <a:gd name="T22" fmla="*/ 4686 w 4994"/>
                <a:gd name="T23" fmla="*/ 318 h 406"/>
                <a:gd name="T24" fmla="*/ 4744 w 4994"/>
                <a:gd name="T25" fmla="*/ 298 h 406"/>
                <a:gd name="T26" fmla="*/ 4765 w 4994"/>
                <a:gd name="T27" fmla="*/ 284 h 406"/>
                <a:gd name="T28" fmla="*/ 4793 w 4994"/>
                <a:gd name="T29" fmla="*/ 278 h 406"/>
                <a:gd name="T30" fmla="*/ 4928 w 4994"/>
                <a:gd name="T31" fmla="*/ 210 h 406"/>
                <a:gd name="T32" fmla="*/ 5134 w 4994"/>
                <a:gd name="T33" fmla="*/ 149 h 406"/>
                <a:gd name="T34" fmla="*/ 5198 w 4994"/>
                <a:gd name="T35" fmla="*/ 115 h 406"/>
                <a:gd name="T36" fmla="*/ 5241 w 4994"/>
                <a:gd name="T37" fmla="*/ 88 h 40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994" h="406">
                  <a:moveTo>
                    <a:pt x="0" y="0"/>
                  </a:moveTo>
                  <a:cubicBezTo>
                    <a:pt x="17" y="12"/>
                    <a:pt x="30" y="29"/>
                    <a:pt x="47" y="41"/>
                  </a:cubicBezTo>
                  <a:cubicBezTo>
                    <a:pt x="91" y="71"/>
                    <a:pt x="210" y="77"/>
                    <a:pt x="264" y="88"/>
                  </a:cubicBezTo>
                  <a:cubicBezTo>
                    <a:pt x="436" y="124"/>
                    <a:pt x="597" y="190"/>
                    <a:pt x="772" y="210"/>
                  </a:cubicBezTo>
                  <a:cubicBezTo>
                    <a:pt x="848" y="228"/>
                    <a:pt x="926" y="238"/>
                    <a:pt x="1003" y="251"/>
                  </a:cubicBezTo>
                  <a:cubicBezTo>
                    <a:pt x="1083" y="264"/>
                    <a:pt x="1159" y="289"/>
                    <a:pt x="1240" y="298"/>
                  </a:cubicBezTo>
                  <a:cubicBezTo>
                    <a:pt x="1298" y="313"/>
                    <a:pt x="1362" y="335"/>
                    <a:pt x="1423" y="339"/>
                  </a:cubicBezTo>
                  <a:cubicBezTo>
                    <a:pt x="1502" y="345"/>
                    <a:pt x="1660" y="352"/>
                    <a:pt x="1660" y="352"/>
                  </a:cubicBezTo>
                  <a:cubicBezTo>
                    <a:pt x="1798" y="370"/>
                    <a:pt x="1936" y="385"/>
                    <a:pt x="2073" y="406"/>
                  </a:cubicBezTo>
                  <a:cubicBezTo>
                    <a:pt x="2633" y="404"/>
                    <a:pt x="3194" y="404"/>
                    <a:pt x="3754" y="400"/>
                  </a:cubicBezTo>
                  <a:cubicBezTo>
                    <a:pt x="3962" y="398"/>
                    <a:pt x="4170" y="356"/>
                    <a:pt x="4377" y="339"/>
                  </a:cubicBezTo>
                  <a:cubicBezTo>
                    <a:pt x="4406" y="329"/>
                    <a:pt x="4436" y="326"/>
                    <a:pt x="4465" y="318"/>
                  </a:cubicBezTo>
                  <a:cubicBezTo>
                    <a:pt x="4520" y="284"/>
                    <a:pt x="4444" y="327"/>
                    <a:pt x="4520" y="298"/>
                  </a:cubicBezTo>
                  <a:cubicBezTo>
                    <a:pt x="4528" y="295"/>
                    <a:pt x="4533" y="287"/>
                    <a:pt x="4540" y="284"/>
                  </a:cubicBezTo>
                  <a:cubicBezTo>
                    <a:pt x="4548" y="280"/>
                    <a:pt x="4558" y="280"/>
                    <a:pt x="4567" y="278"/>
                  </a:cubicBezTo>
                  <a:cubicBezTo>
                    <a:pt x="4617" y="243"/>
                    <a:pt x="4636" y="224"/>
                    <a:pt x="4696" y="210"/>
                  </a:cubicBezTo>
                  <a:cubicBezTo>
                    <a:pt x="4752" y="170"/>
                    <a:pt x="4832" y="182"/>
                    <a:pt x="4892" y="149"/>
                  </a:cubicBezTo>
                  <a:cubicBezTo>
                    <a:pt x="4912" y="138"/>
                    <a:pt x="4933" y="126"/>
                    <a:pt x="4953" y="115"/>
                  </a:cubicBezTo>
                  <a:cubicBezTo>
                    <a:pt x="4967" y="107"/>
                    <a:pt x="4994" y="88"/>
                    <a:pt x="4994" y="88"/>
                  </a:cubicBezTo>
                </a:path>
              </a:pathLst>
            </a:cu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18"/>
            <p:cNvSpPr>
              <a:spLocks/>
            </p:cNvSpPr>
            <p:nvPr/>
          </p:nvSpPr>
          <p:spPr bwMode="auto">
            <a:xfrm>
              <a:off x="3878" y="1706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19"/>
            <p:cNvSpPr>
              <a:spLocks/>
            </p:cNvSpPr>
            <p:nvPr/>
          </p:nvSpPr>
          <p:spPr bwMode="auto">
            <a:xfrm>
              <a:off x="4285" y="1706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20"/>
            <p:cNvSpPr>
              <a:spLocks/>
            </p:cNvSpPr>
            <p:nvPr/>
          </p:nvSpPr>
          <p:spPr bwMode="auto">
            <a:xfrm>
              <a:off x="5056" y="1553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21"/>
            <p:cNvSpPr>
              <a:spLocks/>
            </p:cNvSpPr>
            <p:nvPr/>
          </p:nvSpPr>
          <p:spPr bwMode="auto">
            <a:xfrm>
              <a:off x="5283" y="1525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22"/>
            <p:cNvSpPr>
              <a:spLocks/>
            </p:cNvSpPr>
            <p:nvPr/>
          </p:nvSpPr>
          <p:spPr bwMode="auto">
            <a:xfrm>
              <a:off x="2789" y="1689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23"/>
            <p:cNvSpPr>
              <a:spLocks/>
            </p:cNvSpPr>
            <p:nvPr/>
          </p:nvSpPr>
          <p:spPr bwMode="auto">
            <a:xfrm>
              <a:off x="3107" y="1706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4"/>
            <p:cNvSpPr>
              <a:spLocks/>
            </p:cNvSpPr>
            <p:nvPr/>
          </p:nvSpPr>
          <p:spPr bwMode="auto">
            <a:xfrm>
              <a:off x="2108" y="1661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5"/>
            <p:cNvSpPr>
              <a:spLocks/>
            </p:cNvSpPr>
            <p:nvPr/>
          </p:nvSpPr>
          <p:spPr bwMode="auto">
            <a:xfrm>
              <a:off x="1791" y="1661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26"/>
            <p:cNvSpPr>
              <a:spLocks/>
            </p:cNvSpPr>
            <p:nvPr/>
          </p:nvSpPr>
          <p:spPr bwMode="auto">
            <a:xfrm>
              <a:off x="929" y="1480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27"/>
            <p:cNvSpPr>
              <a:spLocks/>
            </p:cNvSpPr>
            <p:nvPr/>
          </p:nvSpPr>
          <p:spPr bwMode="auto">
            <a:xfrm>
              <a:off x="567" y="1480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Text Box 28"/>
            <p:cNvSpPr txBox="1">
              <a:spLocks noChangeArrowheads="1"/>
            </p:cNvSpPr>
            <p:nvPr/>
          </p:nvSpPr>
          <p:spPr bwMode="auto">
            <a:xfrm>
              <a:off x="567" y="1842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7</a:t>
              </a:r>
            </a:p>
          </p:txBody>
        </p:sp>
        <p:sp>
          <p:nvSpPr>
            <p:cNvPr id="5145" name="Text Box 29"/>
            <p:cNvSpPr txBox="1">
              <a:spLocks noChangeArrowheads="1"/>
            </p:cNvSpPr>
            <p:nvPr/>
          </p:nvSpPr>
          <p:spPr bwMode="auto">
            <a:xfrm>
              <a:off x="1746" y="1978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8</a:t>
              </a:r>
            </a:p>
          </p:txBody>
        </p:sp>
        <p:sp>
          <p:nvSpPr>
            <p:cNvPr id="5146" name="Text Box 30"/>
            <p:cNvSpPr txBox="1">
              <a:spLocks noChangeArrowheads="1"/>
            </p:cNvSpPr>
            <p:nvPr/>
          </p:nvSpPr>
          <p:spPr bwMode="auto">
            <a:xfrm>
              <a:off x="2744" y="1978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11</a:t>
              </a:r>
            </a:p>
          </p:txBody>
        </p:sp>
        <p:sp>
          <p:nvSpPr>
            <p:cNvPr id="5147" name="Text Box 31"/>
            <p:cNvSpPr txBox="1">
              <a:spLocks noChangeArrowheads="1"/>
            </p:cNvSpPr>
            <p:nvPr/>
          </p:nvSpPr>
          <p:spPr bwMode="auto">
            <a:xfrm>
              <a:off x="3924" y="2069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3</a:t>
              </a:r>
            </a:p>
          </p:txBody>
        </p:sp>
        <p:sp>
          <p:nvSpPr>
            <p:cNvPr id="5148" name="Text Box 32"/>
            <p:cNvSpPr txBox="1">
              <a:spLocks noChangeArrowheads="1"/>
            </p:cNvSpPr>
            <p:nvPr/>
          </p:nvSpPr>
          <p:spPr bwMode="auto">
            <a:xfrm>
              <a:off x="5012" y="1842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11</a:t>
              </a:r>
            </a:p>
          </p:txBody>
        </p:sp>
      </p:grp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827088" y="5589588"/>
            <a:ext cx="324008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800" b="0" u="sng"/>
              <a:t>7+8+11+3+11</a:t>
            </a:r>
            <a:r>
              <a:rPr lang="en-GB" altLang="en-US" sz="2800" b="0"/>
              <a:t>	=</a:t>
            </a:r>
          </a:p>
          <a:p>
            <a:pPr eaLnBrk="1" hangingPunct="1"/>
            <a:r>
              <a:rPr lang="en-GB" altLang="en-US" sz="2800" b="0"/>
              <a:t>	 5			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4140200" y="5589588"/>
            <a:ext cx="14414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800" b="0" u="sng"/>
              <a:t>40</a:t>
            </a:r>
            <a:r>
              <a:rPr lang="en-GB" altLang="en-US" sz="2800" b="0"/>
              <a:t>	=</a:t>
            </a:r>
            <a:endParaRPr lang="en-GB" altLang="en-US" sz="2800" b="0" u="sng"/>
          </a:p>
          <a:p>
            <a:pPr eaLnBrk="1" hangingPunct="1"/>
            <a:r>
              <a:rPr lang="en-GB" altLang="en-US" sz="2800" b="0"/>
              <a:t> 5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5580063" y="5589588"/>
            <a:ext cx="1150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0"/>
              <a:t>8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98" grpId="0"/>
      <p:bldP spid="11302" grpId="0"/>
      <p:bldP spid="113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Median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6934200" cy="1450975"/>
          </a:xfrm>
        </p:spPr>
        <p:txBody>
          <a:bodyPr/>
          <a:lstStyle/>
          <a:p>
            <a:pPr eaLnBrk="1" hangingPunct="1"/>
            <a:r>
              <a:rPr lang="en-GB" altLang="en-US" smtClean="0"/>
              <a:t>The me</a:t>
            </a:r>
            <a:r>
              <a:rPr lang="en-GB" altLang="en-US" smtClean="0">
                <a:solidFill>
                  <a:srgbClr val="FF3300"/>
                </a:solidFill>
              </a:rPr>
              <a:t>d</a:t>
            </a:r>
            <a:r>
              <a:rPr lang="en-GB" altLang="en-US" smtClean="0"/>
              <a:t>ian is the mi</a:t>
            </a:r>
            <a:r>
              <a:rPr lang="en-GB" altLang="en-US" smtClean="0">
                <a:solidFill>
                  <a:srgbClr val="FF3300"/>
                </a:solidFill>
              </a:rPr>
              <a:t>dd</a:t>
            </a:r>
            <a:r>
              <a:rPr lang="en-GB" altLang="en-US" smtClean="0"/>
              <a:t>le value when they are arranged in size order.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250825" y="2133600"/>
            <a:ext cx="8891588" cy="2365375"/>
            <a:chOff x="113" y="1389"/>
            <a:chExt cx="5601" cy="1490"/>
          </a:xfrm>
        </p:grpSpPr>
        <p:pic>
          <p:nvPicPr>
            <p:cNvPr id="6154" name="Picture 5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525"/>
              <a:ext cx="1292" cy="1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5" name="Picture 6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1706"/>
              <a:ext cx="102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7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1752"/>
              <a:ext cx="102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8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1616"/>
              <a:ext cx="102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9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1752"/>
              <a:ext cx="1270" cy="1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9" name="Freeform 10"/>
            <p:cNvSpPr>
              <a:spLocks/>
            </p:cNvSpPr>
            <p:nvPr/>
          </p:nvSpPr>
          <p:spPr bwMode="auto">
            <a:xfrm>
              <a:off x="249" y="1389"/>
              <a:ext cx="5241" cy="406"/>
            </a:xfrm>
            <a:custGeom>
              <a:avLst/>
              <a:gdLst>
                <a:gd name="T0" fmla="*/ 0 w 4994"/>
                <a:gd name="T1" fmla="*/ 0 h 406"/>
                <a:gd name="T2" fmla="*/ 49 w 4994"/>
                <a:gd name="T3" fmla="*/ 41 h 406"/>
                <a:gd name="T4" fmla="*/ 277 w 4994"/>
                <a:gd name="T5" fmla="*/ 88 h 406"/>
                <a:gd name="T6" fmla="*/ 810 w 4994"/>
                <a:gd name="T7" fmla="*/ 210 h 406"/>
                <a:gd name="T8" fmla="*/ 1053 w 4994"/>
                <a:gd name="T9" fmla="*/ 251 h 406"/>
                <a:gd name="T10" fmla="*/ 1301 w 4994"/>
                <a:gd name="T11" fmla="*/ 298 h 406"/>
                <a:gd name="T12" fmla="*/ 1493 w 4994"/>
                <a:gd name="T13" fmla="*/ 339 h 406"/>
                <a:gd name="T14" fmla="*/ 1742 w 4994"/>
                <a:gd name="T15" fmla="*/ 352 h 406"/>
                <a:gd name="T16" fmla="*/ 2176 w 4994"/>
                <a:gd name="T17" fmla="*/ 406 h 406"/>
                <a:gd name="T18" fmla="*/ 3940 w 4994"/>
                <a:gd name="T19" fmla="*/ 400 h 406"/>
                <a:gd name="T20" fmla="*/ 4593 w 4994"/>
                <a:gd name="T21" fmla="*/ 339 h 406"/>
                <a:gd name="T22" fmla="*/ 4686 w 4994"/>
                <a:gd name="T23" fmla="*/ 318 h 406"/>
                <a:gd name="T24" fmla="*/ 4744 w 4994"/>
                <a:gd name="T25" fmla="*/ 298 h 406"/>
                <a:gd name="T26" fmla="*/ 4765 w 4994"/>
                <a:gd name="T27" fmla="*/ 284 h 406"/>
                <a:gd name="T28" fmla="*/ 4793 w 4994"/>
                <a:gd name="T29" fmla="*/ 278 h 406"/>
                <a:gd name="T30" fmla="*/ 4928 w 4994"/>
                <a:gd name="T31" fmla="*/ 210 h 406"/>
                <a:gd name="T32" fmla="*/ 5134 w 4994"/>
                <a:gd name="T33" fmla="*/ 149 h 406"/>
                <a:gd name="T34" fmla="*/ 5198 w 4994"/>
                <a:gd name="T35" fmla="*/ 115 h 406"/>
                <a:gd name="T36" fmla="*/ 5241 w 4994"/>
                <a:gd name="T37" fmla="*/ 88 h 40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994" h="406">
                  <a:moveTo>
                    <a:pt x="0" y="0"/>
                  </a:moveTo>
                  <a:cubicBezTo>
                    <a:pt x="17" y="12"/>
                    <a:pt x="30" y="29"/>
                    <a:pt x="47" y="41"/>
                  </a:cubicBezTo>
                  <a:cubicBezTo>
                    <a:pt x="91" y="71"/>
                    <a:pt x="210" y="77"/>
                    <a:pt x="264" y="88"/>
                  </a:cubicBezTo>
                  <a:cubicBezTo>
                    <a:pt x="436" y="124"/>
                    <a:pt x="597" y="190"/>
                    <a:pt x="772" y="210"/>
                  </a:cubicBezTo>
                  <a:cubicBezTo>
                    <a:pt x="848" y="228"/>
                    <a:pt x="926" y="238"/>
                    <a:pt x="1003" y="251"/>
                  </a:cubicBezTo>
                  <a:cubicBezTo>
                    <a:pt x="1083" y="264"/>
                    <a:pt x="1159" y="289"/>
                    <a:pt x="1240" y="298"/>
                  </a:cubicBezTo>
                  <a:cubicBezTo>
                    <a:pt x="1298" y="313"/>
                    <a:pt x="1362" y="335"/>
                    <a:pt x="1423" y="339"/>
                  </a:cubicBezTo>
                  <a:cubicBezTo>
                    <a:pt x="1502" y="345"/>
                    <a:pt x="1660" y="352"/>
                    <a:pt x="1660" y="352"/>
                  </a:cubicBezTo>
                  <a:cubicBezTo>
                    <a:pt x="1798" y="370"/>
                    <a:pt x="1936" y="385"/>
                    <a:pt x="2073" y="406"/>
                  </a:cubicBezTo>
                  <a:cubicBezTo>
                    <a:pt x="2633" y="404"/>
                    <a:pt x="3194" y="404"/>
                    <a:pt x="3754" y="400"/>
                  </a:cubicBezTo>
                  <a:cubicBezTo>
                    <a:pt x="3962" y="398"/>
                    <a:pt x="4170" y="356"/>
                    <a:pt x="4377" y="339"/>
                  </a:cubicBezTo>
                  <a:cubicBezTo>
                    <a:pt x="4406" y="329"/>
                    <a:pt x="4436" y="326"/>
                    <a:pt x="4465" y="318"/>
                  </a:cubicBezTo>
                  <a:cubicBezTo>
                    <a:pt x="4520" y="284"/>
                    <a:pt x="4444" y="327"/>
                    <a:pt x="4520" y="298"/>
                  </a:cubicBezTo>
                  <a:cubicBezTo>
                    <a:pt x="4528" y="295"/>
                    <a:pt x="4533" y="287"/>
                    <a:pt x="4540" y="284"/>
                  </a:cubicBezTo>
                  <a:cubicBezTo>
                    <a:pt x="4548" y="280"/>
                    <a:pt x="4558" y="280"/>
                    <a:pt x="4567" y="278"/>
                  </a:cubicBezTo>
                  <a:cubicBezTo>
                    <a:pt x="4617" y="243"/>
                    <a:pt x="4636" y="224"/>
                    <a:pt x="4696" y="210"/>
                  </a:cubicBezTo>
                  <a:cubicBezTo>
                    <a:pt x="4752" y="170"/>
                    <a:pt x="4832" y="182"/>
                    <a:pt x="4892" y="149"/>
                  </a:cubicBezTo>
                  <a:cubicBezTo>
                    <a:pt x="4912" y="138"/>
                    <a:pt x="4933" y="126"/>
                    <a:pt x="4953" y="115"/>
                  </a:cubicBezTo>
                  <a:cubicBezTo>
                    <a:pt x="4967" y="107"/>
                    <a:pt x="4994" y="88"/>
                    <a:pt x="4994" y="88"/>
                  </a:cubicBezTo>
                </a:path>
              </a:pathLst>
            </a:cu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Freeform 11"/>
            <p:cNvSpPr>
              <a:spLocks/>
            </p:cNvSpPr>
            <p:nvPr/>
          </p:nvSpPr>
          <p:spPr bwMode="auto">
            <a:xfrm>
              <a:off x="3878" y="1706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Freeform 12"/>
            <p:cNvSpPr>
              <a:spLocks/>
            </p:cNvSpPr>
            <p:nvPr/>
          </p:nvSpPr>
          <p:spPr bwMode="auto">
            <a:xfrm>
              <a:off x="4285" y="1706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Freeform 13"/>
            <p:cNvSpPr>
              <a:spLocks/>
            </p:cNvSpPr>
            <p:nvPr/>
          </p:nvSpPr>
          <p:spPr bwMode="auto">
            <a:xfrm>
              <a:off x="5056" y="1553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Freeform 14"/>
            <p:cNvSpPr>
              <a:spLocks/>
            </p:cNvSpPr>
            <p:nvPr/>
          </p:nvSpPr>
          <p:spPr bwMode="auto">
            <a:xfrm>
              <a:off x="5283" y="1525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Freeform 15"/>
            <p:cNvSpPr>
              <a:spLocks/>
            </p:cNvSpPr>
            <p:nvPr/>
          </p:nvSpPr>
          <p:spPr bwMode="auto">
            <a:xfrm>
              <a:off x="2789" y="1689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5" name="Freeform 16"/>
            <p:cNvSpPr>
              <a:spLocks/>
            </p:cNvSpPr>
            <p:nvPr/>
          </p:nvSpPr>
          <p:spPr bwMode="auto">
            <a:xfrm>
              <a:off x="3107" y="1706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6" name="Freeform 17"/>
            <p:cNvSpPr>
              <a:spLocks/>
            </p:cNvSpPr>
            <p:nvPr/>
          </p:nvSpPr>
          <p:spPr bwMode="auto">
            <a:xfrm>
              <a:off x="2108" y="1661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7" name="Freeform 18"/>
            <p:cNvSpPr>
              <a:spLocks/>
            </p:cNvSpPr>
            <p:nvPr/>
          </p:nvSpPr>
          <p:spPr bwMode="auto">
            <a:xfrm>
              <a:off x="1791" y="1661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8" name="Freeform 19"/>
            <p:cNvSpPr>
              <a:spLocks/>
            </p:cNvSpPr>
            <p:nvPr/>
          </p:nvSpPr>
          <p:spPr bwMode="auto">
            <a:xfrm>
              <a:off x="929" y="1480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9" name="Freeform 20"/>
            <p:cNvSpPr>
              <a:spLocks/>
            </p:cNvSpPr>
            <p:nvPr/>
          </p:nvSpPr>
          <p:spPr bwMode="auto">
            <a:xfrm>
              <a:off x="567" y="1480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0" name="Text Box 21"/>
            <p:cNvSpPr txBox="1">
              <a:spLocks noChangeArrowheads="1"/>
            </p:cNvSpPr>
            <p:nvPr/>
          </p:nvSpPr>
          <p:spPr bwMode="auto">
            <a:xfrm>
              <a:off x="567" y="1842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7</a:t>
              </a:r>
            </a:p>
          </p:txBody>
        </p:sp>
        <p:sp>
          <p:nvSpPr>
            <p:cNvPr id="6171" name="Text Box 22"/>
            <p:cNvSpPr txBox="1">
              <a:spLocks noChangeArrowheads="1"/>
            </p:cNvSpPr>
            <p:nvPr/>
          </p:nvSpPr>
          <p:spPr bwMode="auto">
            <a:xfrm>
              <a:off x="1746" y="1978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8</a:t>
              </a:r>
            </a:p>
          </p:txBody>
        </p:sp>
        <p:sp>
          <p:nvSpPr>
            <p:cNvPr id="6172" name="Text Box 23"/>
            <p:cNvSpPr txBox="1">
              <a:spLocks noChangeArrowheads="1"/>
            </p:cNvSpPr>
            <p:nvPr/>
          </p:nvSpPr>
          <p:spPr bwMode="auto">
            <a:xfrm>
              <a:off x="2744" y="1978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11</a:t>
              </a:r>
            </a:p>
          </p:txBody>
        </p:sp>
        <p:sp>
          <p:nvSpPr>
            <p:cNvPr id="6173" name="Text Box 24"/>
            <p:cNvSpPr txBox="1">
              <a:spLocks noChangeArrowheads="1"/>
            </p:cNvSpPr>
            <p:nvPr/>
          </p:nvSpPr>
          <p:spPr bwMode="auto">
            <a:xfrm>
              <a:off x="3924" y="2069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3</a:t>
              </a:r>
            </a:p>
          </p:txBody>
        </p:sp>
        <p:sp>
          <p:nvSpPr>
            <p:cNvPr id="6174" name="Text Box 25"/>
            <p:cNvSpPr txBox="1">
              <a:spLocks noChangeArrowheads="1"/>
            </p:cNvSpPr>
            <p:nvPr/>
          </p:nvSpPr>
          <p:spPr bwMode="auto">
            <a:xfrm>
              <a:off x="5012" y="1842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11</a:t>
              </a:r>
            </a:p>
          </p:txBody>
        </p:sp>
      </p:grp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3203575" y="5300663"/>
            <a:ext cx="251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0"/>
              <a:t>3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708400" y="5300663"/>
            <a:ext cx="251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0"/>
              <a:t>7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4140200" y="5286375"/>
            <a:ext cx="2519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0"/>
              <a:t>8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4573588" y="5286375"/>
            <a:ext cx="251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0"/>
              <a:t>11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5221288" y="5300663"/>
            <a:ext cx="2519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0"/>
              <a:t>11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74" grpId="0" build="allAtOnce"/>
      <p:bldP spid="27678" grpId="0" build="allAtOnce"/>
      <p:bldP spid="27679" grpId="0" build="allAtOnce"/>
      <p:bldP spid="27679" grpId="1" build="allAtOnce"/>
      <p:bldP spid="27680" grpId="0" build="allAtOnce"/>
      <p:bldP spid="27681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Mode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</a:t>
            </a:r>
            <a:r>
              <a:rPr lang="en-GB" altLang="en-US" smtClean="0">
                <a:solidFill>
                  <a:srgbClr val="FF3300"/>
                </a:solidFill>
              </a:rPr>
              <a:t>mo</a:t>
            </a:r>
            <a:r>
              <a:rPr lang="en-GB" altLang="en-US" smtClean="0"/>
              <a:t>de is the</a:t>
            </a:r>
            <a:r>
              <a:rPr lang="en-GB" altLang="en-US" smtClean="0">
                <a:solidFill>
                  <a:srgbClr val="FF3300"/>
                </a:solidFill>
              </a:rPr>
              <a:t> mo</a:t>
            </a:r>
            <a:r>
              <a:rPr lang="en-GB" altLang="en-US" smtClean="0"/>
              <a:t>st common value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50825" y="2133600"/>
            <a:ext cx="8891588" cy="2365375"/>
            <a:chOff x="113" y="1389"/>
            <a:chExt cx="5601" cy="1490"/>
          </a:xfrm>
        </p:grpSpPr>
        <p:pic>
          <p:nvPicPr>
            <p:cNvPr id="7177" name="Picture 5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525"/>
              <a:ext cx="1292" cy="1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1706"/>
              <a:ext cx="102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9" name="Picture 7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1752"/>
              <a:ext cx="102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0" name="Picture 8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1616"/>
              <a:ext cx="102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9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1752"/>
              <a:ext cx="1270" cy="1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2" name="Freeform 10"/>
            <p:cNvSpPr>
              <a:spLocks/>
            </p:cNvSpPr>
            <p:nvPr/>
          </p:nvSpPr>
          <p:spPr bwMode="auto">
            <a:xfrm>
              <a:off x="249" y="1389"/>
              <a:ext cx="5241" cy="406"/>
            </a:xfrm>
            <a:custGeom>
              <a:avLst/>
              <a:gdLst>
                <a:gd name="T0" fmla="*/ 0 w 4994"/>
                <a:gd name="T1" fmla="*/ 0 h 406"/>
                <a:gd name="T2" fmla="*/ 49 w 4994"/>
                <a:gd name="T3" fmla="*/ 41 h 406"/>
                <a:gd name="T4" fmla="*/ 277 w 4994"/>
                <a:gd name="T5" fmla="*/ 88 h 406"/>
                <a:gd name="T6" fmla="*/ 810 w 4994"/>
                <a:gd name="T7" fmla="*/ 210 h 406"/>
                <a:gd name="T8" fmla="*/ 1053 w 4994"/>
                <a:gd name="T9" fmla="*/ 251 h 406"/>
                <a:gd name="T10" fmla="*/ 1301 w 4994"/>
                <a:gd name="T11" fmla="*/ 298 h 406"/>
                <a:gd name="T12" fmla="*/ 1493 w 4994"/>
                <a:gd name="T13" fmla="*/ 339 h 406"/>
                <a:gd name="T14" fmla="*/ 1742 w 4994"/>
                <a:gd name="T15" fmla="*/ 352 h 406"/>
                <a:gd name="T16" fmla="*/ 2176 w 4994"/>
                <a:gd name="T17" fmla="*/ 406 h 406"/>
                <a:gd name="T18" fmla="*/ 3940 w 4994"/>
                <a:gd name="T19" fmla="*/ 400 h 406"/>
                <a:gd name="T20" fmla="*/ 4593 w 4994"/>
                <a:gd name="T21" fmla="*/ 339 h 406"/>
                <a:gd name="T22" fmla="*/ 4686 w 4994"/>
                <a:gd name="T23" fmla="*/ 318 h 406"/>
                <a:gd name="T24" fmla="*/ 4744 w 4994"/>
                <a:gd name="T25" fmla="*/ 298 h 406"/>
                <a:gd name="T26" fmla="*/ 4765 w 4994"/>
                <a:gd name="T27" fmla="*/ 284 h 406"/>
                <a:gd name="T28" fmla="*/ 4793 w 4994"/>
                <a:gd name="T29" fmla="*/ 278 h 406"/>
                <a:gd name="T30" fmla="*/ 4928 w 4994"/>
                <a:gd name="T31" fmla="*/ 210 h 406"/>
                <a:gd name="T32" fmla="*/ 5134 w 4994"/>
                <a:gd name="T33" fmla="*/ 149 h 406"/>
                <a:gd name="T34" fmla="*/ 5198 w 4994"/>
                <a:gd name="T35" fmla="*/ 115 h 406"/>
                <a:gd name="T36" fmla="*/ 5241 w 4994"/>
                <a:gd name="T37" fmla="*/ 88 h 40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994" h="406">
                  <a:moveTo>
                    <a:pt x="0" y="0"/>
                  </a:moveTo>
                  <a:cubicBezTo>
                    <a:pt x="17" y="12"/>
                    <a:pt x="30" y="29"/>
                    <a:pt x="47" y="41"/>
                  </a:cubicBezTo>
                  <a:cubicBezTo>
                    <a:pt x="91" y="71"/>
                    <a:pt x="210" y="77"/>
                    <a:pt x="264" y="88"/>
                  </a:cubicBezTo>
                  <a:cubicBezTo>
                    <a:pt x="436" y="124"/>
                    <a:pt x="597" y="190"/>
                    <a:pt x="772" y="210"/>
                  </a:cubicBezTo>
                  <a:cubicBezTo>
                    <a:pt x="848" y="228"/>
                    <a:pt x="926" y="238"/>
                    <a:pt x="1003" y="251"/>
                  </a:cubicBezTo>
                  <a:cubicBezTo>
                    <a:pt x="1083" y="264"/>
                    <a:pt x="1159" y="289"/>
                    <a:pt x="1240" y="298"/>
                  </a:cubicBezTo>
                  <a:cubicBezTo>
                    <a:pt x="1298" y="313"/>
                    <a:pt x="1362" y="335"/>
                    <a:pt x="1423" y="339"/>
                  </a:cubicBezTo>
                  <a:cubicBezTo>
                    <a:pt x="1502" y="345"/>
                    <a:pt x="1660" y="352"/>
                    <a:pt x="1660" y="352"/>
                  </a:cubicBezTo>
                  <a:cubicBezTo>
                    <a:pt x="1798" y="370"/>
                    <a:pt x="1936" y="385"/>
                    <a:pt x="2073" y="406"/>
                  </a:cubicBezTo>
                  <a:cubicBezTo>
                    <a:pt x="2633" y="404"/>
                    <a:pt x="3194" y="404"/>
                    <a:pt x="3754" y="400"/>
                  </a:cubicBezTo>
                  <a:cubicBezTo>
                    <a:pt x="3962" y="398"/>
                    <a:pt x="4170" y="356"/>
                    <a:pt x="4377" y="339"/>
                  </a:cubicBezTo>
                  <a:cubicBezTo>
                    <a:pt x="4406" y="329"/>
                    <a:pt x="4436" y="326"/>
                    <a:pt x="4465" y="318"/>
                  </a:cubicBezTo>
                  <a:cubicBezTo>
                    <a:pt x="4520" y="284"/>
                    <a:pt x="4444" y="327"/>
                    <a:pt x="4520" y="298"/>
                  </a:cubicBezTo>
                  <a:cubicBezTo>
                    <a:pt x="4528" y="295"/>
                    <a:pt x="4533" y="287"/>
                    <a:pt x="4540" y="284"/>
                  </a:cubicBezTo>
                  <a:cubicBezTo>
                    <a:pt x="4548" y="280"/>
                    <a:pt x="4558" y="280"/>
                    <a:pt x="4567" y="278"/>
                  </a:cubicBezTo>
                  <a:cubicBezTo>
                    <a:pt x="4617" y="243"/>
                    <a:pt x="4636" y="224"/>
                    <a:pt x="4696" y="210"/>
                  </a:cubicBezTo>
                  <a:cubicBezTo>
                    <a:pt x="4752" y="170"/>
                    <a:pt x="4832" y="182"/>
                    <a:pt x="4892" y="149"/>
                  </a:cubicBezTo>
                  <a:cubicBezTo>
                    <a:pt x="4912" y="138"/>
                    <a:pt x="4933" y="126"/>
                    <a:pt x="4953" y="115"/>
                  </a:cubicBezTo>
                  <a:cubicBezTo>
                    <a:pt x="4967" y="107"/>
                    <a:pt x="4994" y="88"/>
                    <a:pt x="4994" y="88"/>
                  </a:cubicBezTo>
                </a:path>
              </a:pathLst>
            </a:cu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11"/>
            <p:cNvSpPr>
              <a:spLocks/>
            </p:cNvSpPr>
            <p:nvPr/>
          </p:nvSpPr>
          <p:spPr bwMode="auto">
            <a:xfrm>
              <a:off x="3878" y="1706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12"/>
            <p:cNvSpPr>
              <a:spLocks/>
            </p:cNvSpPr>
            <p:nvPr/>
          </p:nvSpPr>
          <p:spPr bwMode="auto">
            <a:xfrm>
              <a:off x="4285" y="1706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13"/>
            <p:cNvSpPr>
              <a:spLocks/>
            </p:cNvSpPr>
            <p:nvPr/>
          </p:nvSpPr>
          <p:spPr bwMode="auto">
            <a:xfrm>
              <a:off x="5056" y="1553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14"/>
            <p:cNvSpPr>
              <a:spLocks/>
            </p:cNvSpPr>
            <p:nvPr/>
          </p:nvSpPr>
          <p:spPr bwMode="auto">
            <a:xfrm>
              <a:off x="5283" y="1525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15"/>
            <p:cNvSpPr>
              <a:spLocks/>
            </p:cNvSpPr>
            <p:nvPr/>
          </p:nvSpPr>
          <p:spPr bwMode="auto">
            <a:xfrm>
              <a:off x="2789" y="1689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16"/>
            <p:cNvSpPr>
              <a:spLocks/>
            </p:cNvSpPr>
            <p:nvPr/>
          </p:nvSpPr>
          <p:spPr bwMode="auto">
            <a:xfrm>
              <a:off x="3107" y="1706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17"/>
            <p:cNvSpPr>
              <a:spLocks/>
            </p:cNvSpPr>
            <p:nvPr/>
          </p:nvSpPr>
          <p:spPr bwMode="auto">
            <a:xfrm>
              <a:off x="2108" y="1661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18"/>
            <p:cNvSpPr>
              <a:spLocks/>
            </p:cNvSpPr>
            <p:nvPr/>
          </p:nvSpPr>
          <p:spPr bwMode="auto">
            <a:xfrm>
              <a:off x="1791" y="1661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19"/>
            <p:cNvSpPr>
              <a:spLocks/>
            </p:cNvSpPr>
            <p:nvPr/>
          </p:nvSpPr>
          <p:spPr bwMode="auto">
            <a:xfrm>
              <a:off x="929" y="1480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20"/>
            <p:cNvSpPr>
              <a:spLocks/>
            </p:cNvSpPr>
            <p:nvPr/>
          </p:nvSpPr>
          <p:spPr bwMode="auto">
            <a:xfrm>
              <a:off x="567" y="1480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Text Box 21"/>
            <p:cNvSpPr txBox="1">
              <a:spLocks noChangeArrowheads="1"/>
            </p:cNvSpPr>
            <p:nvPr/>
          </p:nvSpPr>
          <p:spPr bwMode="auto">
            <a:xfrm>
              <a:off x="567" y="1842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7</a:t>
              </a:r>
            </a:p>
          </p:txBody>
        </p:sp>
        <p:sp>
          <p:nvSpPr>
            <p:cNvPr id="7194" name="Text Box 22"/>
            <p:cNvSpPr txBox="1">
              <a:spLocks noChangeArrowheads="1"/>
            </p:cNvSpPr>
            <p:nvPr/>
          </p:nvSpPr>
          <p:spPr bwMode="auto">
            <a:xfrm>
              <a:off x="1746" y="1978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8</a:t>
              </a:r>
            </a:p>
          </p:txBody>
        </p:sp>
        <p:sp>
          <p:nvSpPr>
            <p:cNvPr id="7195" name="Text Box 23"/>
            <p:cNvSpPr txBox="1">
              <a:spLocks noChangeArrowheads="1"/>
            </p:cNvSpPr>
            <p:nvPr/>
          </p:nvSpPr>
          <p:spPr bwMode="auto">
            <a:xfrm>
              <a:off x="2744" y="1978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11</a:t>
              </a:r>
            </a:p>
          </p:txBody>
        </p:sp>
        <p:sp>
          <p:nvSpPr>
            <p:cNvPr id="7196" name="Text Box 24"/>
            <p:cNvSpPr txBox="1">
              <a:spLocks noChangeArrowheads="1"/>
            </p:cNvSpPr>
            <p:nvPr/>
          </p:nvSpPr>
          <p:spPr bwMode="auto">
            <a:xfrm>
              <a:off x="3924" y="2069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3</a:t>
              </a:r>
            </a:p>
          </p:txBody>
        </p:sp>
        <p:sp>
          <p:nvSpPr>
            <p:cNvPr id="7197" name="Text Box 25"/>
            <p:cNvSpPr txBox="1">
              <a:spLocks noChangeArrowheads="1"/>
            </p:cNvSpPr>
            <p:nvPr/>
          </p:nvSpPr>
          <p:spPr bwMode="auto">
            <a:xfrm>
              <a:off x="5012" y="1842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11</a:t>
              </a:r>
            </a:p>
          </p:txBody>
        </p:sp>
      </p:grp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3203575" y="5300663"/>
            <a:ext cx="251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0"/>
              <a:t>3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3708400" y="5300663"/>
            <a:ext cx="251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0"/>
              <a:t>7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4140200" y="5286375"/>
            <a:ext cx="2519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0"/>
              <a:t>8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4573588" y="5286375"/>
            <a:ext cx="251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0"/>
              <a:t>11   11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28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98" grpId="0" build="allAtOnce"/>
      <p:bldP spid="28699" grpId="0" build="allAtOnce"/>
      <p:bldP spid="28700" grpId="0" build="allAtOnce"/>
      <p:bldP spid="28701" grpId="0" build="allAtOnce"/>
      <p:bldP spid="28701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Range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range is difference between the highest and lowest value.</a:t>
            </a:r>
          </a:p>
        </p:txBody>
      </p:sp>
      <p:grpSp>
        <p:nvGrpSpPr>
          <p:cNvPr id="29722" name="Group 26"/>
          <p:cNvGrpSpPr>
            <a:grpSpLocks/>
          </p:cNvGrpSpPr>
          <p:nvPr/>
        </p:nvGrpSpPr>
        <p:grpSpPr bwMode="auto">
          <a:xfrm>
            <a:off x="250825" y="2133600"/>
            <a:ext cx="8891588" cy="2365375"/>
            <a:chOff x="113" y="1389"/>
            <a:chExt cx="5601" cy="1490"/>
          </a:xfrm>
        </p:grpSpPr>
        <p:pic>
          <p:nvPicPr>
            <p:cNvPr id="8199" name="Picture 27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525"/>
              <a:ext cx="1292" cy="1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0" name="Picture 28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1706"/>
              <a:ext cx="102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1" name="Picture 29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1752"/>
              <a:ext cx="102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2" name="Picture 30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1616"/>
              <a:ext cx="102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3" name="Picture 31" descr="MCj008667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1752"/>
              <a:ext cx="1270" cy="1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4" name="Freeform 32"/>
            <p:cNvSpPr>
              <a:spLocks/>
            </p:cNvSpPr>
            <p:nvPr/>
          </p:nvSpPr>
          <p:spPr bwMode="auto">
            <a:xfrm>
              <a:off x="249" y="1389"/>
              <a:ext cx="5241" cy="406"/>
            </a:xfrm>
            <a:custGeom>
              <a:avLst/>
              <a:gdLst>
                <a:gd name="T0" fmla="*/ 0 w 4994"/>
                <a:gd name="T1" fmla="*/ 0 h 406"/>
                <a:gd name="T2" fmla="*/ 49 w 4994"/>
                <a:gd name="T3" fmla="*/ 41 h 406"/>
                <a:gd name="T4" fmla="*/ 277 w 4994"/>
                <a:gd name="T5" fmla="*/ 88 h 406"/>
                <a:gd name="T6" fmla="*/ 810 w 4994"/>
                <a:gd name="T7" fmla="*/ 210 h 406"/>
                <a:gd name="T8" fmla="*/ 1053 w 4994"/>
                <a:gd name="T9" fmla="*/ 251 h 406"/>
                <a:gd name="T10" fmla="*/ 1301 w 4994"/>
                <a:gd name="T11" fmla="*/ 298 h 406"/>
                <a:gd name="T12" fmla="*/ 1493 w 4994"/>
                <a:gd name="T13" fmla="*/ 339 h 406"/>
                <a:gd name="T14" fmla="*/ 1742 w 4994"/>
                <a:gd name="T15" fmla="*/ 352 h 406"/>
                <a:gd name="T16" fmla="*/ 2176 w 4994"/>
                <a:gd name="T17" fmla="*/ 406 h 406"/>
                <a:gd name="T18" fmla="*/ 3940 w 4994"/>
                <a:gd name="T19" fmla="*/ 400 h 406"/>
                <a:gd name="T20" fmla="*/ 4593 w 4994"/>
                <a:gd name="T21" fmla="*/ 339 h 406"/>
                <a:gd name="T22" fmla="*/ 4686 w 4994"/>
                <a:gd name="T23" fmla="*/ 318 h 406"/>
                <a:gd name="T24" fmla="*/ 4744 w 4994"/>
                <a:gd name="T25" fmla="*/ 298 h 406"/>
                <a:gd name="T26" fmla="*/ 4765 w 4994"/>
                <a:gd name="T27" fmla="*/ 284 h 406"/>
                <a:gd name="T28" fmla="*/ 4793 w 4994"/>
                <a:gd name="T29" fmla="*/ 278 h 406"/>
                <a:gd name="T30" fmla="*/ 4928 w 4994"/>
                <a:gd name="T31" fmla="*/ 210 h 406"/>
                <a:gd name="T32" fmla="*/ 5134 w 4994"/>
                <a:gd name="T33" fmla="*/ 149 h 406"/>
                <a:gd name="T34" fmla="*/ 5198 w 4994"/>
                <a:gd name="T35" fmla="*/ 115 h 406"/>
                <a:gd name="T36" fmla="*/ 5241 w 4994"/>
                <a:gd name="T37" fmla="*/ 88 h 40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994" h="406">
                  <a:moveTo>
                    <a:pt x="0" y="0"/>
                  </a:moveTo>
                  <a:cubicBezTo>
                    <a:pt x="17" y="12"/>
                    <a:pt x="30" y="29"/>
                    <a:pt x="47" y="41"/>
                  </a:cubicBezTo>
                  <a:cubicBezTo>
                    <a:pt x="91" y="71"/>
                    <a:pt x="210" y="77"/>
                    <a:pt x="264" y="88"/>
                  </a:cubicBezTo>
                  <a:cubicBezTo>
                    <a:pt x="436" y="124"/>
                    <a:pt x="597" y="190"/>
                    <a:pt x="772" y="210"/>
                  </a:cubicBezTo>
                  <a:cubicBezTo>
                    <a:pt x="848" y="228"/>
                    <a:pt x="926" y="238"/>
                    <a:pt x="1003" y="251"/>
                  </a:cubicBezTo>
                  <a:cubicBezTo>
                    <a:pt x="1083" y="264"/>
                    <a:pt x="1159" y="289"/>
                    <a:pt x="1240" y="298"/>
                  </a:cubicBezTo>
                  <a:cubicBezTo>
                    <a:pt x="1298" y="313"/>
                    <a:pt x="1362" y="335"/>
                    <a:pt x="1423" y="339"/>
                  </a:cubicBezTo>
                  <a:cubicBezTo>
                    <a:pt x="1502" y="345"/>
                    <a:pt x="1660" y="352"/>
                    <a:pt x="1660" y="352"/>
                  </a:cubicBezTo>
                  <a:cubicBezTo>
                    <a:pt x="1798" y="370"/>
                    <a:pt x="1936" y="385"/>
                    <a:pt x="2073" y="406"/>
                  </a:cubicBezTo>
                  <a:cubicBezTo>
                    <a:pt x="2633" y="404"/>
                    <a:pt x="3194" y="404"/>
                    <a:pt x="3754" y="400"/>
                  </a:cubicBezTo>
                  <a:cubicBezTo>
                    <a:pt x="3962" y="398"/>
                    <a:pt x="4170" y="356"/>
                    <a:pt x="4377" y="339"/>
                  </a:cubicBezTo>
                  <a:cubicBezTo>
                    <a:pt x="4406" y="329"/>
                    <a:pt x="4436" y="326"/>
                    <a:pt x="4465" y="318"/>
                  </a:cubicBezTo>
                  <a:cubicBezTo>
                    <a:pt x="4520" y="284"/>
                    <a:pt x="4444" y="327"/>
                    <a:pt x="4520" y="298"/>
                  </a:cubicBezTo>
                  <a:cubicBezTo>
                    <a:pt x="4528" y="295"/>
                    <a:pt x="4533" y="287"/>
                    <a:pt x="4540" y="284"/>
                  </a:cubicBezTo>
                  <a:cubicBezTo>
                    <a:pt x="4548" y="280"/>
                    <a:pt x="4558" y="280"/>
                    <a:pt x="4567" y="278"/>
                  </a:cubicBezTo>
                  <a:cubicBezTo>
                    <a:pt x="4617" y="243"/>
                    <a:pt x="4636" y="224"/>
                    <a:pt x="4696" y="210"/>
                  </a:cubicBezTo>
                  <a:cubicBezTo>
                    <a:pt x="4752" y="170"/>
                    <a:pt x="4832" y="182"/>
                    <a:pt x="4892" y="149"/>
                  </a:cubicBezTo>
                  <a:cubicBezTo>
                    <a:pt x="4912" y="138"/>
                    <a:pt x="4933" y="126"/>
                    <a:pt x="4953" y="115"/>
                  </a:cubicBezTo>
                  <a:cubicBezTo>
                    <a:pt x="4967" y="107"/>
                    <a:pt x="4994" y="88"/>
                    <a:pt x="4994" y="88"/>
                  </a:cubicBezTo>
                </a:path>
              </a:pathLst>
            </a:cu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5" name="Freeform 33"/>
            <p:cNvSpPr>
              <a:spLocks/>
            </p:cNvSpPr>
            <p:nvPr/>
          </p:nvSpPr>
          <p:spPr bwMode="auto">
            <a:xfrm>
              <a:off x="3878" y="1706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Freeform 34"/>
            <p:cNvSpPr>
              <a:spLocks/>
            </p:cNvSpPr>
            <p:nvPr/>
          </p:nvSpPr>
          <p:spPr bwMode="auto">
            <a:xfrm>
              <a:off x="4285" y="1706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Freeform 35"/>
            <p:cNvSpPr>
              <a:spLocks/>
            </p:cNvSpPr>
            <p:nvPr/>
          </p:nvSpPr>
          <p:spPr bwMode="auto">
            <a:xfrm>
              <a:off x="5056" y="1553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8" name="Freeform 36"/>
            <p:cNvSpPr>
              <a:spLocks/>
            </p:cNvSpPr>
            <p:nvPr/>
          </p:nvSpPr>
          <p:spPr bwMode="auto">
            <a:xfrm>
              <a:off x="5283" y="1525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9" name="Freeform 37"/>
            <p:cNvSpPr>
              <a:spLocks/>
            </p:cNvSpPr>
            <p:nvPr/>
          </p:nvSpPr>
          <p:spPr bwMode="auto">
            <a:xfrm>
              <a:off x="2789" y="1689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0" name="Freeform 38"/>
            <p:cNvSpPr>
              <a:spLocks/>
            </p:cNvSpPr>
            <p:nvPr/>
          </p:nvSpPr>
          <p:spPr bwMode="auto">
            <a:xfrm>
              <a:off x="3107" y="1706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1" name="Freeform 39"/>
            <p:cNvSpPr>
              <a:spLocks/>
            </p:cNvSpPr>
            <p:nvPr/>
          </p:nvSpPr>
          <p:spPr bwMode="auto">
            <a:xfrm>
              <a:off x="2108" y="1661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2" name="Freeform 40"/>
            <p:cNvSpPr>
              <a:spLocks/>
            </p:cNvSpPr>
            <p:nvPr/>
          </p:nvSpPr>
          <p:spPr bwMode="auto">
            <a:xfrm>
              <a:off x="1791" y="1661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3" name="Freeform 41"/>
            <p:cNvSpPr>
              <a:spLocks/>
            </p:cNvSpPr>
            <p:nvPr/>
          </p:nvSpPr>
          <p:spPr bwMode="auto">
            <a:xfrm>
              <a:off x="929" y="1480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4" name="Freeform 42"/>
            <p:cNvSpPr>
              <a:spLocks/>
            </p:cNvSpPr>
            <p:nvPr/>
          </p:nvSpPr>
          <p:spPr bwMode="auto">
            <a:xfrm>
              <a:off x="567" y="1480"/>
              <a:ext cx="1" cy="153"/>
            </a:xfrm>
            <a:custGeom>
              <a:avLst/>
              <a:gdLst>
                <a:gd name="T0" fmla="*/ 0 w 1"/>
                <a:gd name="T1" fmla="*/ 0 h 153"/>
                <a:gd name="T2" fmla="*/ 0 w 1"/>
                <a:gd name="T3" fmla="*/ 153 h 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53">
                  <a:moveTo>
                    <a:pt x="0" y="0"/>
                  </a:moveTo>
                  <a:cubicBezTo>
                    <a:pt x="0" y="51"/>
                    <a:pt x="0" y="102"/>
                    <a:pt x="0" y="153"/>
                  </a:cubicBezTo>
                </a:path>
              </a:pathLst>
            </a:custGeom>
            <a:noFill/>
            <a:ln w="7620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5" name="Text Box 43"/>
            <p:cNvSpPr txBox="1">
              <a:spLocks noChangeArrowheads="1"/>
            </p:cNvSpPr>
            <p:nvPr/>
          </p:nvSpPr>
          <p:spPr bwMode="auto">
            <a:xfrm>
              <a:off x="567" y="1842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7</a:t>
              </a:r>
            </a:p>
          </p:txBody>
        </p:sp>
        <p:sp>
          <p:nvSpPr>
            <p:cNvPr id="8216" name="Text Box 44"/>
            <p:cNvSpPr txBox="1">
              <a:spLocks noChangeArrowheads="1"/>
            </p:cNvSpPr>
            <p:nvPr/>
          </p:nvSpPr>
          <p:spPr bwMode="auto">
            <a:xfrm>
              <a:off x="1746" y="1978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8</a:t>
              </a:r>
            </a:p>
          </p:txBody>
        </p:sp>
        <p:sp>
          <p:nvSpPr>
            <p:cNvPr id="8217" name="Text Box 45"/>
            <p:cNvSpPr txBox="1">
              <a:spLocks noChangeArrowheads="1"/>
            </p:cNvSpPr>
            <p:nvPr/>
          </p:nvSpPr>
          <p:spPr bwMode="auto">
            <a:xfrm>
              <a:off x="2744" y="1978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11</a:t>
              </a:r>
            </a:p>
          </p:txBody>
        </p:sp>
        <p:sp>
          <p:nvSpPr>
            <p:cNvPr id="8218" name="Text Box 46"/>
            <p:cNvSpPr txBox="1">
              <a:spLocks noChangeArrowheads="1"/>
            </p:cNvSpPr>
            <p:nvPr/>
          </p:nvSpPr>
          <p:spPr bwMode="auto">
            <a:xfrm>
              <a:off x="3924" y="2069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3</a:t>
              </a:r>
            </a:p>
          </p:txBody>
        </p:sp>
        <p:sp>
          <p:nvSpPr>
            <p:cNvPr id="8219" name="Text Box 47"/>
            <p:cNvSpPr txBox="1">
              <a:spLocks noChangeArrowheads="1"/>
            </p:cNvSpPr>
            <p:nvPr/>
          </p:nvSpPr>
          <p:spPr bwMode="auto">
            <a:xfrm>
              <a:off x="5012" y="1842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/>
                <a:t>11</a:t>
              </a:r>
            </a:p>
          </p:txBody>
        </p:sp>
      </p:grp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1835150" y="5661025"/>
            <a:ext cx="3024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0"/>
              <a:t>11 – 3 	=</a:t>
            </a:r>
          </a:p>
        </p:txBody>
      </p: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4356100" y="566102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0"/>
              <a:t>8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44" grpId="0"/>
      <p:bldP spid="297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6858000" cy="609600"/>
          </a:xfrm>
        </p:spPr>
        <p:txBody>
          <a:bodyPr/>
          <a:lstStyle/>
          <a:p>
            <a:pPr algn="ctr" eaLnBrk="1" hangingPunct="1"/>
            <a:r>
              <a:rPr lang="en-GB" altLang="en-US" sz="2800" smtClean="0"/>
              <a:t>Find the mean, median and mode ages of the team and the range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6934200" cy="5654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b="0" smtClean="0"/>
              <a:t>MEAN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b="0" smtClean="0"/>
              <a:t>	The sum of all the values divided by the number of values.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b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b="0" smtClean="0"/>
              <a:t>MEDIAN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	</a:t>
            </a:r>
            <a:r>
              <a:rPr lang="en-GB" altLang="en-US" sz="2400" b="0" smtClean="0"/>
              <a:t>The mi</a:t>
            </a:r>
            <a:r>
              <a:rPr lang="en-GB" altLang="en-US" sz="2400" b="0" smtClean="0">
                <a:solidFill>
                  <a:srgbClr val="FF3300"/>
                </a:solidFill>
              </a:rPr>
              <a:t>dd</a:t>
            </a:r>
            <a:r>
              <a:rPr lang="en-GB" altLang="en-US" sz="2400" b="0" smtClean="0"/>
              <a:t>le value when they are arranged in size order.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b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b="0" smtClean="0"/>
              <a:t>MODE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	</a:t>
            </a:r>
            <a:r>
              <a:rPr lang="en-GB" altLang="en-US" sz="2400" b="0" smtClean="0"/>
              <a:t>The </a:t>
            </a:r>
            <a:r>
              <a:rPr lang="en-GB" altLang="en-US" sz="2400" b="0" smtClean="0">
                <a:solidFill>
                  <a:srgbClr val="FF3300"/>
                </a:solidFill>
              </a:rPr>
              <a:t>mo</a:t>
            </a:r>
            <a:r>
              <a:rPr lang="en-GB" altLang="en-US" sz="2400" b="0" smtClean="0"/>
              <a:t>st common value.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b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b="0" smtClean="0"/>
              <a:t>RANGE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b="0" smtClean="0"/>
              <a:t>	The difference between the highest and lowest values.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theme/theme1.xml><?xml version="1.0" encoding="utf-8"?>
<a:theme xmlns:a="http://schemas.openxmlformats.org/drawingml/2006/main" name="Berrylishious design template">
  <a:themeElements>
    <a:clrScheme name="Berrylishious design 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errylishious design templat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errylishiou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rylishiou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rylishiou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rylishiou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rylishiou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rylishiou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rylishiou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rylishiou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rylishiou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rylishiou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rylishiou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rylishiou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Berrylishious design template</Template>
  <TotalTime>293</TotalTime>
  <Words>311</Words>
  <Application>Microsoft Office PowerPoint</Application>
  <PresentationFormat>On-screen Show (4:3)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Tahoma</vt:lpstr>
      <vt:lpstr>Arial</vt:lpstr>
      <vt:lpstr>Calibri</vt:lpstr>
      <vt:lpstr>Berrylishious design template</vt:lpstr>
      <vt:lpstr>Blank</vt:lpstr>
      <vt:lpstr>World Cup Averages</vt:lpstr>
      <vt:lpstr>Averages</vt:lpstr>
      <vt:lpstr>PowerPoint Presentation</vt:lpstr>
      <vt:lpstr>Mean</vt:lpstr>
      <vt:lpstr>Median</vt:lpstr>
      <vt:lpstr>Mode</vt:lpstr>
      <vt:lpstr>Range</vt:lpstr>
      <vt:lpstr>Find the mean, median and mode ages of the team and the range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Cup Averages</dc:title>
  <dc:subject>L1-2 Numeracy and Functional Maths</dc:subject>
  <dc:creator> Hamid Hamitoglu</dc:creator>
  <cp:lastModifiedBy>Maggie Harnew</cp:lastModifiedBy>
  <cp:revision>17</cp:revision>
  <dcterms:created xsi:type="dcterms:W3CDTF">2006-05-24T13:58:06Z</dcterms:created>
  <dcterms:modified xsi:type="dcterms:W3CDTF">2015-08-25T11:42:34Z</dcterms:modified>
</cp:coreProperties>
</file>