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13"/>
  </p:notesMasterIdLst>
  <p:handoutMasterIdLst>
    <p:handoutMasterId r:id="rId14"/>
  </p:handoutMasterIdLst>
  <p:sldIdLst>
    <p:sldId id="273" r:id="rId2"/>
    <p:sldId id="256" r:id="rId3"/>
    <p:sldId id="261" r:id="rId4"/>
    <p:sldId id="262" r:id="rId5"/>
    <p:sldId id="263" r:id="rId6"/>
    <p:sldId id="264" r:id="rId7"/>
    <p:sldId id="266" r:id="rId8"/>
    <p:sldId id="267" r:id="rId9"/>
    <p:sldId id="272" r:id="rId10"/>
    <p:sldId id="268" r:id="rId11"/>
    <p:sldId id="269" r:id="rId1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2" autoAdjust="0"/>
    <p:restoredTop sz="92843" autoAdjust="0"/>
  </p:normalViewPr>
  <p:slideViewPr>
    <p:cSldViewPr snapToGrid="0">
      <p:cViewPr>
        <p:scale>
          <a:sx n="120" d="100"/>
          <a:sy n="120" d="100"/>
        </p:scale>
        <p:origin x="-954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5FB396-367B-45F4-BB02-514AFEA4F0A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BB691B3-8165-41B6-B46B-6C269D966981}">
      <dgm:prSet phldrT="[Text]"/>
      <dgm:spPr/>
      <dgm:t>
        <a:bodyPr/>
        <a:lstStyle/>
        <a:p>
          <a:r>
            <a:rPr lang="en-US" dirty="0" smtClean="0"/>
            <a:t>1</a:t>
          </a:r>
          <a:endParaRPr lang="en-GB" dirty="0"/>
        </a:p>
      </dgm:t>
    </dgm:pt>
    <dgm:pt modelId="{25780C32-2AA7-411B-9ECF-05582E6E8623}" type="parTrans" cxnId="{6313AA3A-DB13-4594-954E-D82ACB8F20F0}">
      <dgm:prSet/>
      <dgm:spPr/>
      <dgm:t>
        <a:bodyPr/>
        <a:lstStyle/>
        <a:p>
          <a:endParaRPr lang="en-GB"/>
        </a:p>
      </dgm:t>
    </dgm:pt>
    <dgm:pt modelId="{5EB4C831-05EF-4556-968C-F4ADDE8F55A0}" type="sibTrans" cxnId="{6313AA3A-DB13-4594-954E-D82ACB8F20F0}">
      <dgm:prSet/>
      <dgm:spPr/>
      <dgm:t>
        <a:bodyPr/>
        <a:lstStyle/>
        <a:p>
          <a:endParaRPr lang="en-GB"/>
        </a:p>
      </dgm:t>
    </dgm:pt>
    <dgm:pt modelId="{EE1233F7-53BF-480C-B659-752002BB59C8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pPr algn="l"/>
          <a:r>
            <a:rPr lang="en-US" sz="2400" dirty="0" smtClean="0"/>
            <a:t>To be able to find 50%, 25%, and 10% of an amount </a:t>
          </a:r>
          <a:endParaRPr lang="en-GB" sz="2400" dirty="0"/>
        </a:p>
      </dgm:t>
    </dgm:pt>
    <dgm:pt modelId="{92030C98-EB50-456A-9BC9-B94E2C98C1F2}" type="parTrans" cxnId="{139DF86F-6BE6-4C5A-9D4A-97B4DDCB1014}">
      <dgm:prSet/>
      <dgm:spPr/>
      <dgm:t>
        <a:bodyPr/>
        <a:lstStyle/>
        <a:p>
          <a:endParaRPr lang="en-GB"/>
        </a:p>
      </dgm:t>
    </dgm:pt>
    <dgm:pt modelId="{DDF06578-5F95-4138-ABC8-DEF78722081D}" type="sibTrans" cxnId="{139DF86F-6BE6-4C5A-9D4A-97B4DDCB1014}">
      <dgm:prSet/>
      <dgm:spPr/>
      <dgm:t>
        <a:bodyPr/>
        <a:lstStyle/>
        <a:p>
          <a:endParaRPr lang="en-GB"/>
        </a:p>
      </dgm:t>
    </dgm:pt>
    <dgm:pt modelId="{DF7DC2A2-C0CE-48B4-9747-535AC77B2DA5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 smtClean="0"/>
            <a:t>2</a:t>
          </a:r>
          <a:endParaRPr lang="en-GB" dirty="0"/>
        </a:p>
      </dgm:t>
    </dgm:pt>
    <dgm:pt modelId="{05C41A1B-5E14-4B38-B3A8-AEFB6A03F995}" type="parTrans" cxnId="{35D4F11F-EAEB-47EA-B17D-8BFFFC6D367A}">
      <dgm:prSet/>
      <dgm:spPr/>
      <dgm:t>
        <a:bodyPr/>
        <a:lstStyle/>
        <a:p>
          <a:endParaRPr lang="en-GB"/>
        </a:p>
      </dgm:t>
    </dgm:pt>
    <dgm:pt modelId="{B43EE59F-C2EA-41E7-9B59-2D97807A336C}" type="sibTrans" cxnId="{35D4F11F-EAEB-47EA-B17D-8BFFFC6D367A}">
      <dgm:prSet/>
      <dgm:spPr/>
      <dgm:t>
        <a:bodyPr/>
        <a:lstStyle/>
        <a:p>
          <a:endParaRPr lang="en-GB"/>
        </a:p>
      </dgm:t>
    </dgm:pt>
    <dgm:pt modelId="{45389310-9E7E-4FFC-AEEC-4DBB9ABBD684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3</a:t>
          </a:r>
          <a:endParaRPr lang="en-GB" dirty="0"/>
        </a:p>
      </dgm:t>
    </dgm:pt>
    <dgm:pt modelId="{7D6C5D4B-8F08-4E16-924B-5529E074A45A}" type="parTrans" cxnId="{0893EC5C-AE2E-4CCB-883F-166A23560E17}">
      <dgm:prSet/>
      <dgm:spPr/>
      <dgm:t>
        <a:bodyPr/>
        <a:lstStyle/>
        <a:p>
          <a:endParaRPr lang="en-GB"/>
        </a:p>
      </dgm:t>
    </dgm:pt>
    <dgm:pt modelId="{5A69C26A-3F58-4E3D-ABB6-30EF3E31180D}" type="sibTrans" cxnId="{0893EC5C-AE2E-4CCB-883F-166A23560E17}">
      <dgm:prSet/>
      <dgm:spPr/>
      <dgm:t>
        <a:bodyPr/>
        <a:lstStyle/>
        <a:p>
          <a:endParaRPr lang="en-GB"/>
        </a:p>
      </dgm:t>
    </dgm:pt>
    <dgm:pt modelId="{3DF84D96-025C-43B6-A693-63630C445034}">
      <dgm:prSet custT="1"/>
      <dgm:spPr/>
      <dgm:t>
        <a:bodyPr/>
        <a:lstStyle/>
        <a:p>
          <a:r>
            <a:rPr lang="en-US" sz="2400" dirty="0" smtClean="0"/>
            <a:t>To be able to find 75%, 30%, 5% and 15% of an amount </a:t>
          </a:r>
          <a:endParaRPr lang="en-GB" sz="2400" dirty="0"/>
        </a:p>
      </dgm:t>
    </dgm:pt>
    <dgm:pt modelId="{B6F96A44-8C1E-464B-B603-F2FB49C5E16A}" type="parTrans" cxnId="{EB8EE17B-F42A-4645-9FD3-A8D804DEA7EC}">
      <dgm:prSet/>
      <dgm:spPr/>
      <dgm:t>
        <a:bodyPr/>
        <a:lstStyle/>
        <a:p>
          <a:endParaRPr lang="en-GB"/>
        </a:p>
      </dgm:t>
    </dgm:pt>
    <dgm:pt modelId="{9CEC61FF-C634-4EB8-8737-6FA8069A389B}" type="sibTrans" cxnId="{EB8EE17B-F42A-4645-9FD3-A8D804DEA7EC}">
      <dgm:prSet/>
      <dgm:spPr/>
      <dgm:t>
        <a:bodyPr/>
        <a:lstStyle/>
        <a:p>
          <a:endParaRPr lang="en-GB"/>
        </a:p>
      </dgm:t>
    </dgm:pt>
    <dgm:pt modelId="{17970760-D434-4999-8D64-85912C5B5289}">
      <dgm:prSet custT="1"/>
      <dgm:spPr/>
      <dgm:t>
        <a:bodyPr/>
        <a:lstStyle/>
        <a:p>
          <a:r>
            <a:rPr lang="en-US" sz="2400" dirty="0" smtClean="0"/>
            <a:t>To be able to find percentage increase and decrease</a:t>
          </a:r>
          <a:endParaRPr lang="en-GB" sz="2400" dirty="0"/>
        </a:p>
      </dgm:t>
    </dgm:pt>
    <dgm:pt modelId="{0343F71C-6A98-43B8-B6AB-8B3BE9234ED4}" type="parTrans" cxnId="{F368CE34-4DB3-4EFC-ACA0-7ECB8BB79E22}">
      <dgm:prSet/>
      <dgm:spPr/>
      <dgm:t>
        <a:bodyPr/>
        <a:lstStyle/>
        <a:p>
          <a:endParaRPr lang="en-GB"/>
        </a:p>
      </dgm:t>
    </dgm:pt>
    <dgm:pt modelId="{0386087E-03D6-475A-8F1E-7641E4040520}" type="sibTrans" cxnId="{F368CE34-4DB3-4EFC-ACA0-7ECB8BB79E22}">
      <dgm:prSet/>
      <dgm:spPr/>
      <dgm:t>
        <a:bodyPr/>
        <a:lstStyle/>
        <a:p>
          <a:endParaRPr lang="en-GB"/>
        </a:p>
      </dgm:t>
    </dgm:pt>
    <dgm:pt modelId="{15276CC3-9FD2-41D7-A1AB-922B35338AC0}" type="pres">
      <dgm:prSet presAssocID="{C35FB396-367B-45F4-BB02-514AFEA4F0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83408C-3045-488F-8F95-99232BE54BD3}" type="pres">
      <dgm:prSet presAssocID="{3BB691B3-8165-41B6-B46B-6C269D966981}" presName="composite" presStyleCnt="0"/>
      <dgm:spPr/>
    </dgm:pt>
    <dgm:pt modelId="{547F9339-9B99-4B56-A1C7-09D1810F321E}" type="pres">
      <dgm:prSet presAssocID="{3BB691B3-8165-41B6-B46B-6C269D96698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123108-65F8-4E6C-B7C5-AF3D679F4C6F}" type="pres">
      <dgm:prSet presAssocID="{3BB691B3-8165-41B6-B46B-6C269D96698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1136B9-B9BD-4BEA-B07A-128D15ECDDA3}" type="pres">
      <dgm:prSet presAssocID="{5EB4C831-05EF-4556-968C-F4ADDE8F55A0}" presName="sp" presStyleCnt="0"/>
      <dgm:spPr/>
    </dgm:pt>
    <dgm:pt modelId="{9F8F2D76-EB59-4D51-B8F5-4D0210883CD9}" type="pres">
      <dgm:prSet presAssocID="{DF7DC2A2-C0CE-48B4-9747-535AC77B2DA5}" presName="composite" presStyleCnt="0"/>
      <dgm:spPr/>
    </dgm:pt>
    <dgm:pt modelId="{74C0FC05-CF75-4EEC-AD5E-5585ACC43873}" type="pres">
      <dgm:prSet presAssocID="{DF7DC2A2-C0CE-48B4-9747-535AC77B2DA5}" presName="parentText" presStyleLbl="alignNode1" presStyleIdx="1" presStyleCnt="3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B1FEB1-398D-4787-8375-F4A806937E0C}" type="pres">
      <dgm:prSet presAssocID="{DF7DC2A2-C0CE-48B4-9747-535AC77B2DA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D20749-F3B0-431D-98D8-717A72CEEF50}" type="pres">
      <dgm:prSet presAssocID="{B43EE59F-C2EA-41E7-9B59-2D97807A336C}" presName="sp" presStyleCnt="0"/>
      <dgm:spPr/>
    </dgm:pt>
    <dgm:pt modelId="{7347B5CF-F2FE-4BEF-B2F9-E019F3173309}" type="pres">
      <dgm:prSet presAssocID="{45389310-9E7E-4FFC-AEEC-4DBB9ABBD684}" presName="composite" presStyleCnt="0"/>
      <dgm:spPr/>
    </dgm:pt>
    <dgm:pt modelId="{2C341DB3-3933-470B-AEF7-EAC184C52FD4}" type="pres">
      <dgm:prSet presAssocID="{45389310-9E7E-4FFC-AEEC-4DBB9ABBD68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C9C01C-A0DE-42AD-9C19-0393EA51A412}" type="pres">
      <dgm:prSet presAssocID="{45389310-9E7E-4FFC-AEEC-4DBB9ABBD684}" presName="descendantText" presStyleLbl="alignAcc1" presStyleIdx="2" presStyleCnt="3" custLinFactNeighborX="0" custLinFactNeighborY="15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D6F055A-8945-408E-B681-BF5A7E40A040}" type="presOf" srcId="{17970760-D434-4999-8D64-85912C5B5289}" destId="{D6C9C01C-A0DE-42AD-9C19-0393EA51A412}" srcOrd="0" destOrd="0" presId="urn:microsoft.com/office/officeart/2005/8/layout/chevron2"/>
    <dgm:cxn modelId="{F368CE34-4DB3-4EFC-ACA0-7ECB8BB79E22}" srcId="{45389310-9E7E-4FFC-AEEC-4DBB9ABBD684}" destId="{17970760-D434-4999-8D64-85912C5B5289}" srcOrd="0" destOrd="0" parTransId="{0343F71C-6A98-43B8-B6AB-8B3BE9234ED4}" sibTransId="{0386087E-03D6-475A-8F1E-7641E4040520}"/>
    <dgm:cxn modelId="{139DF86F-6BE6-4C5A-9D4A-97B4DDCB1014}" srcId="{3BB691B3-8165-41B6-B46B-6C269D966981}" destId="{EE1233F7-53BF-480C-B659-752002BB59C8}" srcOrd="0" destOrd="0" parTransId="{92030C98-EB50-456A-9BC9-B94E2C98C1F2}" sibTransId="{DDF06578-5F95-4138-ABC8-DEF78722081D}"/>
    <dgm:cxn modelId="{0893EC5C-AE2E-4CCB-883F-166A23560E17}" srcId="{C35FB396-367B-45F4-BB02-514AFEA4F0AC}" destId="{45389310-9E7E-4FFC-AEEC-4DBB9ABBD684}" srcOrd="2" destOrd="0" parTransId="{7D6C5D4B-8F08-4E16-924B-5529E074A45A}" sibTransId="{5A69C26A-3F58-4E3D-ABB6-30EF3E31180D}"/>
    <dgm:cxn modelId="{35D4F11F-EAEB-47EA-B17D-8BFFFC6D367A}" srcId="{C35FB396-367B-45F4-BB02-514AFEA4F0AC}" destId="{DF7DC2A2-C0CE-48B4-9747-535AC77B2DA5}" srcOrd="1" destOrd="0" parTransId="{05C41A1B-5E14-4B38-B3A8-AEFB6A03F995}" sibTransId="{B43EE59F-C2EA-41E7-9B59-2D97807A336C}"/>
    <dgm:cxn modelId="{32F7ECD5-C199-4EFC-A22F-5CEA94DD2532}" type="presOf" srcId="{3DF84D96-025C-43B6-A693-63630C445034}" destId="{76B1FEB1-398D-4787-8375-F4A806937E0C}" srcOrd="0" destOrd="0" presId="urn:microsoft.com/office/officeart/2005/8/layout/chevron2"/>
    <dgm:cxn modelId="{A7D64FED-C984-45E7-B467-940E75A3E563}" type="presOf" srcId="{EE1233F7-53BF-480C-B659-752002BB59C8}" destId="{1F123108-65F8-4E6C-B7C5-AF3D679F4C6F}" srcOrd="0" destOrd="0" presId="urn:microsoft.com/office/officeart/2005/8/layout/chevron2"/>
    <dgm:cxn modelId="{CC9F5523-E2AC-4141-BD7D-265B3DFE8E6F}" type="presOf" srcId="{45389310-9E7E-4FFC-AEEC-4DBB9ABBD684}" destId="{2C341DB3-3933-470B-AEF7-EAC184C52FD4}" srcOrd="0" destOrd="0" presId="urn:microsoft.com/office/officeart/2005/8/layout/chevron2"/>
    <dgm:cxn modelId="{6313AA3A-DB13-4594-954E-D82ACB8F20F0}" srcId="{C35FB396-367B-45F4-BB02-514AFEA4F0AC}" destId="{3BB691B3-8165-41B6-B46B-6C269D966981}" srcOrd="0" destOrd="0" parTransId="{25780C32-2AA7-411B-9ECF-05582E6E8623}" sibTransId="{5EB4C831-05EF-4556-968C-F4ADDE8F55A0}"/>
    <dgm:cxn modelId="{2AB130EB-4BEA-4C77-990C-149FB2E6228E}" type="presOf" srcId="{3BB691B3-8165-41B6-B46B-6C269D966981}" destId="{547F9339-9B99-4B56-A1C7-09D1810F321E}" srcOrd="0" destOrd="0" presId="urn:microsoft.com/office/officeart/2005/8/layout/chevron2"/>
    <dgm:cxn modelId="{EB8EE17B-F42A-4645-9FD3-A8D804DEA7EC}" srcId="{DF7DC2A2-C0CE-48B4-9747-535AC77B2DA5}" destId="{3DF84D96-025C-43B6-A693-63630C445034}" srcOrd="0" destOrd="0" parTransId="{B6F96A44-8C1E-464B-B603-F2FB49C5E16A}" sibTransId="{9CEC61FF-C634-4EB8-8737-6FA8069A389B}"/>
    <dgm:cxn modelId="{2245368E-8974-4DF2-B97E-AC4515D1A177}" type="presOf" srcId="{DF7DC2A2-C0CE-48B4-9747-535AC77B2DA5}" destId="{74C0FC05-CF75-4EEC-AD5E-5585ACC43873}" srcOrd="0" destOrd="0" presId="urn:microsoft.com/office/officeart/2005/8/layout/chevron2"/>
    <dgm:cxn modelId="{FBD4DC87-3BC6-4AF9-B02A-32C082803285}" type="presOf" srcId="{C35FB396-367B-45F4-BB02-514AFEA4F0AC}" destId="{15276CC3-9FD2-41D7-A1AB-922B35338AC0}" srcOrd="0" destOrd="0" presId="urn:microsoft.com/office/officeart/2005/8/layout/chevron2"/>
    <dgm:cxn modelId="{5383B9DF-2323-4CD1-8B08-3C898EC65D71}" type="presParOf" srcId="{15276CC3-9FD2-41D7-A1AB-922B35338AC0}" destId="{5683408C-3045-488F-8F95-99232BE54BD3}" srcOrd="0" destOrd="0" presId="urn:microsoft.com/office/officeart/2005/8/layout/chevron2"/>
    <dgm:cxn modelId="{52FAEC4B-00B8-45EA-9ABB-65854CFCDD2F}" type="presParOf" srcId="{5683408C-3045-488F-8F95-99232BE54BD3}" destId="{547F9339-9B99-4B56-A1C7-09D1810F321E}" srcOrd="0" destOrd="0" presId="urn:microsoft.com/office/officeart/2005/8/layout/chevron2"/>
    <dgm:cxn modelId="{F96E6814-1279-41F7-8841-5ACF3DBF7A02}" type="presParOf" srcId="{5683408C-3045-488F-8F95-99232BE54BD3}" destId="{1F123108-65F8-4E6C-B7C5-AF3D679F4C6F}" srcOrd="1" destOrd="0" presId="urn:microsoft.com/office/officeart/2005/8/layout/chevron2"/>
    <dgm:cxn modelId="{51D1F5E6-2E93-45F8-92EB-11549912FCBF}" type="presParOf" srcId="{15276CC3-9FD2-41D7-A1AB-922B35338AC0}" destId="{301136B9-B9BD-4BEA-B07A-128D15ECDDA3}" srcOrd="1" destOrd="0" presId="urn:microsoft.com/office/officeart/2005/8/layout/chevron2"/>
    <dgm:cxn modelId="{670E151F-12BB-4B66-AB44-77CE510244F3}" type="presParOf" srcId="{15276CC3-9FD2-41D7-A1AB-922B35338AC0}" destId="{9F8F2D76-EB59-4D51-B8F5-4D0210883CD9}" srcOrd="2" destOrd="0" presId="urn:microsoft.com/office/officeart/2005/8/layout/chevron2"/>
    <dgm:cxn modelId="{52D1AF9F-5C3A-427A-A739-8179BEC08F5C}" type="presParOf" srcId="{9F8F2D76-EB59-4D51-B8F5-4D0210883CD9}" destId="{74C0FC05-CF75-4EEC-AD5E-5585ACC43873}" srcOrd="0" destOrd="0" presId="urn:microsoft.com/office/officeart/2005/8/layout/chevron2"/>
    <dgm:cxn modelId="{565BD8FD-12A4-4060-8CB7-7B9B47AA140C}" type="presParOf" srcId="{9F8F2D76-EB59-4D51-B8F5-4D0210883CD9}" destId="{76B1FEB1-398D-4787-8375-F4A806937E0C}" srcOrd="1" destOrd="0" presId="urn:microsoft.com/office/officeart/2005/8/layout/chevron2"/>
    <dgm:cxn modelId="{3E2F9D4D-AEF5-445A-AA8E-746096249028}" type="presParOf" srcId="{15276CC3-9FD2-41D7-A1AB-922B35338AC0}" destId="{70D20749-F3B0-431D-98D8-717A72CEEF50}" srcOrd="3" destOrd="0" presId="urn:microsoft.com/office/officeart/2005/8/layout/chevron2"/>
    <dgm:cxn modelId="{228C67FC-FF2E-4D2B-A85F-39D6966D8971}" type="presParOf" srcId="{15276CC3-9FD2-41D7-A1AB-922B35338AC0}" destId="{7347B5CF-F2FE-4BEF-B2F9-E019F3173309}" srcOrd="4" destOrd="0" presId="urn:microsoft.com/office/officeart/2005/8/layout/chevron2"/>
    <dgm:cxn modelId="{FEDF9DF4-63EC-4ACF-A95B-825711AF2E52}" type="presParOf" srcId="{7347B5CF-F2FE-4BEF-B2F9-E019F3173309}" destId="{2C341DB3-3933-470B-AEF7-EAC184C52FD4}" srcOrd="0" destOrd="0" presId="urn:microsoft.com/office/officeart/2005/8/layout/chevron2"/>
    <dgm:cxn modelId="{C01B82A9-BA72-420E-95A5-8A615BBAF336}" type="presParOf" srcId="{7347B5CF-F2FE-4BEF-B2F9-E019F3173309}" destId="{D6C9C01C-A0DE-42AD-9C19-0393EA51A41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5FB396-367B-45F4-BB02-514AFEA4F0A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BB691B3-8165-41B6-B46B-6C269D966981}">
      <dgm:prSet phldrT="[Text]"/>
      <dgm:spPr/>
      <dgm:t>
        <a:bodyPr/>
        <a:lstStyle/>
        <a:p>
          <a:r>
            <a:rPr lang="en-US" dirty="0" smtClean="0"/>
            <a:t>1</a:t>
          </a:r>
          <a:endParaRPr lang="en-GB" dirty="0"/>
        </a:p>
      </dgm:t>
    </dgm:pt>
    <dgm:pt modelId="{25780C32-2AA7-411B-9ECF-05582E6E8623}" type="parTrans" cxnId="{6313AA3A-DB13-4594-954E-D82ACB8F20F0}">
      <dgm:prSet/>
      <dgm:spPr/>
      <dgm:t>
        <a:bodyPr/>
        <a:lstStyle/>
        <a:p>
          <a:endParaRPr lang="en-GB"/>
        </a:p>
      </dgm:t>
    </dgm:pt>
    <dgm:pt modelId="{5EB4C831-05EF-4556-968C-F4ADDE8F55A0}" type="sibTrans" cxnId="{6313AA3A-DB13-4594-954E-D82ACB8F20F0}">
      <dgm:prSet/>
      <dgm:spPr/>
      <dgm:t>
        <a:bodyPr/>
        <a:lstStyle/>
        <a:p>
          <a:endParaRPr lang="en-GB"/>
        </a:p>
      </dgm:t>
    </dgm:pt>
    <dgm:pt modelId="{EE1233F7-53BF-480C-B659-752002BB59C8}">
      <dgm:prSet phldrT="[Text]" custT="1"/>
      <dgm:spPr/>
      <dgm:t>
        <a:bodyPr/>
        <a:lstStyle/>
        <a:p>
          <a:pPr algn="l"/>
          <a:r>
            <a:rPr lang="en-US" sz="2400" dirty="0" smtClean="0"/>
            <a:t>To be able to find 50%, 25%, and 10% of an amount </a:t>
          </a:r>
          <a:endParaRPr lang="en-GB" sz="2400" dirty="0"/>
        </a:p>
      </dgm:t>
    </dgm:pt>
    <dgm:pt modelId="{92030C98-EB50-456A-9BC9-B94E2C98C1F2}" type="parTrans" cxnId="{139DF86F-6BE6-4C5A-9D4A-97B4DDCB1014}">
      <dgm:prSet/>
      <dgm:spPr/>
      <dgm:t>
        <a:bodyPr/>
        <a:lstStyle/>
        <a:p>
          <a:endParaRPr lang="en-GB"/>
        </a:p>
      </dgm:t>
    </dgm:pt>
    <dgm:pt modelId="{DDF06578-5F95-4138-ABC8-DEF78722081D}" type="sibTrans" cxnId="{139DF86F-6BE6-4C5A-9D4A-97B4DDCB1014}">
      <dgm:prSet/>
      <dgm:spPr/>
      <dgm:t>
        <a:bodyPr/>
        <a:lstStyle/>
        <a:p>
          <a:endParaRPr lang="en-GB"/>
        </a:p>
      </dgm:t>
    </dgm:pt>
    <dgm:pt modelId="{DF7DC2A2-C0CE-48B4-9747-535AC77B2DA5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 smtClean="0"/>
            <a:t>2</a:t>
          </a:r>
          <a:endParaRPr lang="en-GB" dirty="0"/>
        </a:p>
      </dgm:t>
    </dgm:pt>
    <dgm:pt modelId="{05C41A1B-5E14-4B38-B3A8-AEFB6A03F995}" type="parTrans" cxnId="{35D4F11F-EAEB-47EA-B17D-8BFFFC6D367A}">
      <dgm:prSet/>
      <dgm:spPr/>
      <dgm:t>
        <a:bodyPr/>
        <a:lstStyle/>
        <a:p>
          <a:endParaRPr lang="en-GB"/>
        </a:p>
      </dgm:t>
    </dgm:pt>
    <dgm:pt modelId="{B43EE59F-C2EA-41E7-9B59-2D97807A336C}" type="sibTrans" cxnId="{35D4F11F-EAEB-47EA-B17D-8BFFFC6D367A}">
      <dgm:prSet/>
      <dgm:spPr/>
      <dgm:t>
        <a:bodyPr/>
        <a:lstStyle/>
        <a:p>
          <a:endParaRPr lang="en-GB"/>
        </a:p>
      </dgm:t>
    </dgm:pt>
    <dgm:pt modelId="{45389310-9E7E-4FFC-AEEC-4DBB9ABBD684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3</a:t>
          </a:r>
          <a:endParaRPr lang="en-GB" dirty="0"/>
        </a:p>
      </dgm:t>
    </dgm:pt>
    <dgm:pt modelId="{7D6C5D4B-8F08-4E16-924B-5529E074A45A}" type="parTrans" cxnId="{0893EC5C-AE2E-4CCB-883F-166A23560E17}">
      <dgm:prSet/>
      <dgm:spPr/>
      <dgm:t>
        <a:bodyPr/>
        <a:lstStyle/>
        <a:p>
          <a:endParaRPr lang="en-GB"/>
        </a:p>
      </dgm:t>
    </dgm:pt>
    <dgm:pt modelId="{5A69C26A-3F58-4E3D-ABB6-30EF3E31180D}" type="sibTrans" cxnId="{0893EC5C-AE2E-4CCB-883F-166A23560E17}">
      <dgm:prSet/>
      <dgm:spPr/>
      <dgm:t>
        <a:bodyPr/>
        <a:lstStyle/>
        <a:p>
          <a:endParaRPr lang="en-GB"/>
        </a:p>
      </dgm:t>
    </dgm:pt>
    <dgm:pt modelId="{3DF84D96-025C-43B6-A693-63630C445034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2400" dirty="0" smtClean="0"/>
            <a:t>To be able to find 75%, 30%, 5% and 15% of an amount </a:t>
          </a:r>
          <a:endParaRPr lang="en-GB" sz="2400" dirty="0"/>
        </a:p>
      </dgm:t>
    </dgm:pt>
    <dgm:pt modelId="{B6F96A44-8C1E-464B-B603-F2FB49C5E16A}" type="parTrans" cxnId="{EB8EE17B-F42A-4645-9FD3-A8D804DEA7EC}">
      <dgm:prSet/>
      <dgm:spPr/>
      <dgm:t>
        <a:bodyPr/>
        <a:lstStyle/>
        <a:p>
          <a:endParaRPr lang="en-GB"/>
        </a:p>
      </dgm:t>
    </dgm:pt>
    <dgm:pt modelId="{9CEC61FF-C634-4EB8-8737-6FA8069A389B}" type="sibTrans" cxnId="{EB8EE17B-F42A-4645-9FD3-A8D804DEA7EC}">
      <dgm:prSet/>
      <dgm:spPr/>
      <dgm:t>
        <a:bodyPr/>
        <a:lstStyle/>
        <a:p>
          <a:endParaRPr lang="en-GB"/>
        </a:p>
      </dgm:t>
    </dgm:pt>
    <dgm:pt modelId="{17970760-D434-4999-8D64-85912C5B5289}">
      <dgm:prSet custT="1"/>
      <dgm:spPr/>
      <dgm:t>
        <a:bodyPr/>
        <a:lstStyle/>
        <a:p>
          <a:r>
            <a:rPr lang="en-US" sz="2400" dirty="0" smtClean="0"/>
            <a:t>To be able to find percentage increase and decrease</a:t>
          </a:r>
          <a:endParaRPr lang="en-GB" sz="2400" dirty="0"/>
        </a:p>
      </dgm:t>
    </dgm:pt>
    <dgm:pt modelId="{0343F71C-6A98-43B8-B6AB-8B3BE9234ED4}" type="parTrans" cxnId="{F368CE34-4DB3-4EFC-ACA0-7ECB8BB79E22}">
      <dgm:prSet/>
      <dgm:spPr/>
      <dgm:t>
        <a:bodyPr/>
        <a:lstStyle/>
        <a:p>
          <a:endParaRPr lang="en-GB"/>
        </a:p>
      </dgm:t>
    </dgm:pt>
    <dgm:pt modelId="{0386087E-03D6-475A-8F1E-7641E4040520}" type="sibTrans" cxnId="{F368CE34-4DB3-4EFC-ACA0-7ECB8BB79E22}">
      <dgm:prSet/>
      <dgm:spPr/>
      <dgm:t>
        <a:bodyPr/>
        <a:lstStyle/>
        <a:p>
          <a:endParaRPr lang="en-GB"/>
        </a:p>
      </dgm:t>
    </dgm:pt>
    <dgm:pt modelId="{15276CC3-9FD2-41D7-A1AB-922B35338AC0}" type="pres">
      <dgm:prSet presAssocID="{C35FB396-367B-45F4-BB02-514AFEA4F0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83408C-3045-488F-8F95-99232BE54BD3}" type="pres">
      <dgm:prSet presAssocID="{3BB691B3-8165-41B6-B46B-6C269D966981}" presName="composite" presStyleCnt="0"/>
      <dgm:spPr/>
    </dgm:pt>
    <dgm:pt modelId="{547F9339-9B99-4B56-A1C7-09D1810F321E}" type="pres">
      <dgm:prSet presAssocID="{3BB691B3-8165-41B6-B46B-6C269D96698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123108-65F8-4E6C-B7C5-AF3D679F4C6F}" type="pres">
      <dgm:prSet presAssocID="{3BB691B3-8165-41B6-B46B-6C269D96698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1136B9-B9BD-4BEA-B07A-128D15ECDDA3}" type="pres">
      <dgm:prSet presAssocID="{5EB4C831-05EF-4556-968C-F4ADDE8F55A0}" presName="sp" presStyleCnt="0"/>
      <dgm:spPr/>
    </dgm:pt>
    <dgm:pt modelId="{9F8F2D76-EB59-4D51-B8F5-4D0210883CD9}" type="pres">
      <dgm:prSet presAssocID="{DF7DC2A2-C0CE-48B4-9747-535AC77B2DA5}" presName="composite" presStyleCnt="0"/>
      <dgm:spPr/>
    </dgm:pt>
    <dgm:pt modelId="{74C0FC05-CF75-4EEC-AD5E-5585ACC43873}" type="pres">
      <dgm:prSet presAssocID="{DF7DC2A2-C0CE-48B4-9747-535AC77B2DA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B1FEB1-398D-4787-8375-F4A806937E0C}" type="pres">
      <dgm:prSet presAssocID="{DF7DC2A2-C0CE-48B4-9747-535AC77B2DA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D20749-F3B0-431D-98D8-717A72CEEF50}" type="pres">
      <dgm:prSet presAssocID="{B43EE59F-C2EA-41E7-9B59-2D97807A336C}" presName="sp" presStyleCnt="0"/>
      <dgm:spPr/>
    </dgm:pt>
    <dgm:pt modelId="{7347B5CF-F2FE-4BEF-B2F9-E019F3173309}" type="pres">
      <dgm:prSet presAssocID="{45389310-9E7E-4FFC-AEEC-4DBB9ABBD684}" presName="composite" presStyleCnt="0"/>
      <dgm:spPr/>
    </dgm:pt>
    <dgm:pt modelId="{2C341DB3-3933-470B-AEF7-EAC184C52FD4}" type="pres">
      <dgm:prSet presAssocID="{45389310-9E7E-4FFC-AEEC-4DBB9ABBD68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C9C01C-A0DE-42AD-9C19-0393EA51A412}" type="pres">
      <dgm:prSet presAssocID="{45389310-9E7E-4FFC-AEEC-4DBB9ABBD684}" presName="descendantText" presStyleLbl="alignAcc1" presStyleIdx="2" presStyleCnt="3" custLinFactNeighborX="0" custLinFactNeighborY="15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72052FB-54C1-4F64-81C7-32E0E4CB854E}" type="presOf" srcId="{17970760-D434-4999-8D64-85912C5B5289}" destId="{D6C9C01C-A0DE-42AD-9C19-0393EA51A412}" srcOrd="0" destOrd="0" presId="urn:microsoft.com/office/officeart/2005/8/layout/chevron2"/>
    <dgm:cxn modelId="{D54DCA2F-861C-43C7-A3B1-393FD4FD9AF3}" type="presOf" srcId="{EE1233F7-53BF-480C-B659-752002BB59C8}" destId="{1F123108-65F8-4E6C-B7C5-AF3D679F4C6F}" srcOrd="0" destOrd="0" presId="urn:microsoft.com/office/officeart/2005/8/layout/chevron2"/>
    <dgm:cxn modelId="{C5EEE35D-0F19-438F-A924-962FCAD79163}" type="presOf" srcId="{C35FB396-367B-45F4-BB02-514AFEA4F0AC}" destId="{15276CC3-9FD2-41D7-A1AB-922B35338AC0}" srcOrd="0" destOrd="0" presId="urn:microsoft.com/office/officeart/2005/8/layout/chevron2"/>
    <dgm:cxn modelId="{1E9353D0-AB28-4555-979C-A0CBD9DCC825}" type="presOf" srcId="{DF7DC2A2-C0CE-48B4-9747-535AC77B2DA5}" destId="{74C0FC05-CF75-4EEC-AD5E-5585ACC43873}" srcOrd="0" destOrd="0" presId="urn:microsoft.com/office/officeart/2005/8/layout/chevron2"/>
    <dgm:cxn modelId="{66EB395C-C311-4B64-BDAC-B96A6E13BA91}" type="presOf" srcId="{3DF84D96-025C-43B6-A693-63630C445034}" destId="{76B1FEB1-398D-4787-8375-F4A806937E0C}" srcOrd="0" destOrd="0" presId="urn:microsoft.com/office/officeart/2005/8/layout/chevron2"/>
    <dgm:cxn modelId="{6313AA3A-DB13-4594-954E-D82ACB8F20F0}" srcId="{C35FB396-367B-45F4-BB02-514AFEA4F0AC}" destId="{3BB691B3-8165-41B6-B46B-6C269D966981}" srcOrd="0" destOrd="0" parTransId="{25780C32-2AA7-411B-9ECF-05582E6E8623}" sibTransId="{5EB4C831-05EF-4556-968C-F4ADDE8F55A0}"/>
    <dgm:cxn modelId="{5ABB812B-F9EC-42A6-A357-91A74D143723}" type="presOf" srcId="{3BB691B3-8165-41B6-B46B-6C269D966981}" destId="{547F9339-9B99-4B56-A1C7-09D1810F321E}" srcOrd="0" destOrd="0" presId="urn:microsoft.com/office/officeart/2005/8/layout/chevron2"/>
    <dgm:cxn modelId="{F368CE34-4DB3-4EFC-ACA0-7ECB8BB79E22}" srcId="{45389310-9E7E-4FFC-AEEC-4DBB9ABBD684}" destId="{17970760-D434-4999-8D64-85912C5B5289}" srcOrd="0" destOrd="0" parTransId="{0343F71C-6A98-43B8-B6AB-8B3BE9234ED4}" sibTransId="{0386087E-03D6-475A-8F1E-7641E4040520}"/>
    <dgm:cxn modelId="{139DF86F-6BE6-4C5A-9D4A-97B4DDCB1014}" srcId="{3BB691B3-8165-41B6-B46B-6C269D966981}" destId="{EE1233F7-53BF-480C-B659-752002BB59C8}" srcOrd="0" destOrd="0" parTransId="{92030C98-EB50-456A-9BC9-B94E2C98C1F2}" sibTransId="{DDF06578-5F95-4138-ABC8-DEF78722081D}"/>
    <dgm:cxn modelId="{15D85941-14F1-4E02-81F9-3618E6BB3F9C}" type="presOf" srcId="{45389310-9E7E-4FFC-AEEC-4DBB9ABBD684}" destId="{2C341DB3-3933-470B-AEF7-EAC184C52FD4}" srcOrd="0" destOrd="0" presId="urn:microsoft.com/office/officeart/2005/8/layout/chevron2"/>
    <dgm:cxn modelId="{0893EC5C-AE2E-4CCB-883F-166A23560E17}" srcId="{C35FB396-367B-45F4-BB02-514AFEA4F0AC}" destId="{45389310-9E7E-4FFC-AEEC-4DBB9ABBD684}" srcOrd="2" destOrd="0" parTransId="{7D6C5D4B-8F08-4E16-924B-5529E074A45A}" sibTransId="{5A69C26A-3F58-4E3D-ABB6-30EF3E31180D}"/>
    <dgm:cxn modelId="{35D4F11F-EAEB-47EA-B17D-8BFFFC6D367A}" srcId="{C35FB396-367B-45F4-BB02-514AFEA4F0AC}" destId="{DF7DC2A2-C0CE-48B4-9747-535AC77B2DA5}" srcOrd="1" destOrd="0" parTransId="{05C41A1B-5E14-4B38-B3A8-AEFB6A03F995}" sibTransId="{B43EE59F-C2EA-41E7-9B59-2D97807A336C}"/>
    <dgm:cxn modelId="{EB8EE17B-F42A-4645-9FD3-A8D804DEA7EC}" srcId="{DF7DC2A2-C0CE-48B4-9747-535AC77B2DA5}" destId="{3DF84D96-025C-43B6-A693-63630C445034}" srcOrd="0" destOrd="0" parTransId="{B6F96A44-8C1E-464B-B603-F2FB49C5E16A}" sibTransId="{9CEC61FF-C634-4EB8-8737-6FA8069A389B}"/>
    <dgm:cxn modelId="{E5ECDF28-9EC8-4A1D-B210-2EF7AD7D68FF}" type="presParOf" srcId="{15276CC3-9FD2-41D7-A1AB-922B35338AC0}" destId="{5683408C-3045-488F-8F95-99232BE54BD3}" srcOrd="0" destOrd="0" presId="urn:microsoft.com/office/officeart/2005/8/layout/chevron2"/>
    <dgm:cxn modelId="{2D23E5E6-DBFD-4197-B967-2866FF012802}" type="presParOf" srcId="{5683408C-3045-488F-8F95-99232BE54BD3}" destId="{547F9339-9B99-4B56-A1C7-09D1810F321E}" srcOrd="0" destOrd="0" presId="urn:microsoft.com/office/officeart/2005/8/layout/chevron2"/>
    <dgm:cxn modelId="{5D2A17AC-58AC-44BB-B24A-690B7D4625E4}" type="presParOf" srcId="{5683408C-3045-488F-8F95-99232BE54BD3}" destId="{1F123108-65F8-4E6C-B7C5-AF3D679F4C6F}" srcOrd="1" destOrd="0" presId="urn:microsoft.com/office/officeart/2005/8/layout/chevron2"/>
    <dgm:cxn modelId="{6BD19DD9-CF9F-4687-8B0C-FE318D5A03D7}" type="presParOf" srcId="{15276CC3-9FD2-41D7-A1AB-922B35338AC0}" destId="{301136B9-B9BD-4BEA-B07A-128D15ECDDA3}" srcOrd="1" destOrd="0" presId="urn:microsoft.com/office/officeart/2005/8/layout/chevron2"/>
    <dgm:cxn modelId="{62575107-9C33-43CE-9C98-D69A6D66C576}" type="presParOf" srcId="{15276CC3-9FD2-41D7-A1AB-922B35338AC0}" destId="{9F8F2D76-EB59-4D51-B8F5-4D0210883CD9}" srcOrd="2" destOrd="0" presId="urn:microsoft.com/office/officeart/2005/8/layout/chevron2"/>
    <dgm:cxn modelId="{85B20C5B-A60A-44DB-859E-5B30FCFB7DC0}" type="presParOf" srcId="{9F8F2D76-EB59-4D51-B8F5-4D0210883CD9}" destId="{74C0FC05-CF75-4EEC-AD5E-5585ACC43873}" srcOrd="0" destOrd="0" presId="urn:microsoft.com/office/officeart/2005/8/layout/chevron2"/>
    <dgm:cxn modelId="{058D2F76-3405-4462-B462-64B08DDABD90}" type="presParOf" srcId="{9F8F2D76-EB59-4D51-B8F5-4D0210883CD9}" destId="{76B1FEB1-398D-4787-8375-F4A806937E0C}" srcOrd="1" destOrd="0" presId="urn:microsoft.com/office/officeart/2005/8/layout/chevron2"/>
    <dgm:cxn modelId="{818DB244-76BB-44F1-B725-8468FE33E4B9}" type="presParOf" srcId="{15276CC3-9FD2-41D7-A1AB-922B35338AC0}" destId="{70D20749-F3B0-431D-98D8-717A72CEEF50}" srcOrd="3" destOrd="0" presId="urn:microsoft.com/office/officeart/2005/8/layout/chevron2"/>
    <dgm:cxn modelId="{51F27C56-6E60-49B6-B7BB-7435804D4933}" type="presParOf" srcId="{15276CC3-9FD2-41D7-A1AB-922B35338AC0}" destId="{7347B5CF-F2FE-4BEF-B2F9-E019F3173309}" srcOrd="4" destOrd="0" presId="urn:microsoft.com/office/officeart/2005/8/layout/chevron2"/>
    <dgm:cxn modelId="{EB214796-2FBB-4F9F-ABB9-CE30A8725038}" type="presParOf" srcId="{7347B5CF-F2FE-4BEF-B2F9-E019F3173309}" destId="{2C341DB3-3933-470B-AEF7-EAC184C52FD4}" srcOrd="0" destOrd="0" presId="urn:microsoft.com/office/officeart/2005/8/layout/chevron2"/>
    <dgm:cxn modelId="{7EE23EEA-0728-425C-9083-917B108EA97F}" type="presParOf" srcId="{7347B5CF-F2FE-4BEF-B2F9-E019F3173309}" destId="{D6C9C01C-A0DE-42AD-9C19-0393EA51A41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5FB396-367B-45F4-BB02-514AFEA4F0A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BB691B3-8165-41B6-B46B-6C269D96698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1</a:t>
          </a:r>
          <a:endParaRPr lang="en-GB" dirty="0">
            <a:solidFill>
              <a:schemeClr val="tx1"/>
            </a:solidFill>
          </a:endParaRPr>
        </a:p>
      </dgm:t>
    </dgm:pt>
    <dgm:pt modelId="{25780C32-2AA7-411B-9ECF-05582E6E8623}" type="parTrans" cxnId="{6313AA3A-DB13-4594-954E-D82ACB8F20F0}">
      <dgm:prSet/>
      <dgm:spPr/>
      <dgm:t>
        <a:bodyPr/>
        <a:lstStyle/>
        <a:p>
          <a:endParaRPr lang="en-GB"/>
        </a:p>
      </dgm:t>
    </dgm:pt>
    <dgm:pt modelId="{5EB4C831-05EF-4556-968C-F4ADDE8F55A0}" type="sibTrans" cxnId="{6313AA3A-DB13-4594-954E-D82ACB8F20F0}">
      <dgm:prSet/>
      <dgm:spPr/>
      <dgm:t>
        <a:bodyPr/>
        <a:lstStyle/>
        <a:p>
          <a:endParaRPr lang="en-GB"/>
        </a:p>
      </dgm:t>
    </dgm:pt>
    <dgm:pt modelId="{EE1233F7-53BF-480C-B659-752002BB59C8}">
      <dgm:prSet phldrT="[Text]" custT="1"/>
      <dgm:spPr/>
      <dgm:t>
        <a:bodyPr/>
        <a:lstStyle/>
        <a:p>
          <a:pPr algn="l"/>
          <a:r>
            <a:rPr lang="en-US" sz="2400" dirty="0" smtClean="0"/>
            <a:t>To be able to find 50%, 25%, and 10% of an amount </a:t>
          </a:r>
          <a:endParaRPr lang="en-GB" sz="2400" dirty="0"/>
        </a:p>
      </dgm:t>
    </dgm:pt>
    <dgm:pt modelId="{92030C98-EB50-456A-9BC9-B94E2C98C1F2}" type="parTrans" cxnId="{139DF86F-6BE6-4C5A-9D4A-97B4DDCB1014}">
      <dgm:prSet/>
      <dgm:spPr/>
      <dgm:t>
        <a:bodyPr/>
        <a:lstStyle/>
        <a:p>
          <a:endParaRPr lang="en-GB"/>
        </a:p>
      </dgm:t>
    </dgm:pt>
    <dgm:pt modelId="{DDF06578-5F95-4138-ABC8-DEF78722081D}" type="sibTrans" cxnId="{139DF86F-6BE6-4C5A-9D4A-97B4DDCB1014}">
      <dgm:prSet/>
      <dgm:spPr/>
      <dgm:t>
        <a:bodyPr/>
        <a:lstStyle/>
        <a:p>
          <a:endParaRPr lang="en-GB"/>
        </a:p>
      </dgm:t>
    </dgm:pt>
    <dgm:pt modelId="{DF7DC2A2-C0CE-48B4-9747-535AC77B2DA5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2</a:t>
          </a:r>
          <a:endParaRPr lang="en-GB" dirty="0">
            <a:solidFill>
              <a:schemeClr val="tx1"/>
            </a:solidFill>
          </a:endParaRPr>
        </a:p>
      </dgm:t>
    </dgm:pt>
    <dgm:pt modelId="{05C41A1B-5E14-4B38-B3A8-AEFB6A03F995}" type="parTrans" cxnId="{35D4F11F-EAEB-47EA-B17D-8BFFFC6D367A}">
      <dgm:prSet/>
      <dgm:spPr/>
      <dgm:t>
        <a:bodyPr/>
        <a:lstStyle/>
        <a:p>
          <a:endParaRPr lang="en-GB"/>
        </a:p>
      </dgm:t>
    </dgm:pt>
    <dgm:pt modelId="{B43EE59F-C2EA-41E7-9B59-2D97807A336C}" type="sibTrans" cxnId="{35D4F11F-EAEB-47EA-B17D-8BFFFC6D367A}">
      <dgm:prSet/>
      <dgm:spPr/>
      <dgm:t>
        <a:bodyPr/>
        <a:lstStyle/>
        <a:p>
          <a:endParaRPr lang="en-GB"/>
        </a:p>
      </dgm:t>
    </dgm:pt>
    <dgm:pt modelId="{45389310-9E7E-4FFC-AEEC-4DBB9ABBD684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3</a:t>
          </a:r>
          <a:endParaRPr lang="en-GB" dirty="0">
            <a:solidFill>
              <a:schemeClr val="tx1"/>
            </a:solidFill>
          </a:endParaRPr>
        </a:p>
      </dgm:t>
    </dgm:pt>
    <dgm:pt modelId="{7D6C5D4B-8F08-4E16-924B-5529E074A45A}" type="parTrans" cxnId="{0893EC5C-AE2E-4CCB-883F-166A23560E17}">
      <dgm:prSet/>
      <dgm:spPr/>
      <dgm:t>
        <a:bodyPr/>
        <a:lstStyle/>
        <a:p>
          <a:endParaRPr lang="en-GB"/>
        </a:p>
      </dgm:t>
    </dgm:pt>
    <dgm:pt modelId="{5A69C26A-3F58-4E3D-ABB6-30EF3E31180D}" type="sibTrans" cxnId="{0893EC5C-AE2E-4CCB-883F-166A23560E17}">
      <dgm:prSet/>
      <dgm:spPr/>
      <dgm:t>
        <a:bodyPr/>
        <a:lstStyle/>
        <a:p>
          <a:endParaRPr lang="en-GB"/>
        </a:p>
      </dgm:t>
    </dgm:pt>
    <dgm:pt modelId="{3DF84D96-025C-43B6-A693-63630C445034}">
      <dgm:prSet custT="1"/>
      <dgm:spPr/>
      <dgm:t>
        <a:bodyPr/>
        <a:lstStyle/>
        <a:p>
          <a:r>
            <a:rPr lang="en-US" sz="2400" dirty="0" smtClean="0"/>
            <a:t>To be able to find 75%, 30%, 5% and 15% of an amount </a:t>
          </a:r>
          <a:endParaRPr lang="en-GB" sz="2400" dirty="0"/>
        </a:p>
      </dgm:t>
    </dgm:pt>
    <dgm:pt modelId="{B6F96A44-8C1E-464B-B603-F2FB49C5E16A}" type="parTrans" cxnId="{EB8EE17B-F42A-4645-9FD3-A8D804DEA7EC}">
      <dgm:prSet/>
      <dgm:spPr/>
      <dgm:t>
        <a:bodyPr/>
        <a:lstStyle/>
        <a:p>
          <a:endParaRPr lang="en-GB"/>
        </a:p>
      </dgm:t>
    </dgm:pt>
    <dgm:pt modelId="{9CEC61FF-C634-4EB8-8737-6FA8069A389B}" type="sibTrans" cxnId="{EB8EE17B-F42A-4645-9FD3-A8D804DEA7EC}">
      <dgm:prSet/>
      <dgm:spPr/>
      <dgm:t>
        <a:bodyPr/>
        <a:lstStyle/>
        <a:p>
          <a:endParaRPr lang="en-GB"/>
        </a:p>
      </dgm:t>
    </dgm:pt>
    <dgm:pt modelId="{17970760-D434-4999-8D64-85912C5B5289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2400" dirty="0" smtClean="0"/>
            <a:t>To be able to find percentage increase and decrease</a:t>
          </a:r>
          <a:endParaRPr lang="en-GB" sz="2400" dirty="0"/>
        </a:p>
      </dgm:t>
    </dgm:pt>
    <dgm:pt modelId="{0343F71C-6A98-43B8-B6AB-8B3BE9234ED4}" type="parTrans" cxnId="{F368CE34-4DB3-4EFC-ACA0-7ECB8BB79E22}">
      <dgm:prSet/>
      <dgm:spPr/>
      <dgm:t>
        <a:bodyPr/>
        <a:lstStyle/>
        <a:p>
          <a:endParaRPr lang="en-GB"/>
        </a:p>
      </dgm:t>
    </dgm:pt>
    <dgm:pt modelId="{0386087E-03D6-475A-8F1E-7641E4040520}" type="sibTrans" cxnId="{F368CE34-4DB3-4EFC-ACA0-7ECB8BB79E22}">
      <dgm:prSet/>
      <dgm:spPr/>
      <dgm:t>
        <a:bodyPr/>
        <a:lstStyle/>
        <a:p>
          <a:endParaRPr lang="en-GB"/>
        </a:p>
      </dgm:t>
    </dgm:pt>
    <dgm:pt modelId="{15276CC3-9FD2-41D7-A1AB-922B35338AC0}" type="pres">
      <dgm:prSet presAssocID="{C35FB396-367B-45F4-BB02-514AFEA4F0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83408C-3045-488F-8F95-99232BE54BD3}" type="pres">
      <dgm:prSet presAssocID="{3BB691B3-8165-41B6-B46B-6C269D966981}" presName="composite" presStyleCnt="0"/>
      <dgm:spPr/>
    </dgm:pt>
    <dgm:pt modelId="{547F9339-9B99-4B56-A1C7-09D1810F321E}" type="pres">
      <dgm:prSet presAssocID="{3BB691B3-8165-41B6-B46B-6C269D96698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123108-65F8-4E6C-B7C5-AF3D679F4C6F}" type="pres">
      <dgm:prSet presAssocID="{3BB691B3-8165-41B6-B46B-6C269D96698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1136B9-B9BD-4BEA-B07A-128D15ECDDA3}" type="pres">
      <dgm:prSet presAssocID="{5EB4C831-05EF-4556-968C-F4ADDE8F55A0}" presName="sp" presStyleCnt="0"/>
      <dgm:spPr/>
    </dgm:pt>
    <dgm:pt modelId="{9F8F2D76-EB59-4D51-B8F5-4D0210883CD9}" type="pres">
      <dgm:prSet presAssocID="{DF7DC2A2-C0CE-48B4-9747-535AC77B2DA5}" presName="composite" presStyleCnt="0"/>
      <dgm:spPr/>
    </dgm:pt>
    <dgm:pt modelId="{74C0FC05-CF75-4EEC-AD5E-5585ACC43873}" type="pres">
      <dgm:prSet presAssocID="{DF7DC2A2-C0CE-48B4-9747-535AC77B2DA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B1FEB1-398D-4787-8375-F4A806937E0C}" type="pres">
      <dgm:prSet presAssocID="{DF7DC2A2-C0CE-48B4-9747-535AC77B2DA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D20749-F3B0-431D-98D8-717A72CEEF50}" type="pres">
      <dgm:prSet presAssocID="{B43EE59F-C2EA-41E7-9B59-2D97807A336C}" presName="sp" presStyleCnt="0"/>
      <dgm:spPr/>
    </dgm:pt>
    <dgm:pt modelId="{7347B5CF-F2FE-4BEF-B2F9-E019F3173309}" type="pres">
      <dgm:prSet presAssocID="{45389310-9E7E-4FFC-AEEC-4DBB9ABBD684}" presName="composite" presStyleCnt="0"/>
      <dgm:spPr/>
    </dgm:pt>
    <dgm:pt modelId="{2C341DB3-3933-470B-AEF7-EAC184C52FD4}" type="pres">
      <dgm:prSet presAssocID="{45389310-9E7E-4FFC-AEEC-4DBB9ABBD68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C9C01C-A0DE-42AD-9C19-0393EA51A412}" type="pres">
      <dgm:prSet presAssocID="{45389310-9E7E-4FFC-AEEC-4DBB9ABBD684}" presName="descendantText" presStyleLbl="alignAcc1" presStyleIdx="2" presStyleCnt="3" custLinFactNeighborX="0" custLinFactNeighborY="15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7340899-F7C6-F94D-9F4C-5C659A0514D2}" type="presOf" srcId="{DF7DC2A2-C0CE-48B4-9747-535AC77B2DA5}" destId="{74C0FC05-CF75-4EEC-AD5E-5585ACC43873}" srcOrd="0" destOrd="0" presId="urn:microsoft.com/office/officeart/2005/8/layout/chevron2"/>
    <dgm:cxn modelId="{F368CE34-4DB3-4EFC-ACA0-7ECB8BB79E22}" srcId="{45389310-9E7E-4FFC-AEEC-4DBB9ABBD684}" destId="{17970760-D434-4999-8D64-85912C5B5289}" srcOrd="0" destOrd="0" parTransId="{0343F71C-6A98-43B8-B6AB-8B3BE9234ED4}" sibTransId="{0386087E-03D6-475A-8F1E-7641E4040520}"/>
    <dgm:cxn modelId="{139DF86F-6BE6-4C5A-9D4A-97B4DDCB1014}" srcId="{3BB691B3-8165-41B6-B46B-6C269D966981}" destId="{EE1233F7-53BF-480C-B659-752002BB59C8}" srcOrd="0" destOrd="0" parTransId="{92030C98-EB50-456A-9BC9-B94E2C98C1F2}" sibTransId="{DDF06578-5F95-4138-ABC8-DEF78722081D}"/>
    <dgm:cxn modelId="{1016FF7E-E07B-CC4F-9E26-552E149AEAD9}" type="presOf" srcId="{45389310-9E7E-4FFC-AEEC-4DBB9ABBD684}" destId="{2C341DB3-3933-470B-AEF7-EAC184C52FD4}" srcOrd="0" destOrd="0" presId="urn:microsoft.com/office/officeart/2005/8/layout/chevron2"/>
    <dgm:cxn modelId="{B932BA9C-2273-8D42-A6F3-D9B7AC7C98BC}" type="presOf" srcId="{17970760-D434-4999-8D64-85912C5B5289}" destId="{D6C9C01C-A0DE-42AD-9C19-0393EA51A412}" srcOrd="0" destOrd="0" presId="urn:microsoft.com/office/officeart/2005/8/layout/chevron2"/>
    <dgm:cxn modelId="{0893EC5C-AE2E-4CCB-883F-166A23560E17}" srcId="{C35FB396-367B-45F4-BB02-514AFEA4F0AC}" destId="{45389310-9E7E-4FFC-AEEC-4DBB9ABBD684}" srcOrd="2" destOrd="0" parTransId="{7D6C5D4B-8F08-4E16-924B-5529E074A45A}" sibTransId="{5A69C26A-3F58-4E3D-ABB6-30EF3E31180D}"/>
    <dgm:cxn modelId="{35D4F11F-EAEB-47EA-B17D-8BFFFC6D367A}" srcId="{C35FB396-367B-45F4-BB02-514AFEA4F0AC}" destId="{DF7DC2A2-C0CE-48B4-9747-535AC77B2DA5}" srcOrd="1" destOrd="0" parTransId="{05C41A1B-5E14-4B38-B3A8-AEFB6A03F995}" sibTransId="{B43EE59F-C2EA-41E7-9B59-2D97807A336C}"/>
    <dgm:cxn modelId="{84193592-F31B-2041-A449-6368B9466A31}" type="presOf" srcId="{3DF84D96-025C-43B6-A693-63630C445034}" destId="{76B1FEB1-398D-4787-8375-F4A806937E0C}" srcOrd="0" destOrd="0" presId="urn:microsoft.com/office/officeart/2005/8/layout/chevron2"/>
    <dgm:cxn modelId="{6313AA3A-DB13-4594-954E-D82ACB8F20F0}" srcId="{C35FB396-367B-45F4-BB02-514AFEA4F0AC}" destId="{3BB691B3-8165-41B6-B46B-6C269D966981}" srcOrd="0" destOrd="0" parTransId="{25780C32-2AA7-411B-9ECF-05582E6E8623}" sibTransId="{5EB4C831-05EF-4556-968C-F4ADDE8F55A0}"/>
    <dgm:cxn modelId="{7810D69D-4428-A344-83C4-443C83BC78B2}" type="presOf" srcId="{3BB691B3-8165-41B6-B46B-6C269D966981}" destId="{547F9339-9B99-4B56-A1C7-09D1810F321E}" srcOrd="0" destOrd="0" presId="urn:microsoft.com/office/officeart/2005/8/layout/chevron2"/>
    <dgm:cxn modelId="{213FE09A-25DE-334C-BF2A-71297626D820}" type="presOf" srcId="{EE1233F7-53BF-480C-B659-752002BB59C8}" destId="{1F123108-65F8-4E6C-B7C5-AF3D679F4C6F}" srcOrd="0" destOrd="0" presId="urn:microsoft.com/office/officeart/2005/8/layout/chevron2"/>
    <dgm:cxn modelId="{EB8EE17B-F42A-4645-9FD3-A8D804DEA7EC}" srcId="{DF7DC2A2-C0CE-48B4-9747-535AC77B2DA5}" destId="{3DF84D96-025C-43B6-A693-63630C445034}" srcOrd="0" destOrd="0" parTransId="{B6F96A44-8C1E-464B-B603-F2FB49C5E16A}" sibTransId="{9CEC61FF-C634-4EB8-8737-6FA8069A389B}"/>
    <dgm:cxn modelId="{6CD6AA58-DCC0-DE4B-9AE8-7F468260CFE1}" type="presOf" srcId="{C35FB396-367B-45F4-BB02-514AFEA4F0AC}" destId="{15276CC3-9FD2-41D7-A1AB-922B35338AC0}" srcOrd="0" destOrd="0" presId="urn:microsoft.com/office/officeart/2005/8/layout/chevron2"/>
    <dgm:cxn modelId="{836D582F-AF0D-5944-825E-7424EF98562D}" type="presParOf" srcId="{15276CC3-9FD2-41D7-A1AB-922B35338AC0}" destId="{5683408C-3045-488F-8F95-99232BE54BD3}" srcOrd="0" destOrd="0" presId="urn:microsoft.com/office/officeart/2005/8/layout/chevron2"/>
    <dgm:cxn modelId="{9B016757-F0BD-FA46-9C67-D731F73182B7}" type="presParOf" srcId="{5683408C-3045-488F-8F95-99232BE54BD3}" destId="{547F9339-9B99-4B56-A1C7-09D1810F321E}" srcOrd="0" destOrd="0" presId="urn:microsoft.com/office/officeart/2005/8/layout/chevron2"/>
    <dgm:cxn modelId="{96F9309D-4850-1347-AFFD-7D5BC9D08CD0}" type="presParOf" srcId="{5683408C-3045-488F-8F95-99232BE54BD3}" destId="{1F123108-65F8-4E6C-B7C5-AF3D679F4C6F}" srcOrd="1" destOrd="0" presId="urn:microsoft.com/office/officeart/2005/8/layout/chevron2"/>
    <dgm:cxn modelId="{AB981B28-6283-C745-8D20-A5BBBD3ABC6D}" type="presParOf" srcId="{15276CC3-9FD2-41D7-A1AB-922B35338AC0}" destId="{301136B9-B9BD-4BEA-B07A-128D15ECDDA3}" srcOrd="1" destOrd="0" presId="urn:microsoft.com/office/officeart/2005/8/layout/chevron2"/>
    <dgm:cxn modelId="{C179C320-B3E6-6245-B393-42AB224882AB}" type="presParOf" srcId="{15276CC3-9FD2-41D7-A1AB-922B35338AC0}" destId="{9F8F2D76-EB59-4D51-B8F5-4D0210883CD9}" srcOrd="2" destOrd="0" presId="urn:microsoft.com/office/officeart/2005/8/layout/chevron2"/>
    <dgm:cxn modelId="{B162C7DE-360C-4643-ADE4-42B13856050C}" type="presParOf" srcId="{9F8F2D76-EB59-4D51-B8F5-4D0210883CD9}" destId="{74C0FC05-CF75-4EEC-AD5E-5585ACC43873}" srcOrd="0" destOrd="0" presId="urn:microsoft.com/office/officeart/2005/8/layout/chevron2"/>
    <dgm:cxn modelId="{FF1BC717-0E5A-4C4A-ADB3-9E872C24466B}" type="presParOf" srcId="{9F8F2D76-EB59-4D51-B8F5-4D0210883CD9}" destId="{76B1FEB1-398D-4787-8375-F4A806937E0C}" srcOrd="1" destOrd="0" presId="urn:microsoft.com/office/officeart/2005/8/layout/chevron2"/>
    <dgm:cxn modelId="{BC972284-8306-714A-A590-E0BF9D4A5067}" type="presParOf" srcId="{15276CC3-9FD2-41D7-A1AB-922B35338AC0}" destId="{70D20749-F3B0-431D-98D8-717A72CEEF50}" srcOrd="3" destOrd="0" presId="urn:microsoft.com/office/officeart/2005/8/layout/chevron2"/>
    <dgm:cxn modelId="{ABB17F7C-8DA3-F447-8A47-7352D25FBC7A}" type="presParOf" srcId="{15276CC3-9FD2-41D7-A1AB-922B35338AC0}" destId="{7347B5CF-F2FE-4BEF-B2F9-E019F3173309}" srcOrd="4" destOrd="0" presId="urn:microsoft.com/office/officeart/2005/8/layout/chevron2"/>
    <dgm:cxn modelId="{3F9179B9-FEB5-E947-B373-553320A3973C}" type="presParOf" srcId="{7347B5CF-F2FE-4BEF-B2F9-E019F3173309}" destId="{2C341DB3-3933-470B-AEF7-EAC184C52FD4}" srcOrd="0" destOrd="0" presId="urn:microsoft.com/office/officeart/2005/8/layout/chevron2"/>
    <dgm:cxn modelId="{F8F0B5EB-054C-D94F-AC72-07423AF38ECB}" type="presParOf" srcId="{7347B5CF-F2FE-4BEF-B2F9-E019F3173309}" destId="{D6C9C01C-A0DE-42AD-9C19-0393EA51A41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F9339-9B99-4B56-A1C7-09D1810F321E}">
      <dsp:nvSpPr>
        <dsp:cNvPr id="0" name=""/>
        <dsp:cNvSpPr/>
      </dsp:nvSpPr>
      <dsp:spPr>
        <a:xfrm rot="5400000">
          <a:off x="-240024" y="242170"/>
          <a:ext cx="1600163" cy="11201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1</a:t>
          </a:r>
          <a:endParaRPr lang="en-GB" sz="3300" kern="1200" dirty="0"/>
        </a:p>
      </dsp:txBody>
      <dsp:txXfrm rot="-5400000">
        <a:off x="1" y="562202"/>
        <a:ext cx="1120114" cy="480049"/>
      </dsp:txXfrm>
    </dsp:sp>
    <dsp:sp modelId="{1F123108-65F8-4E6C-B7C5-AF3D679F4C6F}">
      <dsp:nvSpPr>
        <dsp:cNvPr id="0" name=""/>
        <dsp:cNvSpPr/>
      </dsp:nvSpPr>
      <dsp:spPr>
        <a:xfrm rot="5400000">
          <a:off x="3706692" y="-2584431"/>
          <a:ext cx="1040106" cy="6213262"/>
        </a:xfrm>
        <a:prstGeom prst="round2SameRect">
          <a:avLst/>
        </a:prstGeom>
        <a:solidFill>
          <a:srgbClr val="92D050">
            <a:alpha val="90000"/>
          </a:srgb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To be able to find 50%, 25%, and 10% of an amount </a:t>
          </a:r>
          <a:endParaRPr lang="en-GB" sz="2400" kern="1200" dirty="0"/>
        </a:p>
      </dsp:txBody>
      <dsp:txXfrm rot="-5400000">
        <a:off x="1120114" y="52921"/>
        <a:ext cx="6162488" cy="938558"/>
      </dsp:txXfrm>
    </dsp:sp>
    <dsp:sp modelId="{74C0FC05-CF75-4EEC-AD5E-5585ACC43873}">
      <dsp:nvSpPr>
        <dsp:cNvPr id="0" name=""/>
        <dsp:cNvSpPr/>
      </dsp:nvSpPr>
      <dsp:spPr>
        <a:xfrm rot="5400000">
          <a:off x="-240024" y="1648255"/>
          <a:ext cx="1600163" cy="1120114"/>
        </a:xfrm>
        <a:prstGeom prst="chevron">
          <a:avLst/>
        </a:prstGeom>
        <a:solidFill>
          <a:srgbClr val="FFFF00"/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2</a:t>
          </a:r>
          <a:endParaRPr lang="en-GB" sz="3300" kern="1200" dirty="0"/>
        </a:p>
      </dsp:txBody>
      <dsp:txXfrm rot="-5400000">
        <a:off x="1" y="1968287"/>
        <a:ext cx="1120114" cy="480049"/>
      </dsp:txXfrm>
    </dsp:sp>
    <dsp:sp modelId="{76B1FEB1-398D-4787-8375-F4A806937E0C}">
      <dsp:nvSpPr>
        <dsp:cNvPr id="0" name=""/>
        <dsp:cNvSpPr/>
      </dsp:nvSpPr>
      <dsp:spPr>
        <a:xfrm rot="5400000">
          <a:off x="3706692" y="-1178347"/>
          <a:ext cx="1040106" cy="62132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To be able to find 75%, 30%, 5% and 15% of an amount </a:t>
          </a:r>
          <a:endParaRPr lang="en-GB" sz="2400" kern="1200" dirty="0"/>
        </a:p>
      </dsp:txBody>
      <dsp:txXfrm rot="-5400000">
        <a:off x="1120114" y="1459005"/>
        <a:ext cx="6162488" cy="938558"/>
      </dsp:txXfrm>
    </dsp:sp>
    <dsp:sp modelId="{2C341DB3-3933-470B-AEF7-EAC184C52FD4}">
      <dsp:nvSpPr>
        <dsp:cNvPr id="0" name=""/>
        <dsp:cNvSpPr/>
      </dsp:nvSpPr>
      <dsp:spPr>
        <a:xfrm rot="5400000">
          <a:off x="-240024" y="3054339"/>
          <a:ext cx="1600163" cy="1120114"/>
        </a:xfrm>
        <a:prstGeom prst="chevron">
          <a:avLst/>
        </a:prstGeom>
        <a:solidFill>
          <a:srgbClr val="FF0000"/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3</a:t>
          </a:r>
          <a:endParaRPr lang="en-GB" sz="3300" kern="1200" dirty="0"/>
        </a:p>
      </dsp:txBody>
      <dsp:txXfrm rot="-5400000">
        <a:off x="1" y="3374371"/>
        <a:ext cx="1120114" cy="480049"/>
      </dsp:txXfrm>
    </dsp:sp>
    <dsp:sp modelId="{D6C9C01C-A0DE-42AD-9C19-0393EA51A412}">
      <dsp:nvSpPr>
        <dsp:cNvPr id="0" name=""/>
        <dsp:cNvSpPr/>
      </dsp:nvSpPr>
      <dsp:spPr>
        <a:xfrm rot="5400000">
          <a:off x="3706692" y="244233"/>
          <a:ext cx="1040106" cy="62132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To be able to find percentage increase and decrease</a:t>
          </a:r>
          <a:endParaRPr lang="en-GB" sz="2400" kern="1200" dirty="0"/>
        </a:p>
      </dsp:txBody>
      <dsp:txXfrm rot="-5400000">
        <a:off x="1120114" y="2881585"/>
        <a:ext cx="6162488" cy="9385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F9339-9B99-4B56-A1C7-09D1810F321E}">
      <dsp:nvSpPr>
        <dsp:cNvPr id="0" name=""/>
        <dsp:cNvSpPr/>
      </dsp:nvSpPr>
      <dsp:spPr>
        <a:xfrm rot="5400000">
          <a:off x="-240024" y="242170"/>
          <a:ext cx="1600163" cy="11201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1</a:t>
          </a:r>
          <a:endParaRPr lang="en-GB" sz="3300" kern="1200" dirty="0"/>
        </a:p>
      </dsp:txBody>
      <dsp:txXfrm rot="-5400000">
        <a:off x="1" y="562202"/>
        <a:ext cx="1120114" cy="480049"/>
      </dsp:txXfrm>
    </dsp:sp>
    <dsp:sp modelId="{1F123108-65F8-4E6C-B7C5-AF3D679F4C6F}">
      <dsp:nvSpPr>
        <dsp:cNvPr id="0" name=""/>
        <dsp:cNvSpPr/>
      </dsp:nvSpPr>
      <dsp:spPr>
        <a:xfrm rot="5400000">
          <a:off x="3706692" y="-2584431"/>
          <a:ext cx="1040106" cy="62132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To be able to find 50%, 25%, and 10% of an amount </a:t>
          </a:r>
          <a:endParaRPr lang="en-GB" sz="2400" kern="1200" dirty="0"/>
        </a:p>
      </dsp:txBody>
      <dsp:txXfrm rot="-5400000">
        <a:off x="1120114" y="52921"/>
        <a:ext cx="6162488" cy="938558"/>
      </dsp:txXfrm>
    </dsp:sp>
    <dsp:sp modelId="{74C0FC05-CF75-4EEC-AD5E-5585ACC43873}">
      <dsp:nvSpPr>
        <dsp:cNvPr id="0" name=""/>
        <dsp:cNvSpPr/>
      </dsp:nvSpPr>
      <dsp:spPr>
        <a:xfrm rot="5400000">
          <a:off x="-240024" y="1648255"/>
          <a:ext cx="1600163" cy="1120114"/>
        </a:xfrm>
        <a:prstGeom prst="chevron">
          <a:avLst/>
        </a:prstGeom>
        <a:solidFill>
          <a:srgbClr val="FFFF00"/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2</a:t>
          </a:r>
          <a:endParaRPr lang="en-GB" sz="3300" kern="1200" dirty="0"/>
        </a:p>
      </dsp:txBody>
      <dsp:txXfrm rot="-5400000">
        <a:off x="1" y="1968287"/>
        <a:ext cx="1120114" cy="480049"/>
      </dsp:txXfrm>
    </dsp:sp>
    <dsp:sp modelId="{76B1FEB1-398D-4787-8375-F4A806937E0C}">
      <dsp:nvSpPr>
        <dsp:cNvPr id="0" name=""/>
        <dsp:cNvSpPr/>
      </dsp:nvSpPr>
      <dsp:spPr>
        <a:xfrm rot="5400000">
          <a:off x="3706692" y="-1178347"/>
          <a:ext cx="1040106" cy="6213262"/>
        </a:xfrm>
        <a:prstGeom prst="round2SameRect">
          <a:avLst/>
        </a:prstGeom>
        <a:solidFill>
          <a:srgbClr val="92D050">
            <a:alpha val="90000"/>
          </a:srgb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To be able to find 75%, 30%, 5% and 15% of an amount </a:t>
          </a:r>
          <a:endParaRPr lang="en-GB" sz="2400" kern="1200" dirty="0"/>
        </a:p>
      </dsp:txBody>
      <dsp:txXfrm rot="-5400000">
        <a:off x="1120114" y="1459005"/>
        <a:ext cx="6162488" cy="938558"/>
      </dsp:txXfrm>
    </dsp:sp>
    <dsp:sp modelId="{2C341DB3-3933-470B-AEF7-EAC184C52FD4}">
      <dsp:nvSpPr>
        <dsp:cNvPr id="0" name=""/>
        <dsp:cNvSpPr/>
      </dsp:nvSpPr>
      <dsp:spPr>
        <a:xfrm rot="5400000">
          <a:off x="-240024" y="3054339"/>
          <a:ext cx="1600163" cy="1120114"/>
        </a:xfrm>
        <a:prstGeom prst="chevron">
          <a:avLst/>
        </a:prstGeom>
        <a:solidFill>
          <a:srgbClr val="FF0000"/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3</a:t>
          </a:r>
          <a:endParaRPr lang="en-GB" sz="3300" kern="1200" dirty="0"/>
        </a:p>
      </dsp:txBody>
      <dsp:txXfrm rot="-5400000">
        <a:off x="1" y="3374371"/>
        <a:ext cx="1120114" cy="480049"/>
      </dsp:txXfrm>
    </dsp:sp>
    <dsp:sp modelId="{D6C9C01C-A0DE-42AD-9C19-0393EA51A412}">
      <dsp:nvSpPr>
        <dsp:cNvPr id="0" name=""/>
        <dsp:cNvSpPr/>
      </dsp:nvSpPr>
      <dsp:spPr>
        <a:xfrm rot="5400000">
          <a:off x="3706692" y="244233"/>
          <a:ext cx="1040106" cy="62132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To be able to find percentage increase and decrease</a:t>
          </a:r>
          <a:endParaRPr lang="en-GB" sz="2400" kern="1200" dirty="0"/>
        </a:p>
      </dsp:txBody>
      <dsp:txXfrm rot="-5400000">
        <a:off x="1120114" y="2881585"/>
        <a:ext cx="6162488" cy="9385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F9339-9B99-4B56-A1C7-09D1810F321E}">
      <dsp:nvSpPr>
        <dsp:cNvPr id="0" name=""/>
        <dsp:cNvSpPr/>
      </dsp:nvSpPr>
      <dsp:spPr>
        <a:xfrm rot="5400000">
          <a:off x="-240024" y="242170"/>
          <a:ext cx="1600163" cy="11201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tx1"/>
              </a:solidFill>
            </a:rPr>
            <a:t>1</a:t>
          </a:r>
          <a:endParaRPr lang="en-GB" sz="3300" kern="1200" dirty="0">
            <a:solidFill>
              <a:schemeClr val="tx1"/>
            </a:solidFill>
          </a:endParaRPr>
        </a:p>
      </dsp:txBody>
      <dsp:txXfrm rot="-5400000">
        <a:off x="1" y="562202"/>
        <a:ext cx="1120114" cy="480049"/>
      </dsp:txXfrm>
    </dsp:sp>
    <dsp:sp modelId="{1F123108-65F8-4E6C-B7C5-AF3D679F4C6F}">
      <dsp:nvSpPr>
        <dsp:cNvPr id="0" name=""/>
        <dsp:cNvSpPr/>
      </dsp:nvSpPr>
      <dsp:spPr>
        <a:xfrm rot="5400000">
          <a:off x="3019188" y="-1896927"/>
          <a:ext cx="1040106" cy="48382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To be able to find 50%, 25%, and 10% of an amount </a:t>
          </a:r>
          <a:endParaRPr lang="en-GB" sz="2400" kern="1200" dirty="0"/>
        </a:p>
      </dsp:txBody>
      <dsp:txXfrm rot="-5400000">
        <a:off x="1120114" y="52921"/>
        <a:ext cx="4787480" cy="938558"/>
      </dsp:txXfrm>
    </dsp:sp>
    <dsp:sp modelId="{74C0FC05-CF75-4EEC-AD5E-5585ACC43873}">
      <dsp:nvSpPr>
        <dsp:cNvPr id="0" name=""/>
        <dsp:cNvSpPr/>
      </dsp:nvSpPr>
      <dsp:spPr>
        <a:xfrm rot="5400000">
          <a:off x="-240024" y="1648255"/>
          <a:ext cx="1600163" cy="1120114"/>
        </a:xfrm>
        <a:prstGeom prst="chevron">
          <a:avLst/>
        </a:prstGeom>
        <a:solidFill>
          <a:srgbClr val="FFFF00"/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tx1"/>
              </a:solidFill>
            </a:rPr>
            <a:t>2</a:t>
          </a:r>
          <a:endParaRPr lang="en-GB" sz="3300" kern="1200" dirty="0">
            <a:solidFill>
              <a:schemeClr val="tx1"/>
            </a:solidFill>
          </a:endParaRPr>
        </a:p>
      </dsp:txBody>
      <dsp:txXfrm rot="-5400000">
        <a:off x="1" y="1968287"/>
        <a:ext cx="1120114" cy="480049"/>
      </dsp:txXfrm>
    </dsp:sp>
    <dsp:sp modelId="{76B1FEB1-398D-4787-8375-F4A806937E0C}">
      <dsp:nvSpPr>
        <dsp:cNvPr id="0" name=""/>
        <dsp:cNvSpPr/>
      </dsp:nvSpPr>
      <dsp:spPr>
        <a:xfrm rot="5400000">
          <a:off x="3019188" y="-490843"/>
          <a:ext cx="1040106" cy="48382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To be able to find 75%, 30%, 5% and 15% of an amount </a:t>
          </a:r>
          <a:endParaRPr lang="en-GB" sz="2400" kern="1200" dirty="0"/>
        </a:p>
      </dsp:txBody>
      <dsp:txXfrm rot="-5400000">
        <a:off x="1120114" y="1459005"/>
        <a:ext cx="4787480" cy="938558"/>
      </dsp:txXfrm>
    </dsp:sp>
    <dsp:sp modelId="{2C341DB3-3933-470B-AEF7-EAC184C52FD4}">
      <dsp:nvSpPr>
        <dsp:cNvPr id="0" name=""/>
        <dsp:cNvSpPr/>
      </dsp:nvSpPr>
      <dsp:spPr>
        <a:xfrm rot="5400000">
          <a:off x="-240024" y="3054339"/>
          <a:ext cx="1600163" cy="1120114"/>
        </a:xfrm>
        <a:prstGeom prst="chevron">
          <a:avLst/>
        </a:prstGeom>
        <a:solidFill>
          <a:srgbClr val="FF0000"/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tx1"/>
              </a:solidFill>
            </a:rPr>
            <a:t>3</a:t>
          </a:r>
          <a:endParaRPr lang="en-GB" sz="3300" kern="1200" dirty="0">
            <a:solidFill>
              <a:schemeClr val="tx1"/>
            </a:solidFill>
          </a:endParaRPr>
        </a:p>
      </dsp:txBody>
      <dsp:txXfrm rot="-5400000">
        <a:off x="1" y="3374371"/>
        <a:ext cx="1120114" cy="480049"/>
      </dsp:txXfrm>
    </dsp:sp>
    <dsp:sp modelId="{D6C9C01C-A0DE-42AD-9C19-0393EA51A412}">
      <dsp:nvSpPr>
        <dsp:cNvPr id="0" name=""/>
        <dsp:cNvSpPr/>
      </dsp:nvSpPr>
      <dsp:spPr>
        <a:xfrm rot="5400000">
          <a:off x="3019188" y="931737"/>
          <a:ext cx="1040106" cy="4838254"/>
        </a:xfrm>
        <a:prstGeom prst="round2SameRect">
          <a:avLst/>
        </a:prstGeom>
        <a:solidFill>
          <a:srgbClr val="92D050">
            <a:alpha val="90000"/>
          </a:srgb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To be able to find percentage increase and decrease</a:t>
          </a:r>
          <a:endParaRPr lang="en-GB" sz="2400" kern="1200" dirty="0"/>
        </a:p>
      </dsp:txBody>
      <dsp:txXfrm rot="-5400000">
        <a:off x="1120114" y="2881585"/>
        <a:ext cx="4787480" cy="938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3C08B-B917-C84F-917A-B5E07DCC716E}" type="datetimeFigureOut">
              <a:rPr lang="en-US" smtClean="0"/>
              <a:t>16-Sep-16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89561-09AD-7A40-8139-C5F6F6DEC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833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4C8B1-6FBC-E647-A2B2-644AE6A3F379}" type="datetimeFigureOut">
              <a:rPr lang="en-US" smtClean="0"/>
              <a:t>16-Sep-16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D41EE-8043-8847-9ED1-395CDA61B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99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2016.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Samuel Sao.</a:t>
            </a:r>
            <a:endParaRPr lang="en-GB" dirty="0" smtClean="0"/>
          </a:p>
          <a:p>
            <a:pPr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2016.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Samuel Sao.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D41EE-8043-8847-9ED1-395CDA61BB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23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2016.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Samuel Sao.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D41EE-8043-8847-9ED1-395CDA61BB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0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D41EE-8043-8847-9ED1-395CDA61BB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62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2016.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Samuel Sao.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D41EE-8043-8847-9ED1-395CDA61BB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15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2016.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Samuel Sao.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D41EE-8043-8847-9ED1-395CDA61BB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40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2016.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Samuel Sao.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D41EE-8043-8847-9ED1-395CDA61BB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93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2016.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Samuel Sao.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D41EE-8043-8847-9ED1-395CDA61BB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37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2016.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Samuel Sao.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D41EE-8043-8847-9ED1-395CDA61BB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40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2016.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Samuel Sao.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D41EE-8043-8847-9ED1-395CDA61BB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0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September 2016.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Samuel Sao.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D41EE-8043-8847-9ED1-395CDA61BB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63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890076" y="630937"/>
            <a:ext cx="425390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6300" y="1098388"/>
            <a:ext cx="8383715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9724" y="5979197"/>
            <a:ext cx="6536866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6300" y="6375679"/>
            <a:ext cx="1892899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810B77-8D9B-5B4B-BF3B-44060F5EB553}" type="datetime1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96520" y="6375679"/>
            <a:ext cx="3343275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GB" smtClean="0"/>
              <a:t>Samuel Sao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67115" y="6375679"/>
            <a:ext cx="18929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42F08FE-2C1C-4288-A1B6-363D85A05F5D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303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73140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356B-83D2-1B41-9DEA-BB21B946E7B3}" type="datetime1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Samuel Sao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8FE-2C1C-4288-A1B6-363D85A05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5299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8886" y="382386"/>
            <a:ext cx="1212357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1557" y="382386"/>
            <a:ext cx="681897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5BC1-DDB1-BA4B-9DAB-4A089696355F}" type="datetime1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Samuel Sao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8FE-2C1C-4288-A1B6-363D85A05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7628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0D7A-4045-4345-8229-C5DBCBB187D5}" type="datetime1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Samuel Sao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8FE-2C1C-4288-A1B6-363D85A05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646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880" y="1073889"/>
            <a:ext cx="6651995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4881" y="5159782"/>
            <a:ext cx="5701709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29694" y="6375679"/>
            <a:ext cx="1213832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5D9C653-6794-FE49-94A1-2701F1961025}" type="datetime1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89240" y="6375679"/>
            <a:ext cx="33432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Samuel Sao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8228" y="6375679"/>
            <a:ext cx="1208647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42F08FE-2C1C-4288-A1B6-363D85A05F5D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286893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73173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1556" y="2286000"/>
            <a:ext cx="3900488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1334" y="2286000"/>
            <a:ext cx="3900488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300D-75A2-5046-8626-1735968F7A1F}" type="datetime1">
              <a:rPr lang="en-GB" smtClean="0"/>
              <a:t>16/09/2016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Samuel Sao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8FE-2C1C-4288-A1B6-363D85A05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6829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7841" y="381001"/>
            <a:ext cx="8265319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988" y="2199634"/>
            <a:ext cx="3900488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1556" y="2909102"/>
            <a:ext cx="3900488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0014" y="2199634"/>
            <a:ext cx="3900488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0014" y="2909102"/>
            <a:ext cx="3900488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2C79-8F42-BA40-AE84-DEC45C799579}" type="datetime1">
              <a:rPr lang="en-GB" smtClean="0"/>
              <a:t>16/09/2016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Samuel Sao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8FE-2C1C-4288-A1B6-363D85A05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877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E9BD-FA84-D140-BB2E-B9F22BDD591D}" type="datetime1">
              <a:rPr lang="en-GB" smtClean="0"/>
              <a:t>16/09/2016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Samuel Sao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8FE-2C1C-4288-A1B6-363D85A05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9354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F475-4AAC-9E40-AF86-04B9F2ED7C23}" type="datetime1">
              <a:rPr lang="en-GB" smtClean="0"/>
              <a:t>16/09/2016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Samuel Sao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08FE-2C1C-4288-A1B6-363D85A05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9534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6004222" y="0"/>
            <a:ext cx="390177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4531" y="457200"/>
            <a:ext cx="2512343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604" y="920377"/>
            <a:ext cx="5003715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4532" y="1741336"/>
            <a:ext cx="2512343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1604" y="6375679"/>
            <a:ext cx="1002101" cy="348462"/>
          </a:xfrm>
        </p:spPr>
        <p:txBody>
          <a:bodyPr/>
          <a:lstStyle/>
          <a:p>
            <a:fld id="{03A6548C-066E-8947-8C02-271E9910AE9C}" type="datetime1">
              <a:rPr lang="en-GB" smtClean="0"/>
              <a:t>16/09/2016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09192" y="6375679"/>
            <a:ext cx="2829270" cy="345796"/>
          </a:xfrm>
        </p:spPr>
        <p:txBody>
          <a:bodyPr/>
          <a:lstStyle/>
          <a:p>
            <a:r>
              <a:rPr lang="en-GB" smtClean="0"/>
              <a:t>Samuel Sao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23949" y="6375679"/>
            <a:ext cx="1001371" cy="345796"/>
          </a:xfrm>
        </p:spPr>
        <p:txBody>
          <a:bodyPr/>
          <a:lstStyle/>
          <a:p>
            <a:fld id="{742F08FE-2C1C-4288-A1B6-363D85A05F5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3031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7885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0315" y="1"/>
            <a:ext cx="5976413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6004222" y="0"/>
            <a:ext cx="390177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3031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4530" y="457200"/>
            <a:ext cx="2512345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4530" y="1741336"/>
            <a:ext cx="251234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2334" y="6375679"/>
            <a:ext cx="1001371" cy="348462"/>
          </a:xfrm>
        </p:spPr>
        <p:txBody>
          <a:bodyPr/>
          <a:lstStyle/>
          <a:p>
            <a:fld id="{0DF3D8C8-78D0-354B-B943-BC0D94AFF3E6}" type="datetime1">
              <a:rPr lang="en-GB" smtClean="0"/>
              <a:t>16/09/2016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09192" y="6375679"/>
            <a:ext cx="2829270" cy="345796"/>
          </a:xfrm>
        </p:spPr>
        <p:txBody>
          <a:bodyPr/>
          <a:lstStyle/>
          <a:p>
            <a:r>
              <a:rPr lang="en-GB" smtClean="0"/>
              <a:t>Samuel Sao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21149" y="6375679"/>
            <a:ext cx="1002983" cy="345796"/>
          </a:xfrm>
        </p:spPr>
        <p:txBody>
          <a:bodyPr/>
          <a:lstStyle/>
          <a:p>
            <a:fld id="{742F08FE-2C1C-4288-A1B6-363D85A05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8702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988" y="382385"/>
            <a:ext cx="8269887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988" y="2286002"/>
            <a:ext cx="8269887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6988" y="6375679"/>
            <a:ext cx="1892899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EE24C8E-B180-FE45-BFDC-3B939E9A3AC9}" type="datetime1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75679"/>
            <a:ext cx="3343275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 smtClean="0"/>
              <a:t>Samuel Sao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4" y="6375679"/>
            <a:ext cx="2290762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42F08FE-2C1C-4288-A1B6-363D85A05F5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719733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9675685" y="0"/>
            <a:ext cx="23031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406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killsworkshop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killsworkshop.org/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806217" y="1327438"/>
            <a:ext cx="6933537" cy="71604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>
                <a:latin typeface="Century Gothic" panose="020B0502020202020204" pitchFamily="34" charset="0"/>
              </a:rPr>
              <a:t>Percentages of amounts</a:t>
            </a:r>
            <a:endParaRPr lang="en-GB" sz="4000" b="1" dirty="0" smtClean="0">
              <a:latin typeface="Century Gothic" panose="020B0502020202020204" pitchFamily="34" charset="0"/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462626" y="4119565"/>
            <a:ext cx="9137252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3316" name="Picture 1" descr="Description: sw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287" y="44626"/>
            <a:ext cx="1921007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16"/>
          <p:cNvSpPr>
            <a:spLocks noChangeArrowheads="1"/>
          </p:cNvSpPr>
          <p:nvPr/>
        </p:nvSpPr>
        <p:spPr bwMode="auto">
          <a:xfrm>
            <a:off x="806217" y="4725146"/>
            <a:ext cx="8581761" cy="931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00"/>
                </a:solidFill>
                <a:latin typeface="Calibri" pitchFamily="34" charset="0"/>
              </a:rPr>
              <a:t>Functional Mathematics Curriculum links</a:t>
            </a:r>
            <a:endParaRPr lang="en-GB" sz="12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200" dirty="0" smtClean="0">
                <a:solidFill>
                  <a:srgbClr val="000000"/>
                </a:solidFill>
                <a:latin typeface="Calibri"/>
                <a:cs typeface="Arial"/>
              </a:rPr>
              <a:t>L1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Arial"/>
              </a:rPr>
              <a:t>: </a:t>
            </a:r>
            <a:r>
              <a:rPr lang="en-GB" sz="1200" dirty="0" smtClean="0">
                <a:solidFill>
                  <a:srgbClr val="000000"/>
                </a:solidFill>
                <a:latin typeface="Calibri"/>
                <a:cs typeface="Arial"/>
              </a:rPr>
              <a:t>U</a:t>
            </a:r>
            <a:r>
              <a:rPr lang="en-GB" sz="1200" dirty="0" smtClean="0">
                <a:solidFill>
                  <a:srgbClr val="000000"/>
                </a:solidFill>
                <a:latin typeface="Calibri"/>
                <a:cs typeface="Arial"/>
              </a:rPr>
              <a:t>nderstand 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Arial"/>
              </a:rPr>
              <a:t>and use equivalences between common fractions, decimals and percentages 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Arial"/>
              </a:rPr>
              <a:t>		</a:t>
            </a:r>
            <a:endParaRPr lang="en-GB" sz="11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200" dirty="0" smtClean="0">
                <a:solidFill>
                  <a:srgbClr val="000000"/>
                </a:solidFill>
                <a:latin typeface="Calibri"/>
                <a:cs typeface="Arial"/>
              </a:rPr>
              <a:t>L2: </a:t>
            </a:r>
            <a:r>
              <a:rPr lang="en-GB" sz="1200" dirty="0" smtClean="0">
                <a:solidFill>
                  <a:srgbClr val="000000"/>
                </a:solidFill>
                <a:latin typeface="Calibri"/>
                <a:cs typeface="Arial"/>
              </a:rPr>
              <a:t>Understand </a:t>
            </a:r>
            <a:r>
              <a:rPr lang="en-GB" sz="1200" dirty="0">
                <a:solidFill>
                  <a:srgbClr val="000000"/>
                </a:solidFill>
                <a:latin typeface="Calibri"/>
                <a:cs typeface="Arial"/>
              </a:rPr>
              <a:t>and use equivalences between fractions, decimals and </a:t>
            </a:r>
            <a:r>
              <a:rPr lang="en-GB" sz="1200" dirty="0" smtClean="0">
                <a:solidFill>
                  <a:srgbClr val="000000"/>
                </a:solidFill>
                <a:latin typeface="Calibri"/>
                <a:cs typeface="Arial"/>
              </a:rPr>
              <a:t>percentages</a:t>
            </a:r>
            <a:endParaRPr lang="en-GB" sz="16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875705" y="2188515"/>
            <a:ext cx="8647445" cy="2088232"/>
          </a:xfrm>
          <a:custGeom>
            <a:avLst/>
            <a:gdLst>
              <a:gd name="connsiteX0" fmla="*/ 0 w 8434289"/>
              <a:gd name="connsiteY0" fmla="*/ 209142 h 1254825"/>
              <a:gd name="connsiteX1" fmla="*/ 209142 w 8434289"/>
              <a:gd name="connsiteY1" fmla="*/ 0 h 1254825"/>
              <a:gd name="connsiteX2" fmla="*/ 8225147 w 8434289"/>
              <a:gd name="connsiteY2" fmla="*/ 0 h 1254825"/>
              <a:gd name="connsiteX3" fmla="*/ 8434289 w 8434289"/>
              <a:gd name="connsiteY3" fmla="*/ 209142 h 1254825"/>
              <a:gd name="connsiteX4" fmla="*/ 8434289 w 8434289"/>
              <a:gd name="connsiteY4" fmla="*/ 1045683 h 1254825"/>
              <a:gd name="connsiteX5" fmla="*/ 8225147 w 8434289"/>
              <a:gd name="connsiteY5" fmla="*/ 1254825 h 1254825"/>
              <a:gd name="connsiteX6" fmla="*/ 209142 w 8434289"/>
              <a:gd name="connsiteY6" fmla="*/ 1254825 h 1254825"/>
              <a:gd name="connsiteX7" fmla="*/ 0 w 8434289"/>
              <a:gd name="connsiteY7" fmla="*/ 1045683 h 1254825"/>
              <a:gd name="connsiteX8" fmla="*/ 0 w 8434289"/>
              <a:gd name="connsiteY8" fmla="*/ 209142 h 125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4289" h="1254825">
                <a:moveTo>
                  <a:pt x="0" y="209142"/>
                </a:moveTo>
                <a:cubicBezTo>
                  <a:pt x="0" y="93636"/>
                  <a:pt x="93636" y="0"/>
                  <a:pt x="209142" y="0"/>
                </a:cubicBezTo>
                <a:lnTo>
                  <a:pt x="8225147" y="0"/>
                </a:lnTo>
                <a:cubicBezTo>
                  <a:pt x="8340653" y="0"/>
                  <a:pt x="8434289" y="93636"/>
                  <a:pt x="8434289" y="209142"/>
                </a:cubicBezTo>
                <a:lnTo>
                  <a:pt x="8434289" y="1045683"/>
                </a:lnTo>
                <a:cubicBezTo>
                  <a:pt x="8434289" y="1161189"/>
                  <a:pt x="8340653" y="1254825"/>
                  <a:pt x="8225147" y="1254825"/>
                </a:cubicBezTo>
                <a:lnTo>
                  <a:pt x="209142" y="1254825"/>
                </a:lnTo>
                <a:cubicBezTo>
                  <a:pt x="93636" y="1254825"/>
                  <a:pt x="0" y="1161189"/>
                  <a:pt x="0" y="1045683"/>
                </a:cubicBezTo>
                <a:lnTo>
                  <a:pt x="0" y="209142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1000">
                <a:schemeClr val="accent1">
                  <a:lumMod val="40000"/>
                  <a:lumOff val="60000"/>
                </a:schemeClr>
              </a:gs>
              <a:gs pos="73000">
                <a:schemeClr val="accent1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98416" tIns="198416" rIns="198416" bIns="198416" spcCol="1270" anchor="ctr"/>
          <a:lstStyle/>
          <a:p>
            <a:pPr>
              <a:defRPr/>
            </a:pPr>
            <a:endParaRPr lang="en-GB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GB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September 2016. </a:t>
            </a: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</a:rPr>
              <a:t>Kindly contributed </a:t>
            </a:r>
            <a:r>
              <a:rPr lang="en-GB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by </a:t>
            </a: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</a:rPr>
              <a:t>Samuel Sao, Thurrock Adult Community </a:t>
            </a:r>
            <a:r>
              <a:rPr lang="en-GB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College, Essex.</a:t>
            </a:r>
            <a:r>
              <a:rPr lang="en-GB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GB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Search </a:t>
            </a: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</a:rPr>
              <a:t>for </a:t>
            </a:r>
            <a:r>
              <a:rPr lang="en-GB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Samuel </a:t>
            </a: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</a:rPr>
              <a:t>on </a:t>
            </a: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  <a:hlinkClick r:id="rId5"/>
              </a:rPr>
              <a:t>www.skillsworkshop.org</a:t>
            </a: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  <a:p>
            <a:pPr>
              <a:spcBef>
                <a:spcPct val="0"/>
              </a:spcBef>
              <a:defRPr/>
            </a:pPr>
            <a:r>
              <a:rPr lang="en-GB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  <a:p>
            <a:pPr>
              <a:spcBef>
                <a:spcPct val="0"/>
              </a:spcBef>
              <a:defRPr/>
            </a:pPr>
            <a:r>
              <a:rPr lang="en-GB" dirty="0">
                <a:solidFill>
                  <a:srgbClr val="000000"/>
                </a:solidFill>
                <a:latin typeface="Century Gothic" panose="020B0502020202020204" pitchFamily="34" charset="0"/>
              </a:rPr>
              <a:t>Please refer to the download page for this resource on skillsworkshop for detailed curriculum links and related </a:t>
            </a:r>
            <a:r>
              <a:rPr lang="en-GB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resources</a:t>
            </a:r>
            <a:endParaRPr lang="en-GB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63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44917" cy="16427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1476" y="123569"/>
            <a:ext cx="72889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 pair of </a:t>
            </a:r>
            <a:r>
              <a:rPr lang="en-US" sz="2000" b="1" dirty="0" smtClean="0"/>
              <a:t>jeans </a:t>
            </a:r>
            <a:r>
              <a:rPr lang="en-US" sz="2000" b="1" dirty="0" smtClean="0"/>
              <a:t>is in a sale. The sale offers a discount of 30%. The </a:t>
            </a:r>
            <a:r>
              <a:rPr lang="en-US" sz="2000" b="1" dirty="0" smtClean="0"/>
              <a:t>jeans </a:t>
            </a:r>
            <a:r>
              <a:rPr lang="en-US" sz="2000" b="1" dirty="0" smtClean="0"/>
              <a:t>originally cost £50. 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What </a:t>
            </a:r>
            <a:r>
              <a:rPr lang="en-US" sz="2000" b="1" dirty="0" smtClean="0">
                <a:solidFill>
                  <a:srgbClr val="C00000"/>
                </a:solidFill>
              </a:rPr>
              <a:t>was the price of the </a:t>
            </a:r>
            <a:r>
              <a:rPr lang="en-US" sz="2000" b="1" dirty="0" smtClean="0">
                <a:solidFill>
                  <a:srgbClr val="C00000"/>
                </a:solidFill>
              </a:rPr>
              <a:t>jeans </a:t>
            </a:r>
            <a:r>
              <a:rPr lang="en-US" sz="2000" b="1" dirty="0" smtClean="0">
                <a:solidFill>
                  <a:srgbClr val="C00000"/>
                </a:solidFill>
              </a:rPr>
              <a:t>in the sale?  </a:t>
            </a:r>
            <a:endParaRPr lang="en-GB" sz="20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211477" y="1405701"/>
                <a:ext cx="7288943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10% of £50 = £5</a:t>
                </a:r>
              </a:p>
              <a:p>
                <a:r>
                  <a:rPr lang="en-US" sz="2400" dirty="0" smtClean="0"/>
                  <a:t>30% of £50 = 3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n-US" sz="2400" dirty="0" smtClean="0"/>
                      <m:t>£5</m:t>
                    </m:r>
                  </m:oMath>
                </a14:m>
                <a:r>
                  <a:rPr lang="en-GB" sz="2400" dirty="0" smtClean="0"/>
                  <a:t> = </a:t>
                </a:r>
                <a:r>
                  <a:rPr lang="en-US" sz="2400" dirty="0" smtClean="0"/>
                  <a:t>£15 </a:t>
                </a:r>
              </a:p>
              <a:p>
                <a:r>
                  <a:rPr lang="en-US" sz="2400" dirty="0" smtClean="0"/>
                  <a:t>Therefore discount given = £15 </a:t>
                </a:r>
              </a:p>
              <a:p>
                <a:endParaRPr lang="en-US" sz="2400" dirty="0"/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Sale Price </a:t>
                </a:r>
                <a:r>
                  <a:rPr lang="en-US" sz="2400" dirty="0" smtClean="0"/>
                  <a:t>= original amount – discount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             </a:t>
                </a:r>
                <a:r>
                  <a:rPr lang="en-US" sz="2400" dirty="0" smtClean="0"/>
                  <a:t>  =  </a:t>
                </a:r>
                <a:r>
                  <a:rPr lang="en-US" sz="2400" dirty="0" smtClean="0"/>
                  <a:t>£50                  -       £15     = </a:t>
                </a:r>
                <a:r>
                  <a:rPr lang="en-US" sz="2400" dirty="0" smtClean="0"/>
                  <a:t>  £</a:t>
                </a:r>
                <a:r>
                  <a:rPr lang="en-US" sz="2400" dirty="0" smtClean="0"/>
                  <a:t>35 </a:t>
                </a:r>
                <a:endParaRPr lang="en-GB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477" y="1405701"/>
                <a:ext cx="7288943" cy="2308324"/>
              </a:xfrm>
              <a:prstGeom prst="rect">
                <a:avLst/>
              </a:prstGeom>
              <a:blipFill rotWithShape="1">
                <a:blip r:embed="rId4"/>
                <a:stretch>
                  <a:fillRect l="-1339" t="-2116" b="-52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56954"/>
              </p:ext>
            </p:extLst>
          </p:nvPr>
        </p:nvGraphicFramePr>
        <p:xfrm>
          <a:off x="1107284" y="5231692"/>
          <a:ext cx="777432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869"/>
                <a:gridCol w="1830293"/>
                <a:gridCol w="1943581"/>
                <a:gridCol w="194358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GB" dirty="0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Original price</a:t>
                      </a:r>
                      <a:endParaRPr lang="en-GB" dirty="0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Discount</a:t>
                      </a:r>
                      <a:r>
                        <a:rPr lang="en-US" baseline="0" dirty="0" smtClean="0"/>
                        <a:t> %</a:t>
                      </a:r>
                      <a:endParaRPr lang="en-GB" dirty="0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Price</a:t>
                      </a:r>
                      <a:endParaRPr lang="en-GB" dirty="0"/>
                    </a:p>
                  </a:txBody>
                  <a:tcPr marL="74295" marR="7429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Iphone</a:t>
                      </a:r>
                      <a:r>
                        <a:rPr lang="en-US" dirty="0" smtClean="0"/>
                        <a:t> 6</a:t>
                      </a:r>
                      <a:endParaRPr lang="en-GB" dirty="0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£600</a:t>
                      </a:r>
                      <a:endParaRPr lang="en-GB" dirty="0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GB" dirty="0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Samsung S4</a:t>
                      </a:r>
                      <a:endParaRPr lang="en-GB" dirty="0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£500</a:t>
                      </a:r>
                      <a:endParaRPr lang="en-GB" dirty="0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GB" dirty="0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Sony </a:t>
                      </a:r>
                      <a:r>
                        <a:rPr lang="en-US" dirty="0" err="1" smtClean="0"/>
                        <a:t>Experia</a:t>
                      </a:r>
                      <a:r>
                        <a:rPr lang="en-US" dirty="0" smtClean="0"/>
                        <a:t> Z4</a:t>
                      </a:r>
                      <a:endParaRPr lang="en-GB" dirty="0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£500</a:t>
                      </a:r>
                      <a:endParaRPr lang="en-GB" dirty="0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GB" dirty="0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74295" marR="74295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7284" y="4523806"/>
            <a:ext cx="7050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Work out the new prices after the percentage discount has been made</a:t>
            </a:r>
            <a:endParaRPr lang="en-GB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84005" y="4070010"/>
            <a:ext cx="1157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4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991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21027" y="286872"/>
            <a:ext cx="5335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Asda</a:t>
            </a:r>
            <a:r>
              <a:rPr lang="en-US" sz="2400" dirty="0" smtClean="0"/>
              <a:t> has </a:t>
            </a:r>
            <a:r>
              <a:rPr lang="en-US" sz="2400" b="1" i="1" u="sng" dirty="0" smtClean="0"/>
              <a:t>INCREASED</a:t>
            </a:r>
            <a:r>
              <a:rPr lang="en-US" sz="2400" dirty="0" smtClean="0"/>
              <a:t> its sales by 20% this year. It sold 2400 items last year. 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How many items has it sold this year?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060" y="1"/>
            <a:ext cx="1230289" cy="140604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961464" y="1721224"/>
                <a:ext cx="771357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10% of 2400 = 240</a:t>
                </a:r>
              </a:p>
              <a:p>
                <a:r>
                  <a:rPr lang="en-US" sz="2400" dirty="0" smtClean="0"/>
                  <a:t>20% of 2400 = 2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240=480</m:t>
                    </m:r>
                  </m:oMath>
                </a14:m>
                <a:endParaRPr lang="en-GB" sz="2400" dirty="0" smtClean="0"/>
              </a:p>
              <a:p>
                <a:endParaRPr lang="en-US" sz="2400" dirty="0"/>
              </a:p>
              <a:p>
                <a:r>
                  <a:rPr lang="en-US" sz="2400" dirty="0" smtClean="0">
                    <a:solidFill>
                      <a:srgbClr val="C00000"/>
                    </a:solidFill>
                  </a:rPr>
                  <a:t>Total items sold this year </a:t>
                </a:r>
                <a:r>
                  <a:rPr lang="en-US" sz="2400" dirty="0" smtClean="0"/>
                  <a:t>= items sold last year + increase</a:t>
                </a:r>
              </a:p>
              <a:p>
                <a:r>
                  <a:rPr lang="en-US" sz="2400" dirty="0"/>
                  <a:t>	</a:t>
                </a:r>
                <a:r>
                  <a:rPr lang="en-US" sz="2400" dirty="0" smtClean="0"/>
                  <a:t>		     = </a:t>
                </a:r>
                <a:r>
                  <a:rPr lang="en-US" sz="2400" dirty="0" smtClean="0"/>
                  <a:t>2400 + 480</a:t>
                </a:r>
                <a:endParaRPr lang="en-US" sz="2400" dirty="0" smtClean="0"/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			     = 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2880</a:t>
                </a:r>
                <a:endParaRPr lang="en-GB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464" y="1721224"/>
                <a:ext cx="7713570" cy="2308324"/>
              </a:xfrm>
              <a:prstGeom prst="rect">
                <a:avLst/>
              </a:prstGeom>
              <a:blipFill rotWithShape="1">
                <a:blip r:embed="rId4"/>
                <a:stretch>
                  <a:fillRect l="-1265" t="-2111" b="-5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52244" y="4228888"/>
            <a:ext cx="6196940" cy="24462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03195" y="3774126"/>
            <a:ext cx="1506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5</a:t>
            </a:r>
            <a:endParaRPr lang="en-GB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86476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491" y="1078242"/>
            <a:ext cx="8484051" cy="1646302"/>
          </a:xfrm>
        </p:spPr>
        <p:txBody>
          <a:bodyPr/>
          <a:lstStyle/>
          <a:p>
            <a:r>
              <a:rPr lang="en-US" dirty="0" smtClean="0"/>
              <a:t>Percentages </a:t>
            </a:r>
            <a:r>
              <a:rPr lang="en-US" dirty="0" smtClean="0"/>
              <a:t>of Amounts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Samuel Sao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5756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3548" y="293241"/>
            <a:ext cx="7375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Objectives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20575985"/>
              </p:ext>
            </p:extLst>
          </p:nvPr>
        </p:nvGraphicFramePr>
        <p:xfrm>
          <a:off x="1651000" y="1721709"/>
          <a:ext cx="5958369" cy="4416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603333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47F9339-9B99-4B56-A1C7-09D1810F3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47F9339-9B99-4B56-A1C7-09D1810F3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47F9339-9B99-4B56-A1C7-09D1810F3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47F9339-9B99-4B56-A1C7-09D1810F3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47F9339-9B99-4B56-A1C7-09D1810F3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47F9339-9B99-4B56-A1C7-09D1810F3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47F9339-9B99-4B56-A1C7-09D1810F3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47F9339-9B99-4B56-A1C7-09D1810F321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47F9339-9B99-4B56-A1C7-09D1810F321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47F9339-9B99-4B56-A1C7-09D1810F321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47F9339-9B99-4B56-A1C7-09D1810F321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47F9339-9B99-4B56-A1C7-09D1810F321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47F9339-9B99-4B56-A1C7-09D1810F321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47F9339-9B99-4B56-A1C7-09D1810F321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47F9339-9B99-4B56-A1C7-09D1810F321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F123108-65F8-4E6C-B7C5-AF3D679F4C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F123108-65F8-4E6C-B7C5-AF3D679F4C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F123108-65F8-4E6C-B7C5-AF3D679F4C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F123108-65F8-4E6C-B7C5-AF3D679F4C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F123108-65F8-4E6C-B7C5-AF3D679F4C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F123108-65F8-4E6C-B7C5-AF3D679F4C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F123108-65F8-4E6C-B7C5-AF3D679F4C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F123108-65F8-4E6C-B7C5-AF3D679F4C6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F123108-65F8-4E6C-B7C5-AF3D679F4C6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F123108-65F8-4E6C-B7C5-AF3D679F4C6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F123108-65F8-4E6C-B7C5-AF3D679F4C6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F123108-65F8-4E6C-B7C5-AF3D679F4C6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F123108-65F8-4E6C-B7C5-AF3D679F4C6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F123108-65F8-4E6C-B7C5-AF3D679F4C6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F123108-65F8-4E6C-B7C5-AF3D679F4C6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4C0FC05-CF75-4EEC-AD5E-5585ACC43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4C0FC05-CF75-4EEC-AD5E-5585ACC438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4C0FC05-CF75-4EEC-AD5E-5585ACC43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4C0FC05-CF75-4EEC-AD5E-5585ACC43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4C0FC05-CF75-4EEC-AD5E-5585ACC43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4C0FC05-CF75-4EEC-AD5E-5585ACC43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4C0FC05-CF75-4EEC-AD5E-5585ACC43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4C0FC05-CF75-4EEC-AD5E-5585ACC4387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4C0FC05-CF75-4EEC-AD5E-5585ACC4387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4C0FC05-CF75-4EEC-AD5E-5585ACC4387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4C0FC05-CF75-4EEC-AD5E-5585ACC4387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4C0FC05-CF75-4EEC-AD5E-5585ACC4387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4C0FC05-CF75-4EEC-AD5E-5585ACC4387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4C0FC05-CF75-4EEC-AD5E-5585ACC4387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4C0FC05-CF75-4EEC-AD5E-5585ACC4387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6B1FEB1-398D-4787-8375-F4A806937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6B1FEB1-398D-4787-8375-F4A806937E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6B1FEB1-398D-4787-8375-F4A806937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6B1FEB1-398D-4787-8375-F4A806937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6B1FEB1-398D-4787-8375-F4A806937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6B1FEB1-398D-4787-8375-F4A806937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6B1FEB1-398D-4787-8375-F4A806937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6B1FEB1-398D-4787-8375-F4A806937E0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6B1FEB1-398D-4787-8375-F4A806937E0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6B1FEB1-398D-4787-8375-F4A806937E0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6B1FEB1-398D-4787-8375-F4A806937E0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6B1FEB1-398D-4787-8375-F4A806937E0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6B1FEB1-398D-4787-8375-F4A806937E0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6B1FEB1-398D-4787-8375-F4A806937E0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6B1FEB1-398D-4787-8375-F4A806937E0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341DB3-3933-470B-AEF7-EAC184C52F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341DB3-3933-470B-AEF7-EAC184C52F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341DB3-3933-470B-AEF7-EAC184C52F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341DB3-3933-470B-AEF7-EAC184C52F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341DB3-3933-470B-AEF7-EAC184C52F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341DB3-3933-470B-AEF7-EAC184C52F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341DB3-3933-470B-AEF7-EAC184C52F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341DB3-3933-470B-AEF7-EAC184C52FD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341DB3-3933-470B-AEF7-EAC184C52FD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341DB3-3933-470B-AEF7-EAC184C52FD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341DB3-3933-470B-AEF7-EAC184C52FD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341DB3-3933-470B-AEF7-EAC184C52FD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341DB3-3933-470B-AEF7-EAC184C52FD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341DB3-3933-470B-AEF7-EAC184C52FD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341DB3-3933-470B-AEF7-EAC184C52FD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6C9C01C-A0DE-42AD-9C19-0393EA51A4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6C9C01C-A0DE-42AD-9C19-0393EA51A4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6C9C01C-A0DE-42AD-9C19-0393EA51A4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6C9C01C-A0DE-42AD-9C19-0393EA51A4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6C9C01C-A0DE-42AD-9C19-0393EA51A4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6C9C01C-A0DE-42AD-9C19-0393EA51A4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6C9C01C-A0DE-42AD-9C19-0393EA51A4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6C9C01C-A0DE-42AD-9C19-0393EA51A41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6C9C01C-A0DE-42AD-9C19-0393EA51A41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6C9C01C-A0DE-42AD-9C19-0393EA51A41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6C9C01C-A0DE-42AD-9C19-0393EA51A41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6C9C01C-A0DE-42AD-9C19-0393EA51A41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6C9C01C-A0DE-42AD-9C19-0393EA51A41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6C9C01C-A0DE-42AD-9C19-0393EA51A41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6C9C01C-A0DE-42AD-9C19-0393EA51A41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4" dur="2000" fill="hold"/>
                                        <p:tgtEl>
                                          <p:spTgt spid="8">
                                            <p:graphicEl>
                                              <a:dgm id="{547F9339-9B99-4B56-A1C7-09D1810F321E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8" dur="2000" fill="hold"/>
                                        <p:tgtEl>
                                          <p:spTgt spid="8">
                                            <p:graphicEl>
                                              <a:dgm id="{1F123108-65F8-4E6C-B7C5-AF3D679F4C6F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2000" fill="hold"/>
                                        <p:tgtEl>
                                          <p:spTgt spid="8">
                                            <p:graphicEl>
                                              <a:dgm id="{74C0FC05-CF75-4EEC-AD5E-5585ACC43873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6" dur="2000" fill="hold"/>
                                        <p:tgtEl>
                                          <p:spTgt spid="8">
                                            <p:graphicEl>
                                              <a:dgm id="{76B1FEB1-398D-4787-8375-F4A806937E0C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0" dur="2000" fill="hold"/>
                                        <p:tgtEl>
                                          <p:spTgt spid="8">
                                            <p:graphicEl>
                                              <a:dgm id="{2C341DB3-3933-470B-AEF7-EAC184C52FD4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4" dur="2000" fill="hold"/>
                                        <p:tgtEl>
                                          <p:spTgt spid="8">
                                            <p:graphicEl>
                                              <a:dgm id="{D6C9C01C-A0DE-42AD-9C19-0393EA51A412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  <p:bldGraphic spid="8" grpI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3587" y="848496"/>
            <a:ext cx="8256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use 100% to mean </a:t>
            </a:r>
            <a:r>
              <a:rPr lang="en-US" sz="2800" dirty="0" smtClean="0"/>
              <a:t>‘everything’ – the total amount. 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03587" y="1795848"/>
            <a:ext cx="4270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So, what is </a:t>
            </a:r>
            <a:r>
              <a:rPr lang="en-US" sz="2800" dirty="0" smtClean="0"/>
              <a:t>50</a:t>
            </a:r>
            <a:r>
              <a:rPr lang="en-US" sz="2800" dirty="0" smtClean="0"/>
              <a:t>% ?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90599" y="2743201"/>
            <a:ext cx="746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find 50%, </a:t>
            </a:r>
            <a:r>
              <a:rPr lang="en-US" sz="2800" dirty="0" smtClean="0"/>
              <a:t>halve </a:t>
            </a:r>
            <a:r>
              <a:rPr lang="en-US" sz="2800" dirty="0" smtClean="0"/>
              <a:t>the amount OR </a:t>
            </a:r>
            <a:r>
              <a:rPr lang="en-US" sz="2800" dirty="0" smtClean="0"/>
              <a:t>divide </a:t>
            </a:r>
            <a:r>
              <a:rPr lang="en-US" sz="2800" dirty="0" smtClean="0"/>
              <a:t>the amount by </a:t>
            </a:r>
            <a:r>
              <a:rPr lang="en-US" sz="2800" dirty="0" smtClean="0"/>
              <a:t>2.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666616" y="4011828"/>
            <a:ext cx="554200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1: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Work out the following</a:t>
            </a:r>
          </a:p>
          <a:p>
            <a:pPr marL="342900" indent="-342900">
              <a:buAutoNum type="alphaLcParenR"/>
            </a:pPr>
            <a:r>
              <a:rPr lang="en-US" sz="2800" dirty="0" smtClean="0"/>
              <a:t>50% of £68 = </a:t>
            </a:r>
          </a:p>
          <a:p>
            <a:pPr marL="342900" indent="-342900">
              <a:buAutoNum type="alphaLcParenR"/>
            </a:pPr>
            <a:r>
              <a:rPr lang="en-US" sz="2800" dirty="0" smtClean="0"/>
              <a:t>50% of £90 =</a:t>
            </a:r>
          </a:p>
          <a:p>
            <a:pPr marL="342900" indent="-342900">
              <a:buAutoNum type="alphaLcParenR"/>
            </a:pPr>
            <a:r>
              <a:rPr lang="en-US" sz="2800" dirty="0" smtClean="0"/>
              <a:t>50% of £150 =</a:t>
            </a:r>
          </a:p>
          <a:p>
            <a:pPr marL="342900" indent="-342900">
              <a:buAutoNum type="alphaL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1284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0122" y="197707"/>
            <a:ext cx="7021212" cy="356857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70122" y="4184822"/>
            <a:ext cx="55219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2</a:t>
            </a:r>
          </a:p>
          <a:p>
            <a:r>
              <a:rPr lang="en-US" sz="2800" dirty="0" smtClean="0"/>
              <a:t>Work out the following:</a:t>
            </a:r>
          </a:p>
          <a:p>
            <a:r>
              <a:rPr lang="en-US" sz="2800" dirty="0" smtClean="0"/>
              <a:t>a) 25% of 40cm = </a:t>
            </a:r>
          </a:p>
          <a:p>
            <a:r>
              <a:rPr lang="en-US" sz="2800" dirty="0" smtClean="0"/>
              <a:t>b) 25% of 88kg = </a:t>
            </a:r>
          </a:p>
          <a:p>
            <a:r>
              <a:rPr lang="en-US" sz="2800" dirty="0" smtClean="0"/>
              <a:t>c) 25% of £240 =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425155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0361" y="0"/>
            <a:ext cx="5990138" cy="41234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0360" y="4275439"/>
            <a:ext cx="56758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3</a:t>
            </a:r>
          </a:p>
          <a:p>
            <a:r>
              <a:rPr lang="en-US" sz="2800" dirty="0" smtClean="0"/>
              <a:t>Work out the following</a:t>
            </a:r>
          </a:p>
          <a:p>
            <a:r>
              <a:rPr lang="en-US" sz="2800" dirty="0" smtClean="0"/>
              <a:t>a) 10% of £210 = </a:t>
            </a:r>
          </a:p>
          <a:p>
            <a:r>
              <a:rPr lang="en-US" sz="2800" dirty="0" smtClean="0"/>
              <a:t>b) 10% of $415 =</a:t>
            </a:r>
          </a:p>
          <a:p>
            <a:r>
              <a:rPr lang="en-US" sz="2800" dirty="0" smtClean="0"/>
              <a:t>c) 10% of £801 = 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898536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43924859"/>
              </p:ext>
            </p:extLst>
          </p:nvPr>
        </p:nvGraphicFramePr>
        <p:xfrm>
          <a:off x="1651000" y="1721709"/>
          <a:ext cx="5958369" cy="4416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3548" y="293241"/>
            <a:ext cx="7375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Objectives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71219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6641" y="406985"/>
            <a:ext cx="5347692" cy="5810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6641" y="1103464"/>
            <a:ext cx="566572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50% of £88 = £44</a:t>
            </a:r>
          </a:p>
          <a:p>
            <a:r>
              <a:rPr lang="en-US" sz="2800" u="sng" dirty="0" smtClean="0"/>
              <a:t>25% of £88 = £22</a:t>
            </a:r>
          </a:p>
          <a:p>
            <a:r>
              <a:rPr lang="en-US" sz="2800" dirty="0" smtClean="0"/>
              <a:t>75% of £88 = £66 </a:t>
            </a:r>
            <a:endParaRPr lang="en-US" sz="2800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6640" y="2779475"/>
            <a:ext cx="4535091" cy="5619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79675" y="3580595"/>
                <a:ext cx="4335393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10% of 170 = 17</a:t>
                </a:r>
              </a:p>
              <a:p>
                <a:r>
                  <a:rPr lang="en-US" sz="2800" dirty="0" smtClean="0"/>
                  <a:t>30% = 3 lots of 10% 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= 3 lots of 17 = 3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17=51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23" y="3580594"/>
                <a:ext cx="5335868" cy="1384995"/>
              </a:xfrm>
              <a:prstGeom prst="rect">
                <a:avLst/>
              </a:prstGeom>
              <a:blipFill rotWithShape="0">
                <a:blip r:embed="rId5"/>
                <a:stretch>
                  <a:fillRect l="-2283" t="-4386" b="-10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06641" y="5562397"/>
            <a:ext cx="5212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How can we find 15% of £220? </a:t>
            </a:r>
            <a:endParaRPr lang="en-GB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1187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63371505"/>
              </p:ext>
            </p:extLst>
          </p:nvPr>
        </p:nvGraphicFramePr>
        <p:xfrm>
          <a:off x="1651000" y="1721709"/>
          <a:ext cx="5958369" cy="4416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3548" y="293241"/>
            <a:ext cx="7375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Objectives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0088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687</TotalTime>
  <Words>672</Words>
  <Application>Microsoft Office PowerPoint</Application>
  <PresentationFormat>A4 Paper (210x297 mm)</PresentationFormat>
  <Paragraphs>110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Badge</vt:lpstr>
      <vt:lpstr>Percentages of amounts</vt:lpstr>
      <vt:lpstr>Percentages of Amounts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Percentages of Amounts</dc:title>
  <dc:creator>Samuel Sao</dc:creator>
  <cp:lastModifiedBy>Maggie Harnew</cp:lastModifiedBy>
  <cp:revision>45</cp:revision>
  <dcterms:created xsi:type="dcterms:W3CDTF">2016-06-28T18:37:20Z</dcterms:created>
  <dcterms:modified xsi:type="dcterms:W3CDTF">2016-09-16T17:12:23Z</dcterms:modified>
</cp:coreProperties>
</file>