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5" r:id="rId3"/>
    <p:sldId id="256" r:id="rId4"/>
    <p:sldId id="257" r:id="rId5"/>
    <p:sldId id="262" r:id="rId6"/>
    <p:sldId id="258" r:id="rId7"/>
    <p:sldId id="260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63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8" d="100"/>
          <a:sy n="128" d="100"/>
        </p:scale>
        <p:origin x="-1050" y="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8" d="100"/>
        <a:sy n="1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2C9F73-6129-419F-B34D-B77D9B23D870}" type="datetimeFigureOut">
              <a:rPr lang="en-GB" smtClean="0"/>
              <a:t>21/10/2014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873F45-ABAC-4A6C-A6C0-C5FE146844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837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dirty="0" smtClean="0">
                <a:latin typeface="Comic Sans MS" pitchFamily="66" charset="0"/>
              </a:rPr>
              <a:t>Oct 2014. </a:t>
            </a:r>
            <a:r>
              <a:rPr lang="en-GB" dirty="0" smtClean="0">
                <a:latin typeface="Comic Sans MS" pitchFamily="66" charset="0"/>
              </a:rPr>
              <a:t>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</a:t>
            </a:r>
            <a:r>
              <a:rPr lang="en-US" dirty="0" smtClean="0"/>
              <a:t>Kellie</a:t>
            </a:r>
            <a:r>
              <a:rPr lang="en-US" baseline="0" dirty="0" smtClean="0"/>
              <a:t> Smith, University of West London</a:t>
            </a:r>
            <a:r>
              <a:rPr lang="en-US" dirty="0" smtClean="0"/>
              <a:t>.</a:t>
            </a:r>
            <a:r>
              <a:rPr lang="en-GB" dirty="0" smtClean="0"/>
              <a:t> 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Oct 2014.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Kellie</a:t>
            </a:r>
            <a:r>
              <a:rPr lang="en-US" baseline="0" dirty="0" smtClean="0"/>
              <a:t> Smith, University of West London</a:t>
            </a:r>
            <a:r>
              <a:rPr lang="en-US" dirty="0" smtClean="0"/>
              <a:t>.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73F45-ABAC-4A6C-A6C0-C5FE146844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795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dirty="0" smtClean="0">
                <a:latin typeface="Comic Sans MS" pitchFamily="66" charset="0"/>
              </a:rPr>
              <a:t>Oct 2014.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Kellie</a:t>
            </a:r>
            <a:r>
              <a:rPr lang="en-US" baseline="0" dirty="0" smtClean="0"/>
              <a:t> Smith, University of West London</a:t>
            </a:r>
            <a:r>
              <a:rPr lang="en-US" dirty="0" smtClean="0"/>
              <a:t>.</a:t>
            </a:r>
            <a:r>
              <a:rPr lang="en-GB" dirty="0" smtClean="0"/>
              <a:t> 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73F45-ABAC-4A6C-A6C0-C5FE1468449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978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dirty="0" smtClean="0">
                <a:latin typeface="Comic Sans MS" pitchFamily="66" charset="0"/>
              </a:rPr>
              <a:t>Oct 2014.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Kellie</a:t>
            </a:r>
            <a:r>
              <a:rPr lang="en-US" baseline="0" dirty="0" smtClean="0"/>
              <a:t> Smith, University of West London</a:t>
            </a:r>
            <a:r>
              <a:rPr lang="en-US" dirty="0" smtClean="0"/>
              <a:t>.</a:t>
            </a:r>
            <a:r>
              <a:rPr lang="en-GB" dirty="0" smtClean="0"/>
              <a:t> 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73F45-ABAC-4A6C-A6C0-C5FE1468449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909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GB" dirty="0" smtClean="0">
                <a:latin typeface="Comic Sans MS" pitchFamily="66" charset="0"/>
              </a:rPr>
              <a:t>Oct 2014.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Kellie</a:t>
            </a:r>
            <a:r>
              <a:rPr lang="en-US" baseline="0" dirty="0" smtClean="0"/>
              <a:t> Smith, University of West London</a:t>
            </a:r>
            <a:r>
              <a:rPr lang="en-US" dirty="0" smtClean="0"/>
              <a:t>.</a:t>
            </a:r>
            <a:r>
              <a:rPr lang="en-GB" dirty="0" smtClean="0"/>
              <a:t> 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73F45-ABAC-4A6C-A6C0-C5FE1468449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800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Oct 2014.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Kellie</a:t>
            </a:r>
            <a:r>
              <a:rPr lang="en-US" baseline="0" dirty="0" smtClean="0"/>
              <a:t> Smith, University of West London</a:t>
            </a:r>
            <a:r>
              <a:rPr lang="en-US" dirty="0" smtClean="0"/>
              <a:t>.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73F45-ABAC-4A6C-A6C0-C5FE1468449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944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Oct 2014.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/>
              <a:t>by Kellie</a:t>
            </a:r>
            <a:r>
              <a:rPr lang="en-US" baseline="0" dirty="0" smtClean="0"/>
              <a:t> Smith, University of West London</a:t>
            </a:r>
            <a:r>
              <a:rPr lang="en-US" dirty="0" smtClean="0"/>
              <a:t>.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873F45-ABAC-4A6C-A6C0-C5FE1468449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938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52BF-AC52-43E4-A9C3-EF4E69A40B20}" type="datetimeFigureOut">
              <a:rPr lang="en-US" smtClean="0"/>
              <a:pPr/>
              <a:t>10/21/2014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7986-D57E-4A49-BCF4-1C20F94520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52BF-AC52-43E4-A9C3-EF4E69A40B20}" type="datetimeFigureOut">
              <a:rPr lang="en-US" smtClean="0"/>
              <a:pPr/>
              <a:t>10/21/2014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7986-D57E-4A49-BCF4-1C20F94520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52BF-AC52-43E4-A9C3-EF4E69A40B20}" type="datetimeFigureOut">
              <a:rPr lang="en-US" smtClean="0"/>
              <a:pPr/>
              <a:t>10/21/2014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7986-D57E-4A49-BCF4-1C20F94520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Arial" charset="0"/>
              </a:defRPr>
            </a:lvl1pPr>
          </a:lstStyle>
          <a:p>
            <a:pPr>
              <a:defRPr/>
            </a:pPr>
            <a:fld id="{7E236407-E95D-435B-9827-FE769486F763}" type="datetimeFigureOut">
              <a:rPr lang="en-US"/>
              <a:pPr>
                <a:defRPr/>
              </a:pPr>
              <a:t>10/21/2014</a:t>
            </a:fld>
            <a:endParaRPr lang="en-GB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Arial" charset="0"/>
              </a:defRPr>
            </a:lvl1pPr>
          </a:lstStyle>
          <a:p>
            <a:pPr>
              <a:defRPr/>
            </a:pPr>
            <a:fld id="{3E7DF5BE-9167-4A65-9254-70410D0B53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288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5EEA57C-97BC-4ED8-A6B8-E653E9C50125}" type="datetimeFigureOut">
              <a:rPr lang="en-US"/>
              <a:pPr>
                <a:defRPr/>
              </a:pPr>
              <a:t>10/21/2014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4C531BA-B632-4AC7-A2BE-C7EE75C18B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9395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Arial" charset="0"/>
              </a:defRPr>
            </a:lvl1pPr>
          </a:lstStyle>
          <a:p>
            <a:pPr>
              <a:defRPr/>
            </a:pPr>
            <a:fld id="{F6C05AB7-AE1C-4BAE-A723-217024ADCE74}" type="datetimeFigureOut">
              <a:rPr lang="en-US"/>
              <a:pPr>
                <a:defRPr/>
              </a:pPr>
              <a:t>10/21/2014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DBF5F9">
                    <a:shade val="90000"/>
                  </a:srgbClr>
                </a:solidFill>
                <a:latin typeface="Arial" charset="0"/>
              </a:defRPr>
            </a:lvl1pPr>
          </a:lstStyle>
          <a:p>
            <a:pPr>
              <a:defRPr/>
            </a:pPr>
            <a:fld id="{D8D75F23-46E2-40C2-B8C8-6E6D594D07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818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B23678B-2050-4999-AFFB-05D1CA141FDB}" type="datetimeFigureOut">
              <a:rPr lang="en-US"/>
              <a:pPr>
                <a:defRPr/>
              </a:pPr>
              <a:t>10/21/2014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6A563A9-33A2-4ED9-8B9E-EADF28000E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083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98C8500-9E10-4D31-8CAC-8597729CBF0B}" type="datetimeFigureOut">
              <a:rPr lang="en-US"/>
              <a:pPr>
                <a:defRPr/>
              </a:pPr>
              <a:t>10/21/2014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C695EBC-AC82-40E4-B3F5-6CD2972350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226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533E254-2641-45E8-81F8-4FB3AD331E74}" type="datetimeFigureOut">
              <a:rPr lang="en-US"/>
              <a:pPr>
                <a:defRPr/>
              </a:pPr>
              <a:t>10/21/2014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06E8D88-B1EE-4561-BB26-D1B7085267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388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0FC899B-4D28-46BB-A067-19AB6ECE1177}" type="datetimeFigureOut">
              <a:rPr lang="en-US"/>
              <a:pPr>
                <a:defRPr/>
              </a:pPr>
              <a:t>10/21/2014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82C248A-76F8-4324-B51B-F98697348A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6113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B22E6B1-734F-4E3A-A7A3-DF2F364D3B94}" type="datetimeFigureOut">
              <a:rPr lang="en-US"/>
              <a:pPr>
                <a:defRPr/>
              </a:pPr>
              <a:t>10/21/2014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1591AA4-ABD5-4012-B4C1-2277786530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52BF-AC52-43E4-A9C3-EF4E69A40B20}" type="datetimeFigureOut">
              <a:rPr lang="en-US" smtClean="0"/>
              <a:pPr/>
              <a:t>10/21/2014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7986-D57E-4A49-BCF4-1C20F94520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A8FB51D-DF16-4935-B70C-BE08C204D1B3}" type="datetimeFigureOut">
              <a:rPr lang="en-US"/>
              <a:pPr>
                <a:defRPr/>
              </a:pPr>
              <a:t>10/21/2014</a:t>
            </a:fld>
            <a:endParaRPr lang="en-GB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A94364E-C840-4813-830E-82F40A5D67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6326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6C2BAF4-AD8A-402C-B8D1-3268E95EF809}" type="datetimeFigureOut">
              <a:rPr lang="en-US"/>
              <a:pPr>
                <a:defRPr/>
              </a:pPr>
              <a:t>10/21/2014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5EDD2EB-2697-46BB-88D4-B05FC53D4F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9265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C3248EF-3EF1-4274-A65C-32789B07B46C}" type="datetimeFigureOut">
              <a:rPr lang="en-US"/>
              <a:pPr>
                <a:defRPr/>
              </a:pPr>
              <a:t>10/21/2014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6C8538F-25D0-4C51-ACBA-6CFC5E4962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52BF-AC52-43E4-A9C3-EF4E69A40B20}" type="datetimeFigureOut">
              <a:rPr lang="en-US" smtClean="0"/>
              <a:pPr/>
              <a:t>10/21/2014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7986-D57E-4A49-BCF4-1C20F94520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52BF-AC52-43E4-A9C3-EF4E69A40B20}" type="datetimeFigureOut">
              <a:rPr lang="en-US" smtClean="0"/>
              <a:pPr/>
              <a:t>10/21/2014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7986-D57E-4A49-BCF4-1C20F94520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52BF-AC52-43E4-A9C3-EF4E69A40B20}" type="datetimeFigureOut">
              <a:rPr lang="en-US" smtClean="0"/>
              <a:pPr/>
              <a:t>10/21/2014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7986-D57E-4A49-BCF4-1C20F94520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52BF-AC52-43E4-A9C3-EF4E69A40B20}" type="datetimeFigureOut">
              <a:rPr lang="en-US" smtClean="0"/>
              <a:pPr/>
              <a:t>10/21/2014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7986-D57E-4A49-BCF4-1C20F94520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52BF-AC52-43E4-A9C3-EF4E69A40B20}" type="datetimeFigureOut">
              <a:rPr lang="en-US" smtClean="0"/>
              <a:pPr/>
              <a:t>10/21/2014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7986-D57E-4A49-BCF4-1C20F94520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52BF-AC52-43E4-A9C3-EF4E69A40B20}" type="datetimeFigureOut">
              <a:rPr lang="en-US" smtClean="0"/>
              <a:pPr/>
              <a:t>10/21/2014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7986-D57E-4A49-BCF4-1C20F94520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D52BF-AC52-43E4-A9C3-EF4E69A40B20}" type="datetimeFigureOut">
              <a:rPr lang="en-US" smtClean="0"/>
              <a:pPr/>
              <a:t>10/21/2014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3C7986-D57E-4A49-BCF4-1C20F94520A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D52BF-AC52-43E4-A9C3-EF4E69A40B20}" type="datetimeFigureOut">
              <a:rPr lang="en-US" smtClean="0"/>
              <a:pPr/>
              <a:t>10/21/2014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C7986-D57E-4A49-BCF4-1C20F94520A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alibri"/>
              </a:defRPr>
            </a:lvl1pPr>
          </a:lstStyle>
          <a:p>
            <a:pPr>
              <a:defRPr/>
            </a:pPr>
            <a:fld id="{D518BF8B-31FD-49A4-ADFC-DDE1DB015DFB}" type="datetimeFigureOut">
              <a:rPr lang="en-US"/>
              <a:pPr>
                <a:defRPr/>
              </a:pPr>
              <a:t>10/21/2014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alibri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Calibri"/>
              </a:defRPr>
            </a:lvl1pPr>
          </a:lstStyle>
          <a:p>
            <a:pPr>
              <a:defRPr/>
            </a:pPr>
            <a:fld id="{91FEC0AE-E1BD-4827-96F4-F9F7114605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8018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killsworkshop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skillsworkshop.org/" TargetMode="External"/><Relationship Id="rId5" Type="http://schemas.openxmlformats.org/officeDocument/2006/relationships/hyperlink" Target="http://www.ofqual.gov.uk/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>
          <a:xfrm>
            <a:off x="107504" y="-387424"/>
            <a:ext cx="7560840" cy="2634431"/>
          </a:xfrm>
        </p:spPr>
        <p:txBody>
          <a:bodyPr/>
          <a:lstStyle/>
          <a:p>
            <a:pPr eaLnBrk="1" hangingPunct="1"/>
            <a:r>
              <a:rPr lang="en-GB" dirty="0" smtClean="0"/>
              <a:t>Functional Skills Maths</a:t>
            </a:r>
            <a:br>
              <a:rPr lang="en-GB" dirty="0" smtClean="0"/>
            </a:br>
            <a:r>
              <a:rPr lang="en-GB" sz="4000" dirty="0" smtClean="0"/>
              <a:t>Area &amp; </a:t>
            </a:r>
            <a:r>
              <a:rPr lang="en-GB" sz="4000" dirty="0" smtClean="0"/>
              <a:t>perimeter </a:t>
            </a:r>
            <a:r>
              <a:rPr lang="en-GB" sz="4000" dirty="0" smtClean="0"/>
              <a:t>of complex shapes</a:t>
            </a:r>
            <a:endParaRPr lang="en-GB" sz="4000" b="1" dirty="0" smtClean="0"/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427038" y="4119563"/>
            <a:ext cx="8434387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3316" name="Picture 1" descr="Description: sw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48680"/>
            <a:ext cx="1370012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16"/>
          <p:cNvSpPr>
            <a:spLocks noChangeArrowheads="1"/>
          </p:cNvSpPr>
          <p:nvPr/>
        </p:nvSpPr>
        <p:spPr bwMode="auto">
          <a:xfrm>
            <a:off x="427038" y="4005064"/>
            <a:ext cx="8323262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endParaRPr lang="en-GB" b="1" dirty="0" smtClean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GB" b="1" dirty="0" smtClean="0">
                <a:solidFill>
                  <a:prstClr val="black"/>
                </a:solidFill>
              </a:rPr>
              <a:t>Underpins </a:t>
            </a:r>
            <a:r>
              <a:rPr lang="en-GB" b="1" dirty="0">
                <a:solidFill>
                  <a:prstClr val="black"/>
                </a:solidFill>
              </a:rPr>
              <a:t>the following </a:t>
            </a:r>
            <a:r>
              <a:rPr lang="en-GB" b="1" dirty="0" smtClean="0">
                <a:solidFill>
                  <a:prstClr val="black"/>
                </a:solidFill>
              </a:rPr>
              <a:t>Functional Maths coverage </a:t>
            </a:r>
            <a:r>
              <a:rPr lang="en-GB" b="1" dirty="0">
                <a:solidFill>
                  <a:prstClr val="black"/>
                </a:solidFill>
              </a:rPr>
              <a:t>&amp; range statements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GB" sz="1600" b="1" dirty="0">
                <a:solidFill>
                  <a:prstClr val="black"/>
                </a:solidFill>
              </a:rPr>
              <a:t>Level 1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1600" dirty="0">
                <a:solidFill>
                  <a:prstClr val="black"/>
                </a:solidFill>
              </a:rPr>
              <a:t>solve problems requiring calculation, with common measures, including money, time, length, weight, capacity &amp; temperature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</a:rPr>
              <a:t>work </a:t>
            </a:r>
            <a:r>
              <a:rPr lang="en-GB" sz="1600" dirty="0">
                <a:solidFill>
                  <a:prstClr val="black"/>
                </a:solidFill>
              </a:rPr>
              <a:t>out areas and perimeters in practical situations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GB" sz="1600" b="1" dirty="0">
                <a:solidFill>
                  <a:prstClr val="black"/>
                </a:solidFill>
              </a:rPr>
              <a:t>Level 2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1600" dirty="0" smtClean="0">
                <a:solidFill>
                  <a:prstClr val="black"/>
                </a:solidFill>
              </a:rPr>
              <a:t>find </a:t>
            </a:r>
            <a:r>
              <a:rPr lang="en-GB" sz="1600" dirty="0">
                <a:solidFill>
                  <a:prstClr val="black"/>
                </a:solidFill>
              </a:rPr>
              <a:t>area, perimeter and volume of common shapes </a:t>
            </a: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1600" dirty="0">
                <a:solidFill>
                  <a:prstClr val="black"/>
                </a:solidFill>
              </a:rPr>
              <a:t>use, convert and calculate using metric and, where appropriate, imperial </a:t>
            </a:r>
            <a:r>
              <a:rPr lang="en-GB" sz="1600" dirty="0" smtClean="0">
                <a:solidFill>
                  <a:prstClr val="black"/>
                </a:solidFill>
              </a:rPr>
              <a:t>measures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prstClr val="black"/>
                </a:solidFill>
                <a:hlinkClick r:id="rId5"/>
              </a:rPr>
              <a:t>http://www.ofqual.gov.uk</a:t>
            </a:r>
            <a:r>
              <a:rPr lang="en-GB" sz="1400" dirty="0" smtClean="0">
                <a:solidFill>
                  <a:prstClr val="black"/>
                </a:solidFill>
                <a:hlinkClick r:id="rId5"/>
              </a:rPr>
              <a:t>/</a:t>
            </a:r>
            <a:r>
              <a:rPr lang="en-GB" sz="1400" dirty="0" smtClean="0">
                <a:solidFill>
                  <a:prstClr val="black"/>
                </a:solidFill>
              </a:rPr>
              <a:t> </a:t>
            </a:r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769597" y="2564904"/>
            <a:ext cx="7711554" cy="1440160"/>
          </a:xfrm>
          <a:custGeom>
            <a:avLst/>
            <a:gdLst>
              <a:gd name="connsiteX0" fmla="*/ 0 w 8434289"/>
              <a:gd name="connsiteY0" fmla="*/ 209142 h 1254825"/>
              <a:gd name="connsiteX1" fmla="*/ 209142 w 8434289"/>
              <a:gd name="connsiteY1" fmla="*/ 0 h 1254825"/>
              <a:gd name="connsiteX2" fmla="*/ 8225147 w 8434289"/>
              <a:gd name="connsiteY2" fmla="*/ 0 h 1254825"/>
              <a:gd name="connsiteX3" fmla="*/ 8434289 w 8434289"/>
              <a:gd name="connsiteY3" fmla="*/ 209142 h 1254825"/>
              <a:gd name="connsiteX4" fmla="*/ 8434289 w 8434289"/>
              <a:gd name="connsiteY4" fmla="*/ 1045683 h 1254825"/>
              <a:gd name="connsiteX5" fmla="*/ 8225147 w 8434289"/>
              <a:gd name="connsiteY5" fmla="*/ 1254825 h 1254825"/>
              <a:gd name="connsiteX6" fmla="*/ 209142 w 8434289"/>
              <a:gd name="connsiteY6" fmla="*/ 1254825 h 1254825"/>
              <a:gd name="connsiteX7" fmla="*/ 0 w 8434289"/>
              <a:gd name="connsiteY7" fmla="*/ 1045683 h 1254825"/>
              <a:gd name="connsiteX8" fmla="*/ 0 w 8434289"/>
              <a:gd name="connsiteY8" fmla="*/ 209142 h 1254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434289" h="1254825">
                <a:moveTo>
                  <a:pt x="0" y="209142"/>
                </a:moveTo>
                <a:cubicBezTo>
                  <a:pt x="0" y="93636"/>
                  <a:pt x="93636" y="0"/>
                  <a:pt x="209142" y="0"/>
                </a:cubicBezTo>
                <a:lnTo>
                  <a:pt x="8225147" y="0"/>
                </a:lnTo>
                <a:cubicBezTo>
                  <a:pt x="8340653" y="0"/>
                  <a:pt x="8434289" y="93636"/>
                  <a:pt x="8434289" y="209142"/>
                </a:cubicBezTo>
                <a:lnTo>
                  <a:pt x="8434289" y="1045683"/>
                </a:lnTo>
                <a:cubicBezTo>
                  <a:pt x="8434289" y="1161189"/>
                  <a:pt x="8340653" y="1254825"/>
                  <a:pt x="8225147" y="1254825"/>
                </a:cubicBezTo>
                <a:lnTo>
                  <a:pt x="209142" y="1254825"/>
                </a:lnTo>
                <a:cubicBezTo>
                  <a:pt x="93636" y="1254825"/>
                  <a:pt x="0" y="1161189"/>
                  <a:pt x="0" y="1045683"/>
                </a:cubicBezTo>
                <a:lnTo>
                  <a:pt x="0" y="209142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1000">
                <a:schemeClr val="accent1">
                  <a:lumMod val="40000"/>
                  <a:lumOff val="60000"/>
                </a:schemeClr>
              </a:gs>
              <a:gs pos="73000">
                <a:schemeClr val="accent1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98416" tIns="198416" rIns="198416" bIns="198416" spcCol="1270" anchor="ctr"/>
          <a:lstStyle/>
          <a:p>
            <a:pPr>
              <a:spcBef>
                <a:spcPct val="0"/>
              </a:spcBef>
              <a:defRPr/>
            </a:pPr>
            <a:r>
              <a:rPr lang="en-GB" dirty="0" smtClean="0">
                <a:solidFill>
                  <a:prstClr val="black"/>
                </a:solidFill>
                <a:cs typeface="Arial" pitchFamily="34" charset="0"/>
              </a:rPr>
              <a:t>October 2014. </a:t>
            </a:r>
            <a:r>
              <a:rPr lang="en-GB" dirty="0">
                <a:solidFill>
                  <a:prstClr val="black"/>
                </a:solidFill>
                <a:cs typeface="Arial" pitchFamily="34" charset="0"/>
              </a:rPr>
              <a:t>Kindly contributed by 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Kellie Smith, University of West London</a:t>
            </a:r>
            <a:r>
              <a:rPr lang="en-GB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endParaRPr lang="en-GB" dirty="0" smtClean="0">
              <a:solidFill>
                <a:prstClr val="black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GB" dirty="0" smtClean="0">
                <a:solidFill>
                  <a:prstClr val="black"/>
                </a:solidFill>
                <a:cs typeface="Arial" pitchFamily="34" charset="0"/>
              </a:rPr>
              <a:t>Search </a:t>
            </a:r>
            <a:r>
              <a:rPr lang="en-GB" dirty="0">
                <a:solidFill>
                  <a:prstClr val="black"/>
                </a:solidFill>
                <a:cs typeface="Arial" pitchFamily="34" charset="0"/>
              </a:rPr>
              <a:t>for </a:t>
            </a:r>
            <a:r>
              <a:rPr lang="en-GB" dirty="0" smtClean="0">
                <a:solidFill>
                  <a:prstClr val="black"/>
                </a:solidFill>
                <a:cs typeface="Arial" pitchFamily="34" charset="0"/>
              </a:rPr>
              <a:t>Kellie </a:t>
            </a:r>
            <a:r>
              <a:rPr lang="en-GB" dirty="0" smtClean="0">
                <a:solidFill>
                  <a:prstClr val="black"/>
                </a:solidFill>
                <a:cs typeface="Arial" pitchFamily="34" charset="0"/>
              </a:rPr>
              <a:t>on </a:t>
            </a:r>
            <a:r>
              <a:rPr lang="en-GB" dirty="0">
                <a:solidFill>
                  <a:prstClr val="black"/>
                </a:solidFill>
                <a:cs typeface="Arial" pitchFamily="34" charset="0"/>
                <a:hlinkClick r:id="rId6"/>
              </a:rPr>
              <a:t>www.skillsworkshop.org</a:t>
            </a:r>
            <a:r>
              <a:rPr lang="en-GB" dirty="0">
                <a:solidFill>
                  <a:prstClr val="black"/>
                </a:solidFill>
                <a:cs typeface="Arial" pitchFamily="34" charset="0"/>
              </a:rPr>
              <a:t> </a:t>
            </a:r>
            <a:endParaRPr lang="en-GB" dirty="0" smtClean="0">
              <a:solidFill>
                <a:prstClr val="black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en-GB" dirty="0">
                <a:solidFill>
                  <a:srgbClr val="000000"/>
                </a:solidFill>
                <a:cs typeface="Arial" pitchFamily="34" charset="0"/>
              </a:rPr>
              <a:t>Please refer to the download page for this resource on skillsworkshop.org for detailed curriculum links and related resources. </a:t>
            </a:r>
            <a:endParaRPr lang="en-GB" dirty="0">
              <a:solidFill>
                <a:prstClr val="black"/>
              </a:solidFill>
              <a:cs typeface="Arial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75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628800"/>
            <a:ext cx="8208911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itchFamily="66" charset="0"/>
              </a:rPr>
              <a:t>Calculating the perimeter </a:t>
            </a:r>
            <a:r>
              <a:rPr lang="en-GB" sz="3600" dirty="0" smtClean="0">
                <a:latin typeface="Comic Sans MS" pitchFamily="66" charset="0"/>
              </a:rPr>
              <a:t>and area of compound shapes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4500594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What is perimeter?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071546"/>
            <a:ext cx="8929718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It is the total length of all the sides of a shape. 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85918" y="3286124"/>
            <a:ext cx="5572164" cy="3000396"/>
          </a:xfrm>
          <a:prstGeom prst="rect">
            <a:avLst/>
          </a:prstGeom>
          <a:solidFill>
            <a:srgbClr val="92D050">
              <a:alpha val="5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785918" y="3286124"/>
            <a:ext cx="557216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1785918" y="6286520"/>
            <a:ext cx="557216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857884" y="4786322"/>
            <a:ext cx="3000396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285720" y="4786322"/>
            <a:ext cx="3000396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57620" y="3071810"/>
            <a:ext cx="135732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Length  </a:t>
            </a:r>
            <a:r>
              <a:rPr lang="en-GB" sz="2000" dirty="0" smtClean="0">
                <a:latin typeface="Comic Sans MS" pitchFamily="66" charset="0"/>
              </a:rPr>
              <a:t>+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57620" y="6072206"/>
            <a:ext cx="135732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Length  </a:t>
            </a:r>
            <a:r>
              <a:rPr lang="en-GB" sz="2000" dirty="0" smtClean="0">
                <a:latin typeface="Comic Sans MS" pitchFamily="66" charset="0"/>
              </a:rPr>
              <a:t>+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16" y="4500570"/>
            <a:ext cx="1357322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Width  </a:t>
            </a:r>
            <a:r>
              <a:rPr lang="en-GB" sz="2000" dirty="0" smtClean="0">
                <a:latin typeface="Comic Sans MS" pitchFamily="66" charset="0"/>
              </a:rPr>
              <a:t>+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42976" y="4572008"/>
            <a:ext cx="1357322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Width  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285728"/>
            <a:ext cx="8501122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But what if you are </a:t>
            </a:r>
            <a:r>
              <a:rPr lang="en-GB" sz="3600" dirty="0" smtClean="0">
                <a:latin typeface="Comic Sans MS" pitchFamily="66" charset="0"/>
              </a:rPr>
              <a:t>finding the </a:t>
            </a:r>
            <a:r>
              <a:rPr lang="en-GB" sz="3600" dirty="0" smtClean="0">
                <a:latin typeface="Comic Sans MS" pitchFamily="66" charset="0"/>
              </a:rPr>
              <a:t>perimeter </a:t>
            </a:r>
            <a:r>
              <a:rPr lang="en-GB" sz="3600" dirty="0" smtClean="0">
                <a:latin typeface="Comic Sans MS" pitchFamily="66" charset="0"/>
              </a:rPr>
              <a:t>of </a:t>
            </a:r>
            <a:r>
              <a:rPr lang="en-GB" sz="3600" dirty="0" smtClean="0">
                <a:latin typeface="Comic Sans MS" pitchFamily="66" charset="0"/>
              </a:rPr>
              <a:t>a compound shape?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643050"/>
            <a:ext cx="8501122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Simply add together all the sides lengths!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L-Shape 4"/>
          <p:cNvSpPr/>
          <p:nvPr/>
        </p:nvSpPr>
        <p:spPr>
          <a:xfrm>
            <a:off x="357158" y="2571744"/>
            <a:ext cx="3214710" cy="4000528"/>
          </a:xfrm>
          <a:prstGeom prst="corner">
            <a:avLst>
              <a:gd name="adj1" fmla="val 33495"/>
              <a:gd name="adj2" fmla="val 5000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14348" y="2428868"/>
            <a:ext cx="785818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50m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6286520"/>
            <a:ext cx="785818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100m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84" y="5357826"/>
            <a:ext cx="785818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50 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4286256"/>
            <a:ext cx="785818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120m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6116" y="5857892"/>
            <a:ext cx="785818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20m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1604" y="3643314"/>
            <a:ext cx="1000132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 </a:t>
            </a:r>
            <a:r>
              <a:rPr lang="en-GB" dirty="0" smtClean="0">
                <a:latin typeface="Comic Sans MS" pitchFamily="66" charset="0"/>
              </a:rPr>
              <a:t>100 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1934" y="2571744"/>
            <a:ext cx="4643470" cy="193899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Perimeter  =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120 + 50 + 100 + 50 + 20 + 100 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= _________ m. </a:t>
            </a:r>
            <a:endParaRPr lang="en-GB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4500594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What is </a:t>
            </a:r>
            <a:r>
              <a:rPr lang="en-GB" sz="3600" dirty="0" smtClean="0">
                <a:latin typeface="Comic Sans MS" pitchFamily="66" charset="0"/>
              </a:rPr>
              <a:t>area</a:t>
            </a:r>
            <a:r>
              <a:rPr lang="en-GB" sz="3600" dirty="0" smtClean="0">
                <a:latin typeface="Comic Sans MS" pitchFamily="66" charset="0"/>
              </a:rPr>
              <a:t>?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071546"/>
            <a:ext cx="8929718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It is the measurement of surface covered. 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85918" y="3000372"/>
            <a:ext cx="5572164" cy="3000396"/>
          </a:xfrm>
          <a:prstGeom prst="rect">
            <a:avLst/>
          </a:prstGeom>
          <a:solidFill>
            <a:srgbClr val="92D050">
              <a:alpha val="5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785918" y="3000372"/>
            <a:ext cx="5572164" cy="30003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571868" y="2786058"/>
            <a:ext cx="1357322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Length   </a:t>
            </a:r>
            <a:r>
              <a:rPr lang="en-GB" dirty="0" smtClean="0">
                <a:latin typeface="Comic Sans MS" pitchFamily="66" charset="0"/>
              </a:rPr>
              <a:t>x 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15140" y="4143380"/>
            <a:ext cx="1357322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Width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69501" y="4941168"/>
            <a:ext cx="1780250" cy="163121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3200" dirty="0" smtClean="0">
                <a:latin typeface="Comic Sans MS" pitchFamily="66" charset="0"/>
              </a:rPr>
              <a:t>=   </a:t>
            </a:r>
            <a:r>
              <a:rPr lang="en-GB" sz="3200" dirty="0" smtClean="0">
                <a:latin typeface="Comic Sans MS" pitchFamily="66" charset="0"/>
              </a:rPr>
              <a:t>units</a:t>
            </a:r>
            <a:r>
              <a:rPr lang="en-GB" sz="3200" baseline="30000" dirty="0" smtClean="0">
                <a:latin typeface="Comic Sans MS" pitchFamily="66" charset="0"/>
              </a:rPr>
              <a:t>2</a:t>
            </a:r>
            <a:r>
              <a:rPr lang="en-GB" sz="3200" dirty="0" smtClean="0">
                <a:latin typeface="Comic Sans MS" pitchFamily="66" charset="0"/>
              </a:rPr>
              <a:t> </a:t>
            </a:r>
            <a:r>
              <a:rPr lang="en-GB" dirty="0" smtClean="0">
                <a:latin typeface="Comic Sans MS" pitchFamily="66" charset="0"/>
              </a:rPr>
              <a:t>(e.g. </a:t>
            </a:r>
            <a:r>
              <a:rPr lang="en-GB" dirty="0" smtClean="0">
                <a:latin typeface="Comic Sans MS" pitchFamily="66" charset="0"/>
              </a:rPr>
              <a:t>mm</a:t>
            </a:r>
            <a:r>
              <a:rPr lang="en-GB" baseline="30000" dirty="0" smtClean="0">
                <a:latin typeface="Comic Sans MS" pitchFamily="66" charset="0"/>
              </a:rPr>
              <a:t>2</a:t>
            </a:r>
            <a:r>
              <a:rPr lang="en-GB" dirty="0" smtClean="0">
                <a:latin typeface="Comic Sans MS" pitchFamily="66" charset="0"/>
              </a:rPr>
              <a:t>, cm</a:t>
            </a:r>
            <a:r>
              <a:rPr lang="en-GB" baseline="30000" dirty="0" smtClean="0">
                <a:latin typeface="Comic Sans MS" pitchFamily="66" charset="0"/>
              </a:rPr>
              <a:t>2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 smtClean="0">
                <a:latin typeface="Comic Sans MS" pitchFamily="66" charset="0"/>
              </a:rPr>
              <a:t>m</a:t>
            </a:r>
            <a:r>
              <a:rPr lang="en-GB" baseline="30000" dirty="0" smtClean="0">
                <a:latin typeface="Comic Sans MS" pitchFamily="66" charset="0"/>
              </a:rPr>
              <a:t>2</a:t>
            </a:r>
            <a:r>
              <a:rPr lang="en-GB" dirty="0" smtClean="0">
                <a:latin typeface="Comic Sans MS" pitchFamily="66" charset="0"/>
              </a:rPr>
              <a:t>, km</a:t>
            </a:r>
            <a:r>
              <a:rPr lang="en-GB" baseline="30000" dirty="0" smtClean="0">
                <a:latin typeface="Comic Sans MS" pitchFamily="66" charset="0"/>
              </a:rPr>
              <a:t>2</a:t>
            </a:r>
            <a:r>
              <a:rPr lang="en-GB" dirty="0" smtClean="0">
                <a:latin typeface="Comic Sans MS" pitchFamily="66" charset="0"/>
              </a:rPr>
              <a:t>)  </a:t>
            </a:r>
            <a:endParaRPr lang="en-GB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7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 animBg="1"/>
      <p:bldP spid="17" grpId="0" animBg="1"/>
      <p:bldP spid="18" grpId="0" animBg="1"/>
      <p:bldP spid="1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285728"/>
            <a:ext cx="8501122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But what if you are finding area of a compound shape?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643050"/>
            <a:ext cx="8501122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You need to split the compound shape into simple shapes!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L-Shape 4"/>
          <p:cNvSpPr/>
          <p:nvPr/>
        </p:nvSpPr>
        <p:spPr>
          <a:xfrm>
            <a:off x="357158" y="2571744"/>
            <a:ext cx="3214710" cy="4000528"/>
          </a:xfrm>
          <a:prstGeom prst="corner">
            <a:avLst>
              <a:gd name="adj1" fmla="val 33495"/>
              <a:gd name="adj2" fmla="val 5000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14348" y="2428868"/>
            <a:ext cx="785818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50m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6286520"/>
            <a:ext cx="785818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100m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84" y="5357826"/>
            <a:ext cx="785818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50m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4500570"/>
            <a:ext cx="785818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120m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6116" y="5857892"/>
            <a:ext cx="785818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20m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5918" y="3643314"/>
            <a:ext cx="928694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 </a:t>
            </a:r>
            <a:r>
              <a:rPr lang="en-GB" dirty="0" smtClean="0">
                <a:latin typeface="Comic Sans MS" pitchFamily="66" charset="0"/>
              </a:rPr>
              <a:t>100m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6248" y="3429000"/>
            <a:ext cx="4643470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Area B  =	50m x 20m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	   =	______ m</a:t>
            </a:r>
            <a:r>
              <a:rPr lang="en-GB" sz="2400" baseline="30000" dirty="0" smtClean="0">
                <a:latin typeface="Comic Sans MS" pitchFamily="66" charset="0"/>
              </a:rPr>
              <a:t>2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6248" y="2143116"/>
            <a:ext cx="4572032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Area A  =   	120m x 50m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	   =  	 _____ m</a:t>
            </a:r>
            <a:r>
              <a:rPr lang="en-GB" sz="2400" baseline="30000" dirty="0" smtClean="0">
                <a:latin typeface="Comic Sans MS" pitchFamily="66" charset="0"/>
              </a:rPr>
              <a:t>2</a:t>
            </a:r>
            <a:endParaRPr lang="en-GB" sz="2400" baseline="300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6248" y="4714884"/>
            <a:ext cx="4572032" cy="175432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Total Area of shape</a:t>
            </a:r>
          </a:p>
          <a:p>
            <a:r>
              <a:rPr lang="en-GB" sz="2400" dirty="0" smtClean="0">
                <a:latin typeface="Comic Sans MS" pitchFamily="66" charset="0"/>
              </a:rPr>
              <a:t>=      Area A + Area B</a:t>
            </a:r>
          </a:p>
          <a:p>
            <a:endParaRPr lang="en-GB" sz="1000" dirty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= 	6000 m</a:t>
            </a:r>
            <a:r>
              <a:rPr lang="en-GB" sz="2400" baseline="30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 + 1000 m</a:t>
            </a:r>
            <a:r>
              <a:rPr lang="en-GB" sz="2400" baseline="30000" dirty="0" smtClean="0">
                <a:latin typeface="Comic Sans MS" pitchFamily="66" charset="0"/>
              </a:rPr>
              <a:t>2</a:t>
            </a:r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=	______ m</a:t>
            </a:r>
            <a:r>
              <a:rPr lang="en-GB" sz="2400" baseline="30000" dirty="0" smtClean="0">
                <a:latin typeface="Comic Sans MS" pitchFamily="66" charset="0"/>
              </a:rPr>
              <a:t>2</a:t>
            </a:r>
            <a:endParaRPr lang="en-GB" sz="2400" dirty="0">
              <a:latin typeface="Comic Sans MS" pitchFamily="66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1393009" y="6036487"/>
            <a:ext cx="107157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85786" y="3286124"/>
            <a:ext cx="785818" cy="646331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itchFamily="66" charset="0"/>
              </a:rPr>
              <a:t>A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85984" y="5786454"/>
            <a:ext cx="785818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itchFamily="66" charset="0"/>
              </a:rPr>
              <a:t>B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8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285728"/>
            <a:ext cx="8501122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itchFamily="66" charset="0"/>
              </a:rPr>
              <a:t>But what if you don’t know some of the lengths of the sides?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643050"/>
            <a:ext cx="8501122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Simply use the information you know to work out the information you need!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5" name="L-Shape 4"/>
          <p:cNvSpPr/>
          <p:nvPr/>
        </p:nvSpPr>
        <p:spPr>
          <a:xfrm>
            <a:off x="357158" y="2571744"/>
            <a:ext cx="3214710" cy="4000528"/>
          </a:xfrm>
          <a:prstGeom prst="corner">
            <a:avLst>
              <a:gd name="adj1" fmla="val 33495"/>
              <a:gd name="adj2" fmla="val 50000"/>
            </a:avLst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14348" y="2428868"/>
            <a:ext cx="785818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50m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6286520"/>
            <a:ext cx="785818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100m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84" y="5357826"/>
            <a:ext cx="785818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? 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4286256"/>
            <a:ext cx="785818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120m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6116" y="5857892"/>
            <a:ext cx="785818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omic Sans MS" pitchFamily="66" charset="0"/>
              </a:rPr>
              <a:t>20m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1604" y="3643314"/>
            <a:ext cx="785818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 </a:t>
            </a:r>
            <a:r>
              <a:rPr lang="en-GB" dirty="0" smtClean="0">
                <a:latin typeface="Comic Sans MS" pitchFamily="66" charset="0"/>
              </a:rPr>
              <a:t>? m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1934" y="2571744"/>
            <a:ext cx="4643470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? m  =   100m  -   50m    =    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43372" y="3714752"/>
            <a:ext cx="4572032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? m  =   120m  -   20m    =    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7686" y="5357826"/>
            <a:ext cx="4572032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Top Tip:</a:t>
            </a:r>
          </a:p>
          <a:p>
            <a:r>
              <a:rPr lang="en-GB" sz="2400" dirty="0" smtClean="0">
                <a:latin typeface="Comic Sans MS" pitchFamily="66" charset="0"/>
              </a:rPr>
              <a:t>Use information from </a:t>
            </a:r>
            <a:r>
              <a:rPr lang="en-GB" sz="2400" dirty="0" smtClean="0">
                <a:latin typeface="Comic Sans MS" pitchFamily="66" charset="0"/>
              </a:rPr>
              <a:t>PARALLEL </a:t>
            </a:r>
            <a:r>
              <a:rPr lang="en-GB" sz="2400" dirty="0" smtClean="0">
                <a:latin typeface="Comic Sans MS" pitchFamily="66" charset="0"/>
              </a:rPr>
              <a:t>sides</a:t>
            </a:r>
            <a:endParaRPr lang="en-GB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7E9532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0B5394"/>
    </a:hlink>
    <a:folHlink>
      <a:srgbClr val="7E9532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0B5394"/>
    </a:hlink>
    <a:folHlink>
      <a:srgbClr val="7E953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442</Words>
  <Application>Microsoft Office PowerPoint</Application>
  <PresentationFormat>On-screen Show (4:3)</PresentationFormat>
  <Paragraphs>84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Flow</vt:lpstr>
      <vt:lpstr>Functional Skills Maths Area &amp; perimeter of complex shapes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Area and perimeter of complex shapes </dc:title>
  <dc:subject>L1-2 Functional Maths and Adult numeracy</dc:subject>
  <dc:creator>Kellie Smith</dc:creator>
  <cp:lastModifiedBy>Maggie Harnew</cp:lastModifiedBy>
  <cp:revision>23</cp:revision>
  <dcterms:created xsi:type="dcterms:W3CDTF">2010-05-07T19:08:44Z</dcterms:created>
  <dcterms:modified xsi:type="dcterms:W3CDTF">2014-10-21T14:59:53Z</dcterms:modified>
</cp:coreProperties>
</file>