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67" r:id="rId2"/>
    <p:sldId id="256" r:id="rId3"/>
    <p:sldId id="257" r:id="rId4"/>
    <p:sldId id="262" r:id="rId5"/>
    <p:sldId id="258" r:id="rId6"/>
    <p:sldId id="259" r:id="rId7"/>
    <p:sldId id="261" r:id="rId8"/>
    <p:sldId id="260" r:id="rId9"/>
    <p:sldId id="263" r:id="rId10"/>
    <p:sldId id="265" r:id="rId11"/>
    <p:sldId id="264" r:id="rId12"/>
    <p:sldId id="266" r:id="rId13"/>
  </p:sldIdLst>
  <p:sldSz cx="9144000" cy="6858000" type="screen4x3"/>
  <p:notesSz cx="6797675" cy="992663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0FDA1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731" autoAdjust="0"/>
  </p:normalViewPr>
  <p:slideViewPr>
    <p:cSldViewPr>
      <p:cViewPr>
        <p:scale>
          <a:sx n="81" d="100"/>
          <a:sy n="81" d="100"/>
        </p:scale>
        <p:origin x="-1104" y="-6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FF0A2B64-9A56-46CF-BFA6-7E0CE182C37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27708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4340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5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4E512521-F497-4A9A-882F-A86F2CE493B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140226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GB" smtClean="0">
                <a:latin typeface="Comic Sans MS" pitchFamily="66" charset="0"/>
              </a:rPr>
              <a:t>Jan 2012. Kindly contributed to </a:t>
            </a:r>
            <a:r>
              <a:rPr lang="en-US" smtClean="0">
                <a:solidFill>
                  <a:schemeClr val="accent2"/>
                </a:solidFill>
                <a:latin typeface="Comic Sans MS" pitchFamily="66" charset="0"/>
              </a:rPr>
              <a:t>www.skillsworkshop.org </a:t>
            </a:r>
            <a:r>
              <a:rPr lang="en-US" smtClean="0"/>
              <a:t>by Helen Holt, Lincoln College.</a:t>
            </a:r>
            <a:r>
              <a:rPr lang="en-GB" smtClean="0"/>
              <a:t> </a:t>
            </a:r>
          </a:p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GB" smtClean="0">
                <a:latin typeface="Comic Sans MS" pitchFamily="66" charset="0"/>
              </a:rPr>
              <a:t>Jan 2012. Kindly contributed to </a:t>
            </a:r>
            <a:r>
              <a:rPr lang="en-US" smtClean="0">
                <a:solidFill>
                  <a:schemeClr val="accent2"/>
                </a:solidFill>
                <a:latin typeface="Comic Sans MS" pitchFamily="66" charset="0"/>
              </a:rPr>
              <a:t>www.skillsworkshop.org </a:t>
            </a:r>
            <a:r>
              <a:rPr lang="en-US" smtClean="0"/>
              <a:t>by Helen Holt, Lincoln College.</a:t>
            </a:r>
            <a:r>
              <a:rPr lang="en-GB" smtClean="0"/>
              <a:t> </a:t>
            </a:r>
          </a:p>
          <a:p>
            <a:pPr eaLnBrk="1" hangingPunct="1"/>
            <a:endParaRPr lang="en-GB" smtClean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986C53E-258C-4DD9-AA1A-4B816D59DAEF}" type="slidenum">
              <a:rPr lang="en-GB"/>
              <a:pPr eaLnBrk="1" hangingPunct="1"/>
              <a:t>2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GB" smtClean="0">
                <a:latin typeface="Comic Sans MS" pitchFamily="66" charset="0"/>
              </a:rPr>
              <a:t>Jan 2012. Kindly contributed to </a:t>
            </a:r>
            <a:r>
              <a:rPr lang="en-US" smtClean="0">
                <a:solidFill>
                  <a:schemeClr val="accent2"/>
                </a:solidFill>
                <a:latin typeface="Comic Sans MS" pitchFamily="66" charset="0"/>
              </a:rPr>
              <a:t>www.skillsworkshop.org </a:t>
            </a:r>
            <a:r>
              <a:rPr lang="en-US" smtClean="0"/>
              <a:t>by Helen Holt, Lincoln College.</a:t>
            </a:r>
            <a:r>
              <a:rPr lang="en-GB" smtClean="0"/>
              <a:t> </a:t>
            </a:r>
          </a:p>
          <a:p>
            <a:pPr eaLnBrk="1" hangingPunct="1"/>
            <a:endParaRPr lang="en-GB" smtClean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7A720D8-F8CC-4700-BEC4-9857DEB51E32}" type="slidenum">
              <a:rPr lang="en-GB"/>
              <a:pPr eaLnBrk="1" hangingPunct="1"/>
              <a:t>3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GB" dirty="0" smtClean="0">
                <a:latin typeface="Comic Sans MS" pitchFamily="66" charset="0"/>
              </a:rPr>
              <a:t>Jan 2012. Kindly contributed to </a:t>
            </a:r>
            <a:r>
              <a:rPr lang="en-US" dirty="0" smtClean="0">
                <a:solidFill>
                  <a:schemeClr val="accent2"/>
                </a:solidFill>
                <a:latin typeface="Comic Sans MS" pitchFamily="66" charset="0"/>
              </a:rPr>
              <a:t>www.skillsworkshop.org </a:t>
            </a:r>
            <a:r>
              <a:rPr lang="en-US" dirty="0" smtClean="0"/>
              <a:t>by Helen Holt, Lincoln College.</a:t>
            </a:r>
            <a:r>
              <a:rPr lang="en-GB" dirty="0" smtClean="0"/>
              <a:t> </a:t>
            </a:r>
          </a:p>
          <a:p>
            <a:pPr eaLnBrk="1" hangingPunct="1"/>
            <a:endParaRPr lang="en-GB" dirty="0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285B337-378B-4D0F-B81E-D93DD3D79D22}" type="slidenum">
              <a:rPr lang="en-GB"/>
              <a:pPr eaLnBrk="1" hangingPunct="1"/>
              <a:t>5</a:t>
            </a:fld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Jan 2012. Kindly contributed to www.skillsworkshop.org by Helen Holt, Lincoln College. 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E512521-F497-4A9A-882F-A86F2CE493B4}" type="slidenum">
              <a:rPr lang="en-GB" smtClean="0"/>
              <a:pPr>
                <a:defRPr/>
              </a:pPr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57844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GB" smtClean="0">
                <a:latin typeface="Comic Sans MS" pitchFamily="66" charset="0"/>
              </a:rPr>
              <a:t>Jan 2012. Kindly contributed to </a:t>
            </a:r>
            <a:r>
              <a:rPr lang="en-US" smtClean="0">
                <a:solidFill>
                  <a:schemeClr val="accent2"/>
                </a:solidFill>
                <a:latin typeface="Comic Sans MS" pitchFamily="66" charset="0"/>
              </a:rPr>
              <a:t>www.skillsworkshop.org </a:t>
            </a:r>
            <a:r>
              <a:rPr lang="en-US" smtClean="0"/>
              <a:t>by Helen Holt, Lincoln College.</a:t>
            </a:r>
            <a:r>
              <a:rPr lang="en-GB" smtClean="0"/>
              <a:t> </a:t>
            </a:r>
          </a:p>
          <a:p>
            <a:pPr eaLnBrk="1" hangingPunct="1"/>
            <a:endParaRPr lang="en-GB" smtClean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D2C9D12-FCDF-4CEA-93C4-4FB84EFACE79}" type="slidenum">
              <a:rPr lang="en-GB"/>
              <a:pPr eaLnBrk="1" hangingPunct="1"/>
              <a:t>9</a:t>
            </a:fld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GB" smtClean="0">
                <a:latin typeface="Comic Sans MS" pitchFamily="66" charset="0"/>
              </a:rPr>
              <a:t>Jan 2012. Kindly contributed to </a:t>
            </a:r>
            <a:r>
              <a:rPr lang="en-US" smtClean="0">
                <a:solidFill>
                  <a:schemeClr val="accent2"/>
                </a:solidFill>
                <a:latin typeface="Comic Sans MS" pitchFamily="66" charset="0"/>
              </a:rPr>
              <a:t>www.skillsworkshop.org </a:t>
            </a:r>
            <a:r>
              <a:rPr lang="en-US" smtClean="0"/>
              <a:t>by Helen Holt, Lincoln College.</a:t>
            </a:r>
            <a:r>
              <a:rPr lang="en-GB" smtClean="0"/>
              <a:t> </a:t>
            </a:r>
          </a:p>
          <a:p>
            <a:pPr eaLnBrk="1" hangingPunct="1"/>
            <a:endParaRPr lang="en-GB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A08B69A-A74B-4CE6-BE2B-58D550EDB251}" type="slidenum">
              <a:rPr lang="en-GB"/>
              <a:pPr eaLnBrk="1" hangingPunct="1"/>
              <a:t>10</a:t>
            </a:fld>
            <a:endParaRPr lang="en-GB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GB" smtClean="0">
                <a:latin typeface="Comic Sans MS" pitchFamily="66" charset="0"/>
              </a:rPr>
              <a:t>Jan 2012. Kindly contributed to </a:t>
            </a:r>
            <a:r>
              <a:rPr lang="en-US" smtClean="0">
                <a:solidFill>
                  <a:schemeClr val="accent2"/>
                </a:solidFill>
                <a:latin typeface="Comic Sans MS" pitchFamily="66" charset="0"/>
              </a:rPr>
              <a:t>www.skillsworkshop.org </a:t>
            </a:r>
            <a:r>
              <a:rPr lang="en-US" smtClean="0"/>
              <a:t>by Helen Holt, Lincoln College.</a:t>
            </a:r>
            <a:r>
              <a:rPr lang="en-GB" smtClean="0"/>
              <a:t> </a:t>
            </a:r>
          </a:p>
          <a:p>
            <a:pPr eaLnBrk="1" hangingPunct="1"/>
            <a:endParaRPr lang="en-GB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99404B1-BAAB-48A4-B5A1-C3991AB37AD2}" type="slidenum">
              <a:rPr lang="en-GB"/>
              <a:pPr eaLnBrk="1" hangingPunct="1"/>
              <a:t>11</a:t>
            </a:fld>
            <a:endParaRPr lang="en-GB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GB" smtClean="0">
                <a:latin typeface="Comic Sans MS" pitchFamily="66" charset="0"/>
              </a:rPr>
              <a:t>Jan 2012. Kindly contributed to </a:t>
            </a:r>
            <a:r>
              <a:rPr lang="en-US" smtClean="0">
                <a:solidFill>
                  <a:schemeClr val="accent2"/>
                </a:solidFill>
                <a:latin typeface="Comic Sans MS" pitchFamily="66" charset="0"/>
              </a:rPr>
              <a:t>www.skillsworkshop.org </a:t>
            </a:r>
            <a:r>
              <a:rPr lang="en-US" smtClean="0"/>
              <a:t>by Helen Holt, Lincoln College.</a:t>
            </a:r>
            <a:r>
              <a:rPr lang="en-GB" smtClean="0"/>
              <a:t> </a:t>
            </a:r>
          </a:p>
          <a:p>
            <a:pPr eaLnBrk="1" hangingPunct="1"/>
            <a:endParaRPr lang="en-GB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61A8279-E7D3-4C1B-9D24-F65FE811473B}" type="slidenum">
              <a:rPr lang="en-GB"/>
              <a:pPr eaLnBrk="1" hangingPunct="1"/>
              <a:t>12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Helen Holt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1BA48A-3B8A-43AC-A05A-32927A6C041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71157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Helen Holt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80B7D6-8F24-4832-B179-4C9029EF167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7850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Helen Holt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E14201-24EC-40EE-9BE0-357836EF291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53392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Helen Holt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712BCF-B989-4781-90E3-6D432AC3DEB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02154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Helen Holt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1EB26D-1947-446C-ABBD-FDDF7A415C3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34253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Helen Holt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7231CC-0149-434D-B7F9-116DA1E7868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78119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Helen Holt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9E00FA-FA81-4FE3-94F8-20E3A945108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6139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Helen Holt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0C708B-E346-40C6-A74A-72F6F5AF05D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20545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Helen Holt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E6615B-414E-41AA-AB65-A69D6F10247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05581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Helen Holt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4009D3-3750-4A2B-A716-E82A4EDD63B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33827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Helen Holt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7EB020-528C-4115-AEDE-605C2168FCF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6608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Helen Holt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19DEFB-D4B3-4FE5-94B4-C2036542C8D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82581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r>
              <a:rPr lang="en-GB"/>
              <a:t>Helen Holt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98C04A21-D5E4-48C7-9E37-80314D00DE4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skillsworkshop.org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skillsworkshop.org/" TargetMode="Externa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killsworkshop.org/resources/root-word-clean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/>
          </p:cNvSpPr>
          <p:nvPr>
            <p:ph type="title"/>
          </p:nvPr>
        </p:nvSpPr>
        <p:spPr>
          <a:xfrm>
            <a:off x="111125" y="1268413"/>
            <a:ext cx="8785225" cy="763587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b="1" dirty="0" smtClean="0"/>
              <a:t>Root words, prefixes and suffixes</a:t>
            </a:r>
          </a:p>
        </p:txBody>
      </p:sp>
      <p:sp>
        <p:nvSpPr>
          <p:cNvPr id="2051" name="Rectangle 2"/>
          <p:cNvSpPr>
            <a:spLocks noChangeArrowheads="1"/>
          </p:cNvSpPr>
          <p:nvPr/>
        </p:nvSpPr>
        <p:spPr bwMode="auto">
          <a:xfrm>
            <a:off x="427038" y="4119563"/>
            <a:ext cx="8434387" cy="172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pic>
        <p:nvPicPr>
          <p:cNvPr id="2052" name="Picture 1" descr="Description: swlogo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4600" y="188913"/>
            <a:ext cx="1370013" cy="896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Freeform 7"/>
          <p:cNvSpPr/>
          <p:nvPr/>
        </p:nvSpPr>
        <p:spPr>
          <a:xfrm>
            <a:off x="192191" y="2060848"/>
            <a:ext cx="8712968" cy="1191886"/>
          </a:xfrm>
          <a:custGeom>
            <a:avLst/>
            <a:gdLst>
              <a:gd name="connsiteX0" fmla="*/ 0 w 8434289"/>
              <a:gd name="connsiteY0" fmla="*/ 209142 h 1254825"/>
              <a:gd name="connsiteX1" fmla="*/ 209142 w 8434289"/>
              <a:gd name="connsiteY1" fmla="*/ 0 h 1254825"/>
              <a:gd name="connsiteX2" fmla="*/ 8225147 w 8434289"/>
              <a:gd name="connsiteY2" fmla="*/ 0 h 1254825"/>
              <a:gd name="connsiteX3" fmla="*/ 8434289 w 8434289"/>
              <a:gd name="connsiteY3" fmla="*/ 209142 h 1254825"/>
              <a:gd name="connsiteX4" fmla="*/ 8434289 w 8434289"/>
              <a:gd name="connsiteY4" fmla="*/ 1045683 h 1254825"/>
              <a:gd name="connsiteX5" fmla="*/ 8225147 w 8434289"/>
              <a:gd name="connsiteY5" fmla="*/ 1254825 h 1254825"/>
              <a:gd name="connsiteX6" fmla="*/ 209142 w 8434289"/>
              <a:gd name="connsiteY6" fmla="*/ 1254825 h 1254825"/>
              <a:gd name="connsiteX7" fmla="*/ 0 w 8434289"/>
              <a:gd name="connsiteY7" fmla="*/ 1045683 h 1254825"/>
              <a:gd name="connsiteX8" fmla="*/ 0 w 8434289"/>
              <a:gd name="connsiteY8" fmla="*/ 209142 h 1254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434289" h="1254825">
                <a:moveTo>
                  <a:pt x="0" y="209142"/>
                </a:moveTo>
                <a:cubicBezTo>
                  <a:pt x="0" y="93636"/>
                  <a:pt x="93636" y="0"/>
                  <a:pt x="209142" y="0"/>
                </a:cubicBezTo>
                <a:lnTo>
                  <a:pt x="8225147" y="0"/>
                </a:lnTo>
                <a:cubicBezTo>
                  <a:pt x="8340653" y="0"/>
                  <a:pt x="8434289" y="93636"/>
                  <a:pt x="8434289" y="209142"/>
                </a:cubicBezTo>
                <a:lnTo>
                  <a:pt x="8434289" y="1045683"/>
                </a:lnTo>
                <a:cubicBezTo>
                  <a:pt x="8434289" y="1161189"/>
                  <a:pt x="8340653" y="1254825"/>
                  <a:pt x="8225147" y="1254825"/>
                </a:cubicBezTo>
                <a:lnTo>
                  <a:pt x="209142" y="1254825"/>
                </a:lnTo>
                <a:cubicBezTo>
                  <a:pt x="93636" y="1254825"/>
                  <a:pt x="0" y="1161189"/>
                  <a:pt x="0" y="1045683"/>
                </a:cubicBezTo>
                <a:lnTo>
                  <a:pt x="0" y="209142"/>
                </a:lnTo>
                <a:close/>
              </a:path>
            </a:pathLst>
          </a:custGeom>
          <a:gradFill flip="none" rotWithShape="1">
            <a:gsLst>
              <a:gs pos="0">
                <a:schemeClr val="accent2">
                  <a:lumMod val="60000"/>
                  <a:lumOff val="40000"/>
                </a:schemeClr>
              </a:gs>
              <a:gs pos="31000">
                <a:schemeClr val="accent1">
                  <a:lumMod val="40000"/>
                  <a:lumOff val="60000"/>
                </a:schemeClr>
              </a:gs>
              <a:gs pos="73000">
                <a:schemeClr val="accent1">
                  <a:lumMod val="60000"/>
                  <a:lumOff val="40000"/>
                </a:schemeClr>
              </a:gs>
              <a:gs pos="100000">
                <a:schemeClr val="tx2">
                  <a:lumMod val="20000"/>
                  <a:lumOff val="80000"/>
                </a:schemeClr>
              </a:gs>
            </a:gsLst>
            <a:lin ang="2700000" scaled="1"/>
            <a:tileRect/>
          </a:gradFill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lIns="198416" tIns="198416" rIns="198416" bIns="198416" spcCol="1270" anchor="ctr"/>
          <a:lstStyle/>
          <a:p>
            <a:pPr fontAlgn="auto">
              <a:spcAft>
                <a:spcPts val="0"/>
              </a:spcAft>
              <a:defRPr/>
            </a:pPr>
            <a:r>
              <a:rPr lang="en-GB" dirty="0">
                <a:solidFill>
                  <a:prstClr val="black"/>
                </a:solidFill>
              </a:rPr>
              <a:t>Jan 2012. Kindly contributed by Helen Holt, Lincoln College. </a:t>
            </a:r>
          </a:p>
          <a:p>
            <a:pPr fontAlgn="auto">
              <a:spcAft>
                <a:spcPts val="0"/>
              </a:spcAft>
              <a:defRPr/>
            </a:pPr>
            <a:r>
              <a:rPr lang="en-GB" dirty="0">
                <a:solidFill>
                  <a:prstClr val="black"/>
                </a:solidFill>
              </a:rPr>
              <a:t>Search for Helen on </a:t>
            </a:r>
            <a:r>
              <a:rPr lang="en-GB" dirty="0">
                <a:solidFill>
                  <a:prstClr val="black"/>
                </a:solidFill>
                <a:hlinkClick r:id="rId5"/>
              </a:rPr>
              <a:t>www.skillsworkshop.org</a:t>
            </a:r>
            <a:r>
              <a:rPr lang="en-GB" dirty="0">
                <a:solidFill>
                  <a:prstClr val="black"/>
                </a:solidFill>
              </a:rPr>
              <a:t> </a:t>
            </a:r>
          </a:p>
          <a:p>
            <a:pPr fontAlgn="auto">
              <a:spcAft>
                <a:spcPts val="0"/>
              </a:spcAft>
              <a:defRPr/>
            </a:pPr>
            <a:r>
              <a:rPr lang="en-GB" dirty="0">
                <a:solidFill>
                  <a:prstClr val="black"/>
                </a:solidFill>
              </a:rPr>
              <a:t>Visit the download page for this resource to find </a:t>
            </a:r>
            <a:r>
              <a:rPr lang="en-GB" dirty="0">
                <a:solidFill>
                  <a:prstClr val="black"/>
                </a:solidFill>
              </a:rPr>
              <a:t>further links and related </a:t>
            </a:r>
            <a:r>
              <a:rPr lang="en-GB" dirty="0">
                <a:solidFill>
                  <a:prstClr val="black"/>
                </a:solidFill>
              </a:rPr>
              <a:t>activities. </a:t>
            </a:r>
          </a:p>
        </p:txBody>
      </p:sp>
      <p:sp>
        <p:nvSpPr>
          <p:cNvPr id="2" name="Rectangle 1"/>
          <p:cNvSpPr/>
          <p:nvPr/>
        </p:nvSpPr>
        <p:spPr>
          <a:xfrm>
            <a:off x="427038" y="3529013"/>
            <a:ext cx="7921625" cy="2874962"/>
          </a:xfrm>
          <a:prstGeom prst="rect">
            <a:avLst/>
          </a:prstGeom>
        </p:spPr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lang="en-GB" b="1" dirty="0">
                <a:solidFill>
                  <a:srgbClr val="000000"/>
                </a:solidFill>
                <a:latin typeface="Calibri" pitchFamily="34" charset="0"/>
                <a:cs typeface="Arial" charset="0"/>
              </a:rPr>
              <a:t>Adult Literacy curriculum links</a:t>
            </a:r>
            <a:endParaRPr lang="en-GB" dirty="0">
              <a:solidFill>
                <a:srgbClr val="000000"/>
              </a:solidFill>
              <a:latin typeface="Calibri" pitchFamily="34" charset="0"/>
              <a:cs typeface="Arial" charset="0"/>
            </a:endParaRPr>
          </a:p>
          <a:p>
            <a:pPr>
              <a:defRPr/>
            </a:pPr>
            <a:r>
              <a:rPr lang="en-GB" b="1" dirty="0" err="1">
                <a:solidFill>
                  <a:srgbClr val="000000"/>
                </a:solidFill>
                <a:latin typeface="Calibri" pitchFamily="34" charset="0"/>
                <a:cs typeface="Arial" charset="0"/>
              </a:rPr>
              <a:t>Rw</a:t>
            </a:r>
            <a:r>
              <a:rPr lang="en-GB" b="1" dirty="0">
                <a:solidFill>
                  <a:srgbClr val="000000"/>
                </a:solidFill>
                <a:latin typeface="Calibri" pitchFamily="34" charset="0"/>
                <a:cs typeface="Arial" charset="0"/>
              </a:rPr>
              <a:t>/E3.5</a:t>
            </a:r>
          </a:p>
          <a:p>
            <a:pPr>
              <a:defRPr/>
            </a:pPr>
            <a:r>
              <a:rPr lang="en-GB" dirty="0">
                <a:solidFill>
                  <a:srgbClr val="000000"/>
                </a:solidFill>
                <a:latin typeface="Calibri" pitchFamily="34" charset="0"/>
                <a:cs typeface="Arial" charset="0"/>
              </a:rPr>
              <a:t>Use a variety of reading strategies to help decode an increasing range of unfamiliar words </a:t>
            </a:r>
          </a:p>
          <a:p>
            <a:pPr>
              <a:defRPr/>
            </a:pPr>
            <a:r>
              <a:rPr lang="en-GB" dirty="0">
                <a:solidFill>
                  <a:srgbClr val="000000"/>
                </a:solidFill>
                <a:latin typeface="Calibri" pitchFamily="34" charset="0"/>
                <a:cs typeface="Arial" charset="0"/>
              </a:rPr>
              <a:t>(a) Understand that effective readers draw on several sources of knowledge to help them make sense of unfamiliar words (besides looking at the individual words themselves): clues from context, experience, text and sentence structure (b) Apply knowledge of sound and letter patterns, and of the structure of words, to help decode them: including compounds, root words, grammatical endings, prefixes, suffixes, syllable divisions</a:t>
            </a:r>
          </a:p>
          <a:p>
            <a:pPr>
              <a:defRPr/>
            </a:pPr>
            <a:r>
              <a:rPr lang="en-GB" b="1" dirty="0" err="1">
                <a:solidFill>
                  <a:srgbClr val="000000"/>
                </a:solidFill>
                <a:latin typeface="Calibri" pitchFamily="34" charset="0"/>
                <a:cs typeface="Arial" charset="0"/>
              </a:rPr>
              <a:t>Rw</a:t>
            </a:r>
            <a:r>
              <a:rPr lang="en-GB" b="1" dirty="0">
                <a:solidFill>
                  <a:srgbClr val="000000"/>
                </a:solidFill>
                <a:latin typeface="Calibri" pitchFamily="34" charset="0"/>
                <a:cs typeface="Arial" charset="0"/>
              </a:rPr>
              <a:t>/L1.3</a:t>
            </a:r>
          </a:p>
          <a:p>
            <a:pPr>
              <a:defRPr/>
            </a:pPr>
            <a:r>
              <a:rPr lang="en-GB" dirty="0">
                <a:solidFill>
                  <a:srgbClr val="000000"/>
                </a:solidFill>
                <a:latin typeface="Calibri" pitchFamily="34" charset="0"/>
                <a:cs typeface="Arial" charset="0"/>
              </a:rPr>
              <a:t>Recognise and understand an increasing range of vocabulary, applying knowledge of word structure, related words, word roots, derivations, borrowings </a:t>
            </a:r>
          </a:p>
          <a:p>
            <a:pPr>
              <a:defRPr/>
            </a:pPr>
            <a:r>
              <a:rPr lang="en-GB" dirty="0">
                <a:solidFill>
                  <a:srgbClr val="000000"/>
                </a:solidFill>
                <a:latin typeface="Calibri" pitchFamily="34" charset="0"/>
                <a:cs typeface="Arial" charset="0"/>
              </a:rPr>
              <a:t>(a) Understand that some words are related to each other in form and meaning, and use this knowledge to help understand new words (b) Understand that prefixes and base/stem/root words can provide clues to meaning (c) Understand that languages borrow words from each other (d) Understand that suffixes can provide clues to word class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92275" y="6245225"/>
            <a:ext cx="6119813" cy="476250"/>
          </a:xfrm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/>
              <a:t>Source: </a:t>
            </a:r>
            <a:r>
              <a:rPr lang="en-GB">
                <a:hlinkClick r:id="rId3"/>
              </a:rPr>
              <a:t>http://www.skillsworkshop.org/resources/root-word-clean</a:t>
            </a:r>
            <a:r>
              <a:rPr lang="en-GB"/>
              <a:t> </a:t>
            </a:r>
          </a:p>
        </p:txBody>
      </p:sp>
      <p:sp>
        <p:nvSpPr>
          <p:cNvPr id="1126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43888" y="6245225"/>
            <a:ext cx="442912" cy="476250"/>
          </a:xfrm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9E13B1C-82CD-4C4C-86A5-B4903952C189}" type="slidenum">
              <a:rPr lang="en-GB"/>
              <a:pPr eaLnBrk="1" hangingPunct="1"/>
              <a:t>10</a:t>
            </a:fld>
            <a:endParaRPr lang="en-GB"/>
          </a:p>
        </p:txBody>
      </p:sp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41" t="21547" r="12732" b="11960"/>
          <a:stretch>
            <a:fillRect/>
          </a:stretch>
        </p:blipFill>
        <p:spPr bwMode="auto">
          <a:xfrm>
            <a:off x="827088" y="404813"/>
            <a:ext cx="7881937" cy="5494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/>
              <a:t>Helen Holt</a:t>
            </a:r>
          </a:p>
        </p:txBody>
      </p:sp>
      <p:sp>
        <p:nvSpPr>
          <p:cNvPr id="1229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10E5A4E-5739-42DC-B89D-C2ADA8E9DE94}" type="slidenum">
              <a:rPr lang="en-GB"/>
              <a:pPr eaLnBrk="1" hangingPunct="1"/>
              <a:t>11</a:t>
            </a:fld>
            <a:endParaRPr lang="en-GB"/>
          </a:p>
        </p:txBody>
      </p:sp>
      <p:sp>
        <p:nvSpPr>
          <p:cNvPr id="12292" name="Rectangle 101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pPr eaLnBrk="1" hangingPunct="1"/>
            <a:r>
              <a:rPr lang="en-GB" sz="5500" b="1" smtClean="0"/>
              <a:t>Here are some suffixes:</a:t>
            </a:r>
          </a:p>
        </p:txBody>
      </p:sp>
      <p:graphicFrame>
        <p:nvGraphicFramePr>
          <p:cNvPr id="12393" name="Group 105"/>
          <p:cNvGraphicFramePr>
            <a:graphicFrameLocks noGrp="1"/>
          </p:cNvGraphicFramePr>
          <p:nvPr>
            <p:ph idx="1"/>
          </p:nvPr>
        </p:nvGraphicFramePr>
        <p:xfrm>
          <a:off x="395288" y="1125538"/>
          <a:ext cx="8516937" cy="5029200"/>
        </p:xfrm>
        <a:graphic>
          <a:graphicData uri="http://schemas.openxmlformats.org/drawingml/2006/table">
            <a:tbl>
              <a:tblPr/>
              <a:tblGrid>
                <a:gridCol w="898525"/>
                <a:gridCol w="3209925"/>
                <a:gridCol w="271462"/>
                <a:gridCol w="898525"/>
                <a:gridCol w="3238500"/>
              </a:tblGrid>
              <a:tr h="5588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Suffix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DA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Example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DA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DA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Suffix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DA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Example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DA1"/>
                    </a:solidFill>
                  </a:tcPr>
                </a:tc>
              </a:tr>
              <a:tr h="5588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ed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DA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walk + ed = walk</a:t>
                      </a: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ed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DA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DA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ness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DA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happy + ness = happi</a:t>
                      </a: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ness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DA1"/>
                    </a:solidFill>
                  </a:tcPr>
                </a:tc>
              </a:tr>
              <a:tr h="5588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ing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DA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say + ing = say</a:t>
                      </a: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ing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DA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DA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al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DA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accident + al = accident</a:t>
                      </a: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al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DA1"/>
                    </a:solidFill>
                  </a:tcPr>
                </a:tc>
              </a:tr>
              <a:tr h="5588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DA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tall + er = tall</a:t>
                      </a: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DA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DA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ary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DA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imagine + ary = imagin</a:t>
                      </a: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ary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DA1"/>
                    </a:solidFill>
                  </a:tcPr>
                </a:tc>
              </a:tr>
              <a:tr h="5588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tion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DA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educate + tion = educa</a:t>
                      </a: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tion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DA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DA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able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DA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accept + able = accept</a:t>
                      </a: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able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DA1"/>
                    </a:solidFill>
                  </a:tcPr>
                </a:tc>
              </a:tr>
              <a:tr h="5588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sion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DA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divide + sion = divi</a:t>
                      </a: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sion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DA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DA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ly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DA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love + ly = love</a:t>
                      </a: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ly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DA1"/>
                    </a:solidFill>
                  </a:tcPr>
                </a:tc>
              </a:tr>
              <a:tr h="5588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cian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DA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music + </a:t>
                      </a:r>
                      <a:r>
                        <a:rPr kumimoji="0" lang="en-GB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cian</a:t>
                      </a: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= musi</a:t>
                      </a: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cian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DA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DA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ment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DA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excite + ment = excite</a:t>
                      </a: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ment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DA1"/>
                    </a:solidFill>
                  </a:tcPr>
                </a:tc>
              </a:tr>
              <a:tr h="5588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fully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DA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hope + fully = hope</a:t>
                      </a: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fully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DA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DA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ful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DA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help + ful + help</a:t>
                      </a: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ful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DA1"/>
                    </a:solidFill>
                  </a:tcPr>
                </a:tc>
              </a:tr>
              <a:tr h="5588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est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DA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large + est = larg</a:t>
                      </a: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est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DA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DA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y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DA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ease + y = eas</a:t>
                      </a: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y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DA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/>
              <a:t>Helen Holt</a:t>
            </a:r>
          </a:p>
        </p:txBody>
      </p:sp>
      <p:sp>
        <p:nvSpPr>
          <p:cNvPr id="1331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F381C8C-9173-4F60-AFFF-44E156AB7857}" type="slidenum">
              <a:rPr lang="en-GB"/>
              <a:pPr eaLnBrk="1" hangingPunct="1"/>
              <a:t>12</a:t>
            </a:fld>
            <a:endParaRPr lang="en-GB"/>
          </a:p>
        </p:txBody>
      </p:sp>
      <p:sp>
        <p:nvSpPr>
          <p:cNvPr id="1331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5500" b="1" smtClean="0"/>
              <a:t>Any Questions?</a:t>
            </a:r>
          </a:p>
        </p:txBody>
      </p:sp>
      <p:pic>
        <p:nvPicPr>
          <p:cNvPr id="13317" name="Picture 4" descr="MC900384172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213" y="1628775"/>
            <a:ext cx="3519487" cy="417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/>
              <a:t>Helen Holt</a:t>
            </a:r>
          </a:p>
        </p:txBody>
      </p:sp>
      <p:sp>
        <p:nvSpPr>
          <p:cNvPr id="307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9F2A798-5898-4F22-A0D5-CC928387321B}" type="slidenum">
              <a:rPr lang="en-GB"/>
              <a:pPr eaLnBrk="1" hangingPunct="1"/>
              <a:t>2</a:t>
            </a:fld>
            <a:endParaRPr lang="en-GB"/>
          </a:p>
        </p:txBody>
      </p:sp>
      <p:sp>
        <p:nvSpPr>
          <p:cNvPr id="307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27088" y="981075"/>
            <a:ext cx="7777162" cy="1944688"/>
          </a:xfrm>
          <a:solidFill>
            <a:schemeClr val="accent1"/>
          </a:solidFill>
        </p:spPr>
        <p:txBody>
          <a:bodyPr/>
          <a:lstStyle/>
          <a:p>
            <a:pPr eaLnBrk="1" hangingPunct="1"/>
            <a:r>
              <a:rPr lang="en-GB" sz="7000" b="1" smtClean="0"/>
              <a:t>SfL</a:t>
            </a:r>
            <a:br>
              <a:rPr lang="en-GB" sz="7000" b="1" smtClean="0"/>
            </a:br>
            <a:r>
              <a:rPr lang="en-GB" sz="7000" b="1" smtClean="0"/>
              <a:t>LITERACY</a:t>
            </a:r>
          </a:p>
        </p:txBody>
      </p:sp>
      <p:sp>
        <p:nvSpPr>
          <p:cNvPr id="307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95288" y="3429000"/>
            <a:ext cx="8280400" cy="1368425"/>
          </a:xfrm>
        </p:spPr>
        <p:txBody>
          <a:bodyPr/>
          <a:lstStyle/>
          <a:p>
            <a:pPr eaLnBrk="1" hangingPunct="1"/>
            <a:r>
              <a:rPr lang="en-GB" sz="4000" b="1" smtClean="0"/>
              <a:t>- Root words, prefixes and suffixes.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/>
              <a:t>Helen Holt</a:t>
            </a:r>
          </a:p>
        </p:txBody>
      </p:sp>
      <p:sp>
        <p:nvSpPr>
          <p:cNvPr id="409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F4ED3B0-B3DF-44F4-BB4C-48BC3489628B}" type="slidenum">
              <a:rPr lang="en-GB"/>
              <a:pPr eaLnBrk="1" hangingPunct="1"/>
              <a:t>3</a:t>
            </a:fld>
            <a:endParaRPr lang="en-GB"/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5500" b="1" smtClean="0"/>
              <a:t>Session outcomes</a:t>
            </a: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0FDA1"/>
          </a:solidFill>
        </p:spPr>
        <p:txBody>
          <a:bodyPr/>
          <a:lstStyle/>
          <a:p>
            <a:pPr eaLnBrk="1" hangingPunct="1">
              <a:lnSpc>
                <a:spcPct val="125000"/>
              </a:lnSpc>
            </a:pPr>
            <a:r>
              <a:rPr lang="en-GB" sz="3400" smtClean="0">
                <a:latin typeface="Comic Sans MS" pitchFamily="66" charset="0"/>
              </a:rPr>
              <a:t>To understand the terms ‘root’, ‘prefix’ and ‘suffix’;</a:t>
            </a:r>
          </a:p>
          <a:p>
            <a:pPr eaLnBrk="1" hangingPunct="1">
              <a:lnSpc>
                <a:spcPct val="125000"/>
              </a:lnSpc>
              <a:buFontTx/>
              <a:buNone/>
            </a:pPr>
            <a:endParaRPr lang="en-GB" sz="3400" smtClean="0">
              <a:latin typeface="Comic Sans MS" pitchFamily="66" charset="0"/>
            </a:endParaRPr>
          </a:p>
          <a:p>
            <a:pPr eaLnBrk="1" hangingPunct="1">
              <a:lnSpc>
                <a:spcPct val="125000"/>
              </a:lnSpc>
            </a:pPr>
            <a:r>
              <a:rPr lang="en-GB" sz="3400" smtClean="0">
                <a:latin typeface="Comic Sans MS" pitchFamily="66" charset="0"/>
              </a:rPr>
              <a:t>To use these to help with spelling and working out the meaning of unfamiliar words.</a:t>
            </a:r>
            <a:endParaRPr lang="en-GB" sz="2400" smtClean="0"/>
          </a:p>
          <a:p>
            <a:pPr eaLnBrk="1" hangingPunct="1">
              <a:lnSpc>
                <a:spcPct val="90000"/>
              </a:lnSpc>
            </a:pPr>
            <a:endParaRPr lang="en-GB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/>
              <a:t>Helen Holt</a:t>
            </a:r>
          </a:p>
        </p:txBody>
      </p:sp>
      <p:sp>
        <p:nvSpPr>
          <p:cNvPr id="512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65B5332-B67A-4040-A3A5-F0763A1EC189}" type="slidenum">
              <a:rPr lang="en-GB"/>
              <a:pPr eaLnBrk="1" hangingPunct="1"/>
              <a:t>4</a:t>
            </a:fld>
            <a:endParaRPr lang="en-GB"/>
          </a:p>
        </p:txBody>
      </p:sp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5500" b="1" smtClean="0"/>
              <a:t>Root Words:</a:t>
            </a:r>
          </a:p>
        </p:txBody>
      </p:sp>
      <p:sp>
        <p:nvSpPr>
          <p:cNvPr id="512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sz="2800" smtClean="0"/>
              <a:t>A </a:t>
            </a:r>
            <a:r>
              <a:rPr lang="en-GB" sz="2800" b="1" smtClean="0">
                <a:solidFill>
                  <a:srgbClr val="FF0000"/>
                </a:solidFill>
              </a:rPr>
              <a:t>root word</a:t>
            </a:r>
            <a:r>
              <a:rPr lang="en-GB" sz="2800" smtClean="0"/>
              <a:t> stands on its </a:t>
            </a:r>
            <a:r>
              <a:rPr lang="en-GB" sz="2800" b="1" smtClean="0">
                <a:solidFill>
                  <a:srgbClr val="FF0000"/>
                </a:solidFill>
              </a:rPr>
              <a:t>own</a:t>
            </a:r>
            <a:r>
              <a:rPr lang="en-GB" sz="2800" smtClean="0"/>
              <a:t> as a word. </a:t>
            </a:r>
          </a:p>
          <a:p>
            <a:pPr eaLnBrk="1" hangingPunct="1">
              <a:lnSpc>
                <a:spcPct val="90000"/>
              </a:lnSpc>
            </a:pPr>
            <a:endParaRPr lang="en-GB" sz="2800" smtClean="0"/>
          </a:p>
          <a:p>
            <a:pPr eaLnBrk="1" hangingPunct="1">
              <a:lnSpc>
                <a:spcPct val="90000"/>
              </a:lnSpc>
            </a:pPr>
            <a:r>
              <a:rPr lang="en-GB" sz="2800" smtClean="0"/>
              <a:t> You can </a:t>
            </a:r>
            <a:r>
              <a:rPr lang="en-GB" sz="2800" b="1" smtClean="0">
                <a:solidFill>
                  <a:srgbClr val="FF0000"/>
                </a:solidFill>
              </a:rPr>
              <a:t>make new words</a:t>
            </a:r>
            <a:r>
              <a:rPr lang="en-GB" sz="2800" smtClean="0"/>
              <a:t> from it by adding beginnings (</a:t>
            </a:r>
            <a:r>
              <a:rPr lang="en-GB" sz="2800" b="1" smtClean="0">
                <a:solidFill>
                  <a:srgbClr val="FF0000"/>
                </a:solidFill>
              </a:rPr>
              <a:t>prefixes</a:t>
            </a:r>
            <a:r>
              <a:rPr lang="en-GB" sz="2800" smtClean="0"/>
              <a:t>) and endings (</a:t>
            </a:r>
            <a:r>
              <a:rPr lang="en-GB" sz="2800" b="1" smtClean="0">
                <a:solidFill>
                  <a:srgbClr val="FF0000"/>
                </a:solidFill>
              </a:rPr>
              <a:t>suffixes</a:t>
            </a:r>
            <a:r>
              <a:rPr lang="en-GB" sz="2800" smtClean="0"/>
              <a:t>).</a:t>
            </a:r>
            <a:br>
              <a:rPr lang="en-GB" sz="2800" smtClean="0"/>
            </a:br>
            <a:endParaRPr lang="en-GB" sz="2800" smtClean="0"/>
          </a:p>
          <a:p>
            <a:pPr eaLnBrk="1" hangingPunct="1">
              <a:lnSpc>
                <a:spcPct val="90000"/>
              </a:lnSpc>
            </a:pPr>
            <a:r>
              <a:rPr lang="en-GB" sz="2800" smtClean="0"/>
              <a:t>Example: </a:t>
            </a:r>
            <a:r>
              <a:rPr lang="en-GB" sz="2800" smtClean="0">
                <a:solidFill>
                  <a:srgbClr val="FF0000"/>
                </a:solidFill>
              </a:rPr>
              <a:t>'</a:t>
            </a:r>
            <a:r>
              <a:rPr lang="en-GB" sz="2800" b="1" smtClean="0">
                <a:solidFill>
                  <a:srgbClr val="FF0000"/>
                </a:solidFill>
              </a:rPr>
              <a:t>comfort</a:t>
            </a:r>
            <a:r>
              <a:rPr lang="en-GB" sz="2800" smtClean="0"/>
              <a:t>' is a root word.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GB" sz="2800" smtClean="0"/>
          </a:p>
          <a:p>
            <a:pPr eaLnBrk="1" hangingPunct="1">
              <a:lnSpc>
                <a:spcPct val="90000"/>
              </a:lnSpc>
            </a:pPr>
            <a:r>
              <a:rPr lang="en-GB" sz="2800" smtClean="0"/>
              <a:t>By adding the prefix </a:t>
            </a:r>
            <a:r>
              <a:rPr lang="en-GB" sz="2800" b="1" smtClean="0">
                <a:solidFill>
                  <a:srgbClr val="FF0000"/>
                </a:solidFill>
              </a:rPr>
              <a:t>'dis</a:t>
            </a:r>
            <a:r>
              <a:rPr lang="en-GB" sz="2800" smtClean="0"/>
              <a:t>' or the suffix </a:t>
            </a:r>
            <a:r>
              <a:rPr lang="en-GB" sz="2800" b="1" smtClean="0">
                <a:solidFill>
                  <a:srgbClr val="FF0000"/>
                </a:solidFill>
              </a:rPr>
              <a:t>'able</a:t>
            </a:r>
            <a:r>
              <a:rPr lang="en-GB" sz="2800" smtClean="0"/>
              <a:t>' you can make new words such as </a:t>
            </a:r>
            <a:r>
              <a:rPr lang="en-GB" sz="2800" smtClean="0">
                <a:solidFill>
                  <a:srgbClr val="FF0000"/>
                </a:solidFill>
              </a:rPr>
              <a:t>'dis</a:t>
            </a:r>
            <a:r>
              <a:rPr lang="en-GB" sz="2800" b="1" smtClean="0">
                <a:solidFill>
                  <a:srgbClr val="FF0000"/>
                </a:solidFill>
              </a:rPr>
              <a:t>comfort</a:t>
            </a:r>
            <a:r>
              <a:rPr lang="en-GB" sz="2800" smtClean="0"/>
              <a:t>' and </a:t>
            </a:r>
            <a:r>
              <a:rPr lang="en-GB" sz="2800" smtClean="0">
                <a:solidFill>
                  <a:srgbClr val="FF0000"/>
                </a:solidFill>
              </a:rPr>
              <a:t>'</a:t>
            </a:r>
            <a:r>
              <a:rPr lang="en-GB" sz="2800" b="1" smtClean="0">
                <a:solidFill>
                  <a:srgbClr val="FF0000"/>
                </a:solidFill>
              </a:rPr>
              <a:t>comfort</a:t>
            </a:r>
            <a:r>
              <a:rPr lang="en-GB" sz="2800" smtClean="0">
                <a:solidFill>
                  <a:srgbClr val="FF0000"/>
                </a:solidFill>
              </a:rPr>
              <a:t>able</a:t>
            </a:r>
            <a:r>
              <a:rPr lang="en-GB" sz="2800" smtClean="0"/>
              <a:t>'.</a:t>
            </a:r>
            <a:br>
              <a:rPr lang="en-GB" sz="2800" smtClean="0"/>
            </a:br>
            <a:r>
              <a:rPr lang="en-GB" sz="2600" smtClean="0"/>
              <a:t/>
            </a:r>
            <a:br>
              <a:rPr lang="en-GB" sz="2600" smtClean="0"/>
            </a:br>
            <a:endParaRPr lang="en-GB" sz="26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/>
              <a:t>Helen Holt</a:t>
            </a:r>
          </a:p>
        </p:txBody>
      </p:sp>
      <p:sp>
        <p:nvSpPr>
          <p:cNvPr id="614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7C0543D-B7B5-4BDC-A56D-BDF90248F0D2}" type="slidenum">
              <a:rPr lang="en-GB"/>
              <a:pPr eaLnBrk="1" hangingPunct="1"/>
              <a:t>5</a:t>
            </a:fld>
            <a:endParaRPr lang="en-GB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11188" y="188913"/>
            <a:ext cx="8229600" cy="1143000"/>
          </a:xfrm>
        </p:spPr>
        <p:txBody>
          <a:bodyPr/>
          <a:lstStyle/>
          <a:p>
            <a:pPr eaLnBrk="1" hangingPunct="1"/>
            <a:r>
              <a:rPr lang="en-GB" sz="5000" b="1" smtClean="0">
                <a:solidFill>
                  <a:schemeClr val="tx1"/>
                </a:solidFill>
                <a:latin typeface="Comic Sans MS" pitchFamily="66" charset="0"/>
              </a:rPr>
              <a:t>What Are Prefixes?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179388" y="1341438"/>
            <a:ext cx="8785225" cy="3024187"/>
          </a:xfrm>
        </p:spPr>
        <p:txBody>
          <a:bodyPr/>
          <a:lstStyle/>
          <a:p>
            <a:pPr eaLnBrk="1" hangingPunct="1">
              <a:lnSpc>
                <a:spcPct val="125000"/>
              </a:lnSpc>
            </a:pPr>
            <a:r>
              <a:rPr lang="en-GB" sz="3000" smtClean="0">
                <a:latin typeface="Comic Sans MS" pitchFamily="66" charset="0"/>
              </a:rPr>
              <a:t>A </a:t>
            </a:r>
            <a:r>
              <a:rPr lang="en-GB" sz="3000" u="sng" smtClean="0">
                <a:solidFill>
                  <a:srgbClr val="FF0000"/>
                </a:solidFill>
                <a:latin typeface="Comic Sans MS" pitchFamily="66" charset="0"/>
              </a:rPr>
              <a:t>prefix</a:t>
            </a:r>
            <a:r>
              <a:rPr lang="en-GB" sz="3000" smtClean="0">
                <a:latin typeface="Comic Sans MS" pitchFamily="66" charset="0"/>
              </a:rPr>
              <a:t> is a group of letters we add to the </a:t>
            </a:r>
            <a:r>
              <a:rPr lang="en-GB" sz="3000" u="sng" smtClean="0">
                <a:solidFill>
                  <a:srgbClr val="FF0000"/>
                </a:solidFill>
                <a:latin typeface="Comic Sans MS" pitchFamily="66" charset="0"/>
              </a:rPr>
              <a:t>front</a:t>
            </a:r>
            <a:r>
              <a:rPr lang="en-GB" sz="3000" smtClean="0">
                <a:latin typeface="Comic Sans MS" pitchFamily="66" charset="0"/>
              </a:rPr>
              <a:t> of a root word. </a:t>
            </a:r>
          </a:p>
          <a:p>
            <a:pPr eaLnBrk="1" hangingPunct="1">
              <a:lnSpc>
                <a:spcPct val="125000"/>
              </a:lnSpc>
              <a:buFontTx/>
              <a:buNone/>
            </a:pPr>
            <a:endParaRPr lang="en-GB" sz="3000" smtClean="0">
              <a:latin typeface="Comic Sans MS" pitchFamily="66" charset="0"/>
            </a:endParaRPr>
          </a:p>
          <a:p>
            <a:pPr eaLnBrk="1" hangingPunct="1">
              <a:lnSpc>
                <a:spcPct val="125000"/>
              </a:lnSpc>
            </a:pPr>
            <a:r>
              <a:rPr lang="en-GB" sz="3000" smtClean="0">
                <a:latin typeface="Comic Sans MS" pitchFamily="66" charset="0"/>
              </a:rPr>
              <a:t>Prefixes </a:t>
            </a:r>
            <a:r>
              <a:rPr lang="en-GB" sz="3000" u="sng" smtClean="0">
                <a:solidFill>
                  <a:srgbClr val="FF0000"/>
                </a:solidFill>
                <a:latin typeface="Comic Sans MS" pitchFamily="66" charset="0"/>
              </a:rPr>
              <a:t>change the meaning</a:t>
            </a:r>
            <a:r>
              <a:rPr lang="en-GB" sz="3000" smtClean="0">
                <a:latin typeface="Comic Sans MS" pitchFamily="66" charset="0"/>
              </a:rPr>
              <a:t>  or </a:t>
            </a:r>
            <a:r>
              <a:rPr lang="en-GB" sz="3000" u="sng" smtClean="0">
                <a:solidFill>
                  <a:srgbClr val="FF0000"/>
                </a:solidFill>
                <a:latin typeface="Comic Sans MS" pitchFamily="66" charset="0"/>
              </a:rPr>
              <a:t>purpose</a:t>
            </a:r>
            <a:r>
              <a:rPr lang="en-GB" sz="3000" smtClean="0">
                <a:latin typeface="Comic Sans MS" pitchFamily="66" charset="0"/>
              </a:rPr>
              <a:t> of the word, e.g:</a:t>
            </a:r>
            <a:endParaRPr lang="en-GB" sz="2000" smtClean="0">
              <a:latin typeface="Comic Sans MS" pitchFamily="66" charset="0"/>
            </a:endParaRPr>
          </a:p>
          <a:p>
            <a:pPr eaLnBrk="1" hangingPunct="1">
              <a:lnSpc>
                <a:spcPct val="125000"/>
              </a:lnSpc>
              <a:buFontTx/>
              <a:buNone/>
            </a:pPr>
            <a:r>
              <a:rPr lang="en-GB" sz="4000" b="1" smtClean="0">
                <a:solidFill>
                  <a:srgbClr val="FF0000"/>
                </a:solidFill>
                <a:latin typeface="Comic Sans MS" pitchFamily="66" charset="0"/>
              </a:rPr>
              <a:t>		un + kind = unkind</a:t>
            </a:r>
          </a:p>
          <a:p>
            <a:pPr eaLnBrk="1" hangingPunct="1">
              <a:lnSpc>
                <a:spcPct val="125000"/>
              </a:lnSpc>
              <a:buFontTx/>
              <a:buNone/>
            </a:pPr>
            <a:endParaRPr lang="en-GB" sz="4000" b="1" smtClean="0">
              <a:solidFill>
                <a:srgbClr val="FF0000"/>
              </a:solidFill>
              <a:latin typeface="Comic Sans MS" pitchFamily="66" charset="0"/>
            </a:endParaRPr>
          </a:p>
          <a:p>
            <a:pPr eaLnBrk="1" hangingPunct="1">
              <a:lnSpc>
                <a:spcPct val="125000"/>
              </a:lnSpc>
              <a:buFontTx/>
              <a:buNone/>
            </a:pPr>
            <a:endParaRPr lang="en-GB" sz="2900" u="sng" smtClean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611188" y="5445125"/>
            <a:ext cx="5903912" cy="366713"/>
          </a:xfrm>
          <a:prstGeom prst="rect">
            <a:avLst/>
          </a:prstGeom>
          <a:solidFill>
            <a:srgbClr val="F0FDA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/>
              <a:t>The word has become its opposite meaning (antonym)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autoUpdateAnimBg="0"/>
      <p:bldP spid="5123" grpId="0" autoUpdateAnimBg="0"/>
      <p:bldP spid="5126" grpId="0" animBg="1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/>
              <a:t>Helen Holt</a:t>
            </a:r>
          </a:p>
        </p:txBody>
      </p:sp>
      <p:sp>
        <p:nvSpPr>
          <p:cNvPr id="717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01A8A0C-D4CB-46E7-A36B-B2A7415A9BBE}" type="slidenum">
              <a:rPr lang="en-GB"/>
              <a:pPr eaLnBrk="1" hangingPunct="1"/>
              <a:t>6</a:t>
            </a:fld>
            <a:endParaRPr lang="en-GB"/>
          </a:p>
        </p:txBody>
      </p:sp>
      <p:sp>
        <p:nvSpPr>
          <p:cNvPr id="7172" name="Rectangle 91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pPr eaLnBrk="1" hangingPunct="1"/>
            <a:r>
              <a:rPr lang="en-GB" b="1" smtClean="0"/>
              <a:t>Here are some prefixes:</a:t>
            </a:r>
          </a:p>
        </p:txBody>
      </p:sp>
      <p:graphicFrame>
        <p:nvGraphicFramePr>
          <p:cNvPr id="5258" name="Group 138"/>
          <p:cNvGraphicFramePr>
            <a:graphicFrameLocks noGrp="1"/>
          </p:cNvGraphicFramePr>
          <p:nvPr>
            <p:ph idx="1"/>
          </p:nvPr>
        </p:nvGraphicFramePr>
        <p:xfrm>
          <a:off x="234950" y="1125538"/>
          <a:ext cx="8782050" cy="5410268"/>
        </p:xfrm>
        <a:graphic>
          <a:graphicData uri="http://schemas.openxmlformats.org/drawingml/2006/table">
            <a:tbl>
              <a:tblPr/>
              <a:tblGrid>
                <a:gridCol w="1463675"/>
                <a:gridCol w="1409700"/>
                <a:gridCol w="1550988"/>
                <a:gridCol w="1411287"/>
                <a:gridCol w="1535113"/>
                <a:gridCol w="1411287"/>
              </a:tblGrid>
              <a:tr h="61905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Un </a:t>
                      </a:r>
                      <a:r>
                        <a:rPr kumimoji="0" lang="en-GB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(not)</a:t>
                      </a: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Dis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DA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Mis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DA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Ex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 </a:t>
                      </a:r>
                      <a:r>
                        <a:rPr kumimoji="0" lang="en-GB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(again)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DA1"/>
                    </a:solidFill>
                  </a:tcPr>
                </a:tc>
              </a:tr>
              <a:tr h="6206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Unidentified</a:t>
                      </a: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Dislike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DA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Misbehave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Co-operate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DA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Exclaim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Refill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DA1"/>
                    </a:solidFill>
                  </a:tcPr>
                </a:tc>
              </a:tr>
              <a:tr h="6190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Unwell</a:t>
                      </a: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Disorder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DA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Misread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Co-star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DA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Exterior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Replay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DA1"/>
                    </a:solidFill>
                  </a:tcPr>
                </a:tc>
              </a:tr>
              <a:tr h="11301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Unhappy</a:t>
                      </a: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Disrespect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DA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Mistake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Co-ordinate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DA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Explode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Reappear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DA1"/>
                    </a:solidFill>
                  </a:tcPr>
                </a:tc>
              </a:tr>
              <a:tr h="6704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Unhealthy</a:t>
                      </a: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Disagree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DA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Miscount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Co-writer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DA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Ex-boyfriend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Re-examine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DA1"/>
                    </a:solidFill>
                  </a:tcPr>
                </a:tc>
              </a:tr>
              <a:tr h="11317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Undress</a:t>
                      </a: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Distress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DA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Misfortune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DA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Rewrite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DA1"/>
                    </a:solidFill>
                  </a:tcPr>
                </a:tc>
              </a:tr>
              <a:tr h="6190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Untidy</a:t>
                      </a: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Disable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DA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Misconceive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DA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Rearrange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DA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/>
              <a:t>Helen Holt</a:t>
            </a:r>
          </a:p>
        </p:txBody>
      </p:sp>
      <p:sp>
        <p:nvSpPr>
          <p:cNvPr id="819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5FE71E1-4356-49C8-A551-7077A2FC6686}" type="slidenum">
              <a:rPr lang="en-GB"/>
              <a:pPr eaLnBrk="1" hangingPunct="1"/>
              <a:t>7</a:t>
            </a:fld>
            <a:endParaRPr lang="en-GB"/>
          </a:p>
        </p:txBody>
      </p:sp>
      <p:sp>
        <p:nvSpPr>
          <p:cNvPr id="8196" name="Text Box 3"/>
          <p:cNvSpPr txBox="1">
            <a:spLocks noChangeArrowheads="1"/>
          </p:cNvSpPr>
          <p:nvPr/>
        </p:nvSpPr>
        <p:spPr bwMode="auto">
          <a:xfrm>
            <a:off x="3708400" y="3716338"/>
            <a:ext cx="1584325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5000">
                <a:solidFill>
                  <a:srgbClr val="FF0000"/>
                </a:solidFill>
                <a:latin typeface="Comic Sans MS" pitchFamily="66" charset="0"/>
                <a:cs typeface="Arial" charset="0"/>
              </a:rPr>
              <a:t>un</a:t>
            </a:r>
          </a:p>
        </p:txBody>
      </p:sp>
      <p:sp>
        <p:nvSpPr>
          <p:cNvPr id="8197" name="Text Box 4"/>
          <p:cNvSpPr txBox="1">
            <a:spLocks noChangeArrowheads="1"/>
          </p:cNvSpPr>
          <p:nvPr/>
        </p:nvSpPr>
        <p:spPr bwMode="auto">
          <a:xfrm>
            <a:off x="1547813" y="2565400"/>
            <a:ext cx="2376487" cy="7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4500">
                <a:solidFill>
                  <a:srgbClr val="0000FF"/>
                </a:solidFill>
                <a:latin typeface="Comic Sans MS" pitchFamily="66" charset="0"/>
                <a:cs typeface="Arial" charset="0"/>
              </a:rPr>
              <a:t>do</a:t>
            </a:r>
          </a:p>
        </p:txBody>
      </p:sp>
      <p:sp>
        <p:nvSpPr>
          <p:cNvPr id="8198" name="Text Box 5"/>
          <p:cNvSpPr txBox="1">
            <a:spLocks noChangeArrowheads="1"/>
          </p:cNvSpPr>
          <p:nvPr/>
        </p:nvSpPr>
        <p:spPr bwMode="auto">
          <a:xfrm>
            <a:off x="7164388" y="3213100"/>
            <a:ext cx="1260475" cy="7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4500">
                <a:solidFill>
                  <a:srgbClr val="0000FF"/>
                </a:solidFill>
                <a:latin typeface="Comic Sans MS" pitchFamily="66" charset="0"/>
                <a:cs typeface="Arial" charset="0"/>
              </a:rPr>
              <a:t>fit</a:t>
            </a:r>
          </a:p>
        </p:txBody>
      </p:sp>
      <p:sp>
        <p:nvSpPr>
          <p:cNvPr id="8199" name="Text Box 6"/>
          <p:cNvSpPr txBox="1">
            <a:spLocks noChangeArrowheads="1"/>
          </p:cNvSpPr>
          <p:nvPr/>
        </p:nvSpPr>
        <p:spPr bwMode="auto">
          <a:xfrm>
            <a:off x="3995738" y="5661025"/>
            <a:ext cx="3168650" cy="7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4500">
                <a:solidFill>
                  <a:srgbClr val="0000FF"/>
                </a:solidFill>
                <a:latin typeface="Comic Sans MS" pitchFamily="66" charset="0"/>
                <a:cs typeface="Arial" charset="0"/>
              </a:rPr>
              <a:t>load</a:t>
            </a:r>
          </a:p>
        </p:txBody>
      </p:sp>
      <p:sp>
        <p:nvSpPr>
          <p:cNvPr id="8200" name="Text Box 7"/>
          <p:cNvSpPr txBox="1">
            <a:spLocks noChangeArrowheads="1"/>
          </p:cNvSpPr>
          <p:nvPr/>
        </p:nvSpPr>
        <p:spPr bwMode="auto">
          <a:xfrm>
            <a:off x="6877050" y="4508500"/>
            <a:ext cx="2590800" cy="7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4500">
                <a:solidFill>
                  <a:srgbClr val="0000FF"/>
                </a:solidFill>
                <a:latin typeface="Comic Sans MS" pitchFamily="66" charset="0"/>
                <a:cs typeface="Arial" charset="0"/>
              </a:rPr>
              <a:t>pack</a:t>
            </a:r>
          </a:p>
        </p:txBody>
      </p:sp>
      <p:sp>
        <p:nvSpPr>
          <p:cNvPr id="8201" name="Text Box 8"/>
          <p:cNvSpPr txBox="1">
            <a:spLocks noChangeArrowheads="1"/>
          </p:cNvSpPr>
          <p:nvPr/>
        </p:nvSpPr>
        <p:spPr bwMode="auto">
          <a:xfrm>
            <a:off x="3995738" y="2133600"/>
            <a:ext cx="2376487" cy="7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4500">
                <a:solidFill>
                  <a:srgbClr val="0000FF"/>
                </a:solidFill>
                <a:latin typeface="Comic Sans MS" pitchFamily="66" charset="0"/>
                <a:cs typeface="Arial" charset="0"/>
              </a:rPr>
              <a:t>finished</a:t>
            </a:r>
          </a:p>
        </p:txBody>
      </p:sp>
      <p:sp>
        <p:nvSpPr>
          <p:cNvPr id="8202" name="Text Box 9"/>
          <p:cNvSpPr txBox="1">
            <a:spLocks noChangeArrowheads="1"/>
          </p:cNvSpPr>
          <p:nvPr/>
        </p:nvSpPr>
        <p:spPr bwMode="auto">
          <a:xfrm>
            <a:off x="1258888" y="4724400"/>
            <a:ext cx="2087562" cy="7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4500">
                <a:solidFill>
                  <a:srgbClr val="0000FF"/>
                </a:solidFill>
                <a:latin typeface="Comic Sans MS" pitchFamily="66" charset="0"/>
                <a:cs typeface="Arial" charset="0"/>
              </a:rPr>
              <a:t>well</a:t>
            </a:r>
          </a:p>
        </p:txBody>
      </p:sp>
      <p:sp>
        <p:nvSpPr>
          <p:cNvPr id="8203" name="Line 10"/>
          <p:cNvSpPr>
            <a:spLocks noChangeShapeType="1"/>
          </p:cNvSpPr>
          <p:nvPr/>
        </p:nvSpPr>
        <p:spPr bwMode="auto">
          <a:xfrm flipV="1">
            <a:off x="4427538" y="2852738"/>
            <a:ext cx="0" cy="936625"/>
          </a:xfrm>
          <a:prstGeom prst="line">
            <a:avLst/>
          </a:prstGeom>
          <a:noFill/>
          <a:ln w="47625">
            <a:solidFill>
              <a:srgbClr val="800080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204" name="Line 11"/>
          <p:cNvSpPr>
            <a:spLocks noChangeShapeType="1"/>
          </p:cNvSpPr>
          <p:nvPr/>
        </p:nvSpPr>
        <p:spPr bwMode="auto">
          <a:xfrm flipV="1">
            <a:off x="5219700" y="3644900"/>
            <a:ext cx="1296988" cy="431800"/>
          </a:xfrm>
          <a:prstGeom prst="line">
            <a:avLst/>
          </a:prstGeom>
          <a:noFill/>
          <a:ln w="47625">
            <a:solidFill>
              <a:srgbClr val="800080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205" name="Line 12"/>
          <p:cNvSpPr>
            <a:spLocks noChangeShapeType="1"/>
          </p:cNvSpPr>
          <p:nvPr/>
        </p:nvSpPr>
        <p:spPr bwMode="auto">
          <a:xfrm flipH="1" flipV="1">
            <a:off x="2268538" y="3284538"/>
            <a:ext cx="1439862" cy="720725"/>
          </a:xfrm>
          <a:prstGeom prst="line">
            <a:avLst/>
          </a:prstGeom>
          <a:noFill/>
          <a:ln w="47625">
            <a:solidFill>
              <a:srgbClr val="800080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206" name="Line 13"/>
          <p:cNvSpPr>
            <a:spLocks noChangeShapeType="1"/>
          </p:cNvSpPr>
          <p:nvPr/>
        </p:nvSpPr>
        <p:spPr bwMode="auto">
          <a:xfrm flipH="1">
            <a:off x="4427538" y="4652963"/>
            <a:ext cx="0" cy="1081087"/>
          </a:xfrm>
          <a:prstGeom prst="line">
            <a:avLst/>
          </a:prstGeom>
          <a:noFill/>
          <a:ln w="47625">
            <a:solidFill>
              <a:srgbClr val="800080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207" name="Line 14"/>
          <p:cNvSpPr>
            <a:spLocks noChangeShapeType="1"/>
          </p:cNvSpPr>
          <p:nvPr/>
        </p:nvSpPr>
        <p:spPr bwMode="auto">
          <a:xfrm flipH="1">
            <a:off x="2411413" y="4508500"/>
            <a:ext cx="1368425" cy="433388"/>
          </a:xfrm>
          <a:prstGeom prst="line">
            <a:avLst/>
          </a:prstGeom>
          <a:noFill/>
          <a:ln w="47625">
            <a:solidFill>
              <a:srgbClr val="800080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208" name="Line 15"/>
          <p:cNvSpPr>
            <a:spLocks noChangeShapeType="1"/>
          </p:cNvSpPr>
          <p:nvPr/>
        </p:nvSpPr>
        <p:spPr bwMode="auto">
          <a:xfrm>
            <a:off x="5076825" y="4508500"/>
            <a:ext cx="1223963" cy="360363"/>
          </a:xfrm>
          <a:prstGeom prst="line">
            <a:avLst/>
          </a:prstGeom>
          <a:noFill/>
          <a:ln w="47625">
            <a:solidFill>
              <a:srgbClr val="800080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257" name="Text Box 17"/>
          <p:cNvSpPr txBox="1">
            <a:spLocks noChangeArrowheads="1"/>
          </p:cNvSpPr>
          <p:nvPr/>
        </p:nvSpPr>
        <p:spPr bwMode="auto">
          <a:xfrm>
            <a:off x="3419475" y="2133600"/>
            <a:ext cx="2592388" cy="7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4500">
                <a:solidFill>
                  <a:srgbClr val="FF0000"/>
                </a:solidFill>
                <a:latin typeface="Comic Sans MS" pitchFamily="66" charset="0"/>
                <a:cs typeface="Arial" charset="0"/>
              </a:rPr>
              <a:t>un</a:t>
            </a:r>
            <a:endParaRPr lang="en-GB" sz="4500">
              <a:solidFill>
                <a:srgbClr val="0000FF"/>
              </a:solidFill>
              <a:latin typeface="Comic Sans MS" pitchFamily="66" charset="0"/>
              <a:cs typeface="Arial" charset="0"/>
            </a:endParaRPr>
          </a:p>
        </p:txBody>
      </p:sp>
      <p:sp>
        <p:nvSpPr>
          <p:cNvPr id="10258" name="Text Box 18"/>
          <p:cNvSpPr txBox="1">
            <a:spLocks noChangeArrowheads="1"/>
          </p:cNvSpPr>
          <p:nvPr/>
        </p:nvSpPr>
        <p:spPr bwMode="auto">
          <a:xfrm>
            <a:off x="611188" y="4724400"/>
            <a:ext cx="892175" cy="7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4500">
                <a:solidFill>
                  <a:srgbClr val="FF0000"/>
                </a:solidFill>
                <a:latin typeface="Comic Sans MS" pitchFamily="66" charset="0"/>
                <a:cs typeface="Arial" charset="0"/>
              </a:rPr>
              <a:t>un</a:t>
            </a:r>
          </a:p>
        </p:txBody>
      </p:sp>
      <p:sp>
        <p:nvSpPr>
          <p:cNvPr id="10259" name="Text Box 19"/>
          <p:cNvSpPr txBox="1">
            <a:spLocks noChangeArrowheads="1"/>
          </p:cNvSpPr>
          <p:nvPr/>
        </p:nvSpPr>
        <p:spPr bwMode="auto">
          <a:xfrm>
            <a:off x="3492500" y="5661025"/>
            <a:ext cx="2087563" cy="7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4500" dirty="0" smtClean="0">
                <a:solidFill>
                  <a:srgbClr val="FF0000"/>
                </a:solidFill>
                <a:latin typeface="Comic Sans MS" pitchFamily="66" charset="0"/>
                <a:cs typeface="Arial" charset="0"/>
              </a:rPr>
              <a:t>un </a:t>
            </a:r>
            <a:endParaRPr lang="en-GB" sz="4500" dirty="0">
              <a:solidFill>
                <a:srgbClr val="FF0000"/>
              </a:solidFill>
              <a:latin typeface="Comic Sans MS" pitchFamily="66" charset="0"/>
              <a:cs typeface="Arial" charset="0"/>
            </a:endParaRPr>
          </a:p>
        </p:txBody>
      </p:sp>
      <p:sp>
        <p:nvSpPr>
          <p:cNvPr id="10260" name="Text Box 20"/>
          <p:cNvSpPr txBox="1">
            <a:spLocks noChangeArrowheads="1"/>
          </p:cNvSpPr>
          <p:nvPr/>
        </p:nvSpPr>
        <p:spPr bwMode="auto">
          <a:xfrm>
            <a:off x="6300788" y="4508500"/>
            <a:ext cx="1557337" cy="7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4500">
                <a:solidFill>
                  <a:srgbClr val="FF0000"/>
                </a:solidFill>
                <a:latin typeface="Comic Sans MS" pitchFamily="66" charset="0"/>
                <a:cs typeface="Arial" charset="0"/>
              </a:rPr>
              <a:t>un</a:t>
            </a:r>
          </a:p>
        </p:txBody>
      </p:sp>
      <p:sp>
        <p:nvSpPr>
          <p:cNvPr id="10261" name="Text Box 21"/>
          <p:cNvSpPr txBox="1">
            <a:spLocks noChangeArrowheads="1"/>
          </p:cNvSpPr>
          <p:nvPr/>
        </p:nvSpPr>
        <p:spPr bwMode="auto">
          <a:xfrm>
            <a:off x="971550" y="2565400"/>
            <a:ext cx="2035175" cy="7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4500">
                <a:solidFill>
                  <a:srgbClr val="FF0000"/>
                </a:solidFill>
                <a:latin typeface="Comic Sans MS" pitchFamily="66" charset="0"/>
                <a:cs typeface="Arial" charset="0"/>
              </a:rPr>
              <a:t>un</a:t>
            </a:r>
          </a:p>
        </p:txBody>
      </p:sp>
      <p:sp>
        <p:nvSpPr>
          <p:cNvPr id="10262" name="Text Box 22"/>
          <p:cNvSpPr txBox="1">
            <a:spLocks noChangeArrowheads="1"/>
          </p:cNvSpPr>
          <p:nvPr/>
        </p:nvSpPr>
        <p:spPr bwMode="auto">
          <a:xfrm>
            <a:off x="6551613" y="3213100"/>
            <a:ext cx="2592387" cy="7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4500" dirty="0">
                <a:solidFill>
                  <a:srgbClr val="FF0000"/>
                </a:solidFill>
                <a:latin typeface="Comic Sans MS" pitchFamily="66" charset="0"/>
                <a:cs typeface="Arial" charset="0"/>
              </a:rPr>
              <a:t>un</a:t>
            </a:r>
            <a:endParaRPr lang="en-GB" sz="4500" dirty="0">
              <a:solidFill>
                <a:srgbClr val="0000FF"/>
              </a:solidFill>
              <a:latin typeface="Comic Sans MS" pitchFamily="66" charset="0"/>
              <a:cs typeface="Arial" charset="0"/>
            </a:endParaRPr>
          </a:p>
        </p:txBody>
      </p:sp>
      <p:sp>
        <p:nvSpPr>
          <p:cNvPr id="8215" name="Text Box 22"/>
          <p:cNvSpPr txBox="1">
            <a:spLocks noChangeArrowheads="1"/>
          </p:cNvSpPr>
          <p:nvPr/>
        </p:nvSpPr>
        <p:spPr bwMode="auto">
          <a:xfrm>
            <a:off x="1042988" y="620713"/>
            <a:ext cx="7272337" cy="930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5500" b="1"/>
              <a:t>Prefixes using ‘Un’: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2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02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02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02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02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02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02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102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02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102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102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102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102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102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02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102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102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7" grpId="0"/>
      <p:bldP spid="10258" grpId="0"/>
      <p:bldP spid="10259" grpId="0"/>
      <p:bldP spid="10260" grpId="0"/>
      <p:bldP spid="10261" grpId="0"/>
      <p:bldP spid="1026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/>
              <a:t>Helen Holt</a:t>
            </a:r>
          </a:p>
        </p:txBody>
      </p:sp>
      <p:sp>
        <p:nvSpPr>
          <p:cNvPr id="921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C4A3AFD-3A09-4380-9630-6EC174AF15C0}" type="slidenum">
              <a:rPr lang="en-GB"/>
              <a:pPr eaLnBrk="1" hangingPunct="1"/>
              <a:t>8</a:t>
            </a:fld>
            <a:endParaRPr lang="en-GB"/>
          </a:p>
        </p:txBody>
      </p:sp>
      <p:sp>
        <p:nvSpPr>
          <p:cNvPr id="92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5500" b="1" smtClean="0"/>
              <a:t>What Are Suffixes?</a:t>
            </a:r>
          </a:p>
        </p:txBody>
      </p:sp>
      <p:sp>
        <p:nvSpPr>
          <p:cNvPr id="922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18488" cy="4565650"/>
          </a:xfrm>
          <a:solidFill>
            <a:schemeClr val="bg1"/>
          </a:solidFill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GB" sz="2700" smtClean="0"/>
              <a:t>A suffix is a </a:t>
            </a:r>
            <a:r>
              <a:rPr lang="en-GB" sz="2700" b="1" smtClean="0">
                <a:solidFill>
                  <a:srgbClr val="FF0000"/>
                </a:solidFill>
              </a:rPr>
              <a:t>word ending</a:t>
            </a:r>
            <a:r>
              <a:rPr lang="en-GB" sz="2700" smtClean="0"/>
              <a:t>. It is a group of letters you can add to the </a:t>
            </a:r>
            <a:r>
              <a:rPr lang="en-GB" sz="2700" b="1" smtClean="0">
                <a:solidFill>
                  <a:srgbClr val="FF0000"/>
                </a:solidFill>
              </a:rPr>
              <a:t>end</a:t>
            </a:r>
            <a:r>
              <a:rPr lang="en-GB" sz="2700" smtClean="0"/>
              <a:t> of a root word</a:t>
            </a:r>
            <a:r>
              <a:rPr lang="en-GB" sz="2700" b="1" smtClean="0"/>
              <a:t>.</a:t>
            </a:r>
            <a:r>
              <a:rPr lang="en-GB" sz="2700" smtClean="0"/>
              <a:t/>
            </a:r>
            <a:br>
              <a:rPr lang="en-GB" sz="2700" smtClean="0"/>
            </a:br>
            <a:endParaRPr lang="en-GB" sz="27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700" smtClean="0"/>
              <a:t>			</a:t>
            </a:r>
            <a:r>
              <a:rPr lang="en-GB" sz="2700" b="1" smtClean="0">
                <a:solidFill>
                  <a:schemeClr val="accent2"/>
                </a:solidFill>
              </a:rPr>
              <a:t>e.g.</a:t>
            </a:r>
            <a:r>
              <a:rPr lang="en-GB" sz="2700" smtClean="0">
                <a:solidFill>
                  <a:schemeClr val="accent2"/>
                </a:solidFill>
              </a:rPr>
              <a:t> walk</a:t>
            </a:r>
            <a:r>
              <a:rPr lang="en-GB" sz="2700" b="1" smtClean="0">
                <a:solidFill>
                  <a:schemeClr val="accent2"/>
                </a:solidFill>
              </a:rPr>
              <a:t>ing</a:t>
            </a:r>
            <a:r>
              <a:rPr lang="en-GB" sz="2700" smtClean="0">
                <a:solidFill>
                  <a:schemeClr val="accent2"/>
                </a:solidFill>
              </a:rPr>
              <a:t>, help</a:t>
            </a:r>
            <a:r>
              <a:rPr lang="en-GB" sz="2700" b="1" smtClean="0">
                <a:solidFill>
                  <a:schemeClr val="accent2"/>
                </a:solidFill>
              </a:rPr>
              <a:t>ful, </a:t>
            </a:r>
            <a:r>
              <a:rPr lang="en-GB" sz="2700" smtClean="0">
                <a:solidFill>
                  <a:schemeClr val="accent2"/>
                </a:solidFill>
              </a:rPr>
              <a:t>happ</a:t>
            </a:r>
            <a:r>
              <a:rPr lang="en-GB" sz="2700" b="1" smtClean="0">
                <a:solidFill>
                  <a:schemeClr val="accent2"/>
                </a:solidFill>
              </a:rPr>
              <a:t>ily</a:t>
            </a:r>
            <a:r>
              <a:rPr lang="en-GB" sz="2700" smtClean="0">
                <a:solidFill>
                  <a:srgbClr val="FF0000"/>
                </a:solidFill>
              </a:rPr>
              <a:t> </a:t>
            </a:r>
            <a:br>
              <a:rPr lang="en-GB" sz="2700" smtClean="0">
                <a:solidFill>
                  <a:srgbClr val="FF0000"/>
                </a:solidFill>
              </a:rPr>
            </a:br>
            <a:endParaRPr lang="en-GB" sz="2700" smtClean="0">
              <a:solidFill>
                <a:srgbClr val="FF0000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en-GB" sz="2700" smtClean="0"/>
              <a:t>Adding suffixes to words can </a:t>
            </a:r>
            <a:r>
              <a:rPr lang="en-GB" sz="2700" b="1" smtClean="0">
                <a:solidFill>
                  <a:srgbClr val="FF0000"/>
                </a:solidFill>
              </a:rPr>
              <a:t>change</a:t>
            </a:r>
            <a:r>
              <a:rPr lang="en-GB" sz="2700" smtClean="0"/>
              <a:t> or </a:t>
            </a:r>
            <a:r>
              <a:rPr lang="en-GB" sz="2700" b="1" smtClean="0">
                <a:solidFill>
                  <a:srgbClr val="FF0000"/>
                </a:solidFill>
              </a:rPr>
              <a:t>add</a:t>
            </a:r>
            <a:r>
              <a:rPr lang="en-GB" sz="2700" smtClean="0"/>
              <a:t> to their meaning, but most importantly they show </a:t>
            </a:r>
            <a:r>
              <a:rPr lang="en-GB" sz="2700" b="1" smtClean="0">
                <a:solidFill>
                  <a:srgbClr val="FF0000"/>
                </a:solidFill>
              </a:rPr>
              <a:t>how</a:t>
            </a:r>
            <a:r>
              <a:rPr lang="en-GB" sz="2700" smtClean="0"/>
              <a:t> a word will be used in a sentence and what part of speech (e.g. noun, verb, adjective) the word belongs to.</a:t>
            </a:r>
            <a:r>
              <a:rPr lang="en-GB" sz="2800" smtClean="0"/>
              <a:t/>
            </a:r>
            <a:br>
              <a:rPr lang="en-GB" sz="2800" smtClean="0"/>
            </a:br>
            <a:endParaRPr lang="en-GB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/>
              <a:t>Helen Holt</a:t>
            </a:r>
          </a:p>
        </p:txBody>
      </p:sp>
      <p:sp>
        <p:nvSpPr>
          <p:cNvPr id="1024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3A692EB-F7DC-4132-8AEC-6776DA8D49CD}" type="slidenum">
              <a:rPr lang="en-GB"/>
              <a:pPr eaLnBrk="1" hangingPunct="1"/>
              <a:t>9</a:t>
            </a:fld>
            <a:endParaRPr lang="en-GB"/>
          </a:p>
        </p:txBody>
      </p:sp>
      <p:sp>
        <p:nvSpPr>
          <p:cNvPr id="102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5500" b="1" smtClean="0"/>
              <a:t>Example</a:t>
            </a:r>
            <a:r>
              <a:rPr lang="en-GB" smtClean="0"/>
              <a:t>:</a:t>
            </a:r>
          </a:p>
        </p:txBody>
      </p:sp>
      <p:sp>
        <p:nvSpPr>
          <p:cNvPr id="1024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sz="2800" dirty="0" smtClean="0"/>
              <a:t>If you want to use the root word 'talk' in the following sentence:</a:t>
            </a:r>
            <a:br>
              <a:rPr lang="en-GB" sz="2800" dirty="0" smtClean="0"/>
            </a:br>
            <a:endParaRPr lang="en-GB" sz="2800" dirty="0" smtClean="0"/>
          </a:p>
          <a:p>
            <a:pPr eaLnBrk="1" hangingPunct="1">
              <a:buFontTx/>
              <a:buNone/>
            </a:pPr>
            <a:r>
              <a:rPr lang="en-GB" sz="2800" i="1" dirty="0" smtClean="0"/>
              <a:t>		</a:t>
            </a:r>
            <a:r>
              <a:rPr lang="en-GB" sz="2800" i="1" dirty="0" smtClean="0">
                <a:solidFill>
                  <a:srgbClr val="FF0000"/>
                </a:solidFill>
              </a:rPr>
              <a:t>	I was (talk) to </a:t>
            </a:r>
            <a:r>
              <a:rPr lang="en-GB" sz="2800" i="1" dirty="0" err="1" smtClean="0">
                <a:solidFill>
                  <a:srgbClr val="FF0000"/>
                </a:solidFill>
              </a:rPr>
              <a:t>Samina</a:t>
            </a:r>
            <a:r>
              <a:rPr lang="en-GB" sz="2800" i="1" dirty="0" smtClean="0">
                <a:solidFill>
                  <a:srgbClr val="FF0000"/>
                </a:solidFill>
              </a:rPr>
              <a:t>.</a:t>
            </a:r>
            <a:r>
              <a:rPr lang="en-GB" sz="2800" dirty="0" smtClean="0">
                <a:solidFill>
                  <a:srgbClr val="FF0000"/>
                </a:solidFill>
              </a:rPr>
              <a:t> </a:t>
            </a:r>
            <a:br>
              <a:rPr lang="en-GB" sz="2800" dirty="0" smtClean="0">
                <a:solidFill>
                  <a:srgbClr val="FF0000"/>
                </a:solidFill>
              </a:rPr>
            </a:br>
            <a:endParaRPr lang="en-GB" sz="2800" dirty="0" smtClean="0">
              <a:solidFill>
                <a:srgbClr val="FF0000"/>
              </a:solidFill>
            </a:endParaRPr>
          </a:p>
          <a:p>
            <a:pPr eaLnBrk="1" hangingPunct="1"/>
            <a:r>
              <a:rPr lang="en-GB" sz="2800" dirty="0" smtClean="0"/>
              <a:t>You need to add the suffix '</a:t>
            </a:r>
            <a:r>
              <a:rPr lang="en-GB" sz="2800" b="1" dirty="0" err="1" smtClean="0"/>
              <a:t>ing</a:t>
            </a:r>
            <a:r>
              <a:rPr lang="en-GB" sz="2800" dirty="0" smtClean="0"/>
              <a:t>' so that the word 'talk' makes better sense grammatically:</a:t>
            </a:r>
            <a:br>
              <a:rPr lang="en-GB" sz="2800" dirty="0" smtClean="0"/>
            </a:br>
            <a:endParaRPr lang="en-GB" sz="2800" dirty="0" smtClean="0"/>
          </a:p>
          <a:p>
            <a:pPr eaLnBrk="1" hangingPunct="1">
              <a:buFontTx/>
              <a:buNone/>
            </a:pPr>
            <a:r>
              <a:rPr lang="en-GB" sz="2800" i="1" dirty="0" smtClean="0"/>
              <a:t>		</a:t>
            </a:r>
            <a:r>
              <a:rPr lang="en-GB" sz="2800" i="1" dirty="0" smtClean="0">
                <a:solidFill>
                  <a:srgbClr val="FF0000"/>
                </a:solidFill>
              </a:rPr>
              <a:t>	"I was talk</a:t>
            </a:r>
            <a:r>
              <a:rPr lang="en-GB" sz="2800" b="1" i="1" dirty="0" smtClean="0">
                <a:solidFill>
                  <a:srgbClr val="FF0000"/>
                </a:solidFill>
              </a:rPr>
              <a:t>ing</a:t>
            </a:r>
            <a:r>
              <a:rPr lang="en-GB" sz="2800" i="1" dirty="0" smtClean="0">
                <a:solidFill>
                  <a:srgbClr val="FF0000"/>
                </a:solidFill>
              </a:rPr>
              <a:t> to </a:t>
            </a:r>
            <a:r>
              <a:rPr lang="en-GB" sz="2800" i="1" dirty="0" err="1" smtClean="0">
                <a:solidFill>
                  <a:srgbClr val="FF0000"/>
                </a:solidFill>
              </a:rPr>
              <a:t>Samina</a:t>
            </a:r>
            <a:r>
              <a:rPr lang="en-GB" sz="2800" i="1" dirty="0" smtClean="0">
                <a:solidFill>
                  <a:srgbClr val="FF0000"/>
                </a:solidFill>
              </a:rPr>
              <a:t>".</a:t>
            </a:r>
            <a:r>
              <a:rPr lang="en-GB" sz="2800" dirty="0" smtClean="0">
                <a:solidFill>
                  <a:srgbClr val="FF0000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250</TotalTime>
  <Words>731</Words>
  <Application>Microsoft Office PowerPoint</Application>
  <PresentationFormat>On-screen Show (4:3)</PresentationFormat>
  <Paragraphs>178</Paragraphs>
  <Slides>12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Comic Sans MS</vt:lpstr>
      <vt:lpstr>Default Design</vt:lpstr>
      <vt:lpstr>Root words, prefixes and suffixes</vt:lpstr>
      <vt:lpstr>SfL LITERACY</vt:lpstr>
      <vt:lpstr>Session outcomes</vt:lpstr>
      <vt:lpstr>Root Words:</vt:lpstr>
      <vt:lpstr>What Are Prefixes?</vt:lpstr>
      <vt:lpstr>Here are some prefixes:</vt:lpstr>
      <vt:lpstr>PowerPoint Presentation</vt:lpstr>
      <vt:lpstr>What Are Suffixes?</vt:lpstr>
      <vt:lpstr>Example:</vt:lpstr>
      <vt:lpstr>PowerPoint Presentation</vt:lpstr>
      <vt:lpstr>Here are some suffixes:</vt:lpstr>
      <vt:lpstr>Any Questions?</vt:lpstr>
    </vt:vector>
  </TitlesOfParts>
  <Company>Lincoln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Root words, suffixes and prefixes</dc:title>
  <dc:creator>Helen Holt</dc:creator>
  <cp:lastModifiedBy>Maggie Harnew</cp:lastModifiedBy>
  <cp:revision>13</cp:revision>
  <dcterms:created xsi:type="dcterms:W3CDTF">2011-01-25T17:12:09Z</dcterms:created>
  <dcterms:modified xsi:type="dcterms:W3CDTF">2012-01-25T17:18:53Z</dcterms:modified>
</cp:coreProperties>
</file>