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0" r:id="rId3"/>
    <p:sldId id="256" r:id="rId4"/>
    <p:sldId id="257" r:id="rId5"/>
    <p:sldId id="258" r:id="rId6"/>
    <p:sldId id="259" r:id="rId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8" d="100"/>
          <a:sy n="128" d="100"/>
        </p:scale>
        <p:origin x="-714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DA76B-F85B-4EC1-BCAA-5EE1DB66A3C8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B3AE0-E22C-49AD-A806-C6939508F7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41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dirty="0" smtClean="0">
                <a:latin typeface="Comic Sans MS" pitchFamily="66" charset="0"/>
              </a:rPr>
              <a:t>August 2015. </a:t>
            </a:r>
            <a:r>
              <a:rPr lang="en-GB" dirty="0" smtClean="0">
                <a:latin typeface="Comic Sans MS" pitchFamily="66" charset="0"/>
              </a:rPr>
              <a:t>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</a:t>
            </a:r>
            <a:r>
              <a:rPr lang="en-US" dirty="0" smtClean="0"/>
              <a:t>Richard Scott.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August 2015.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Richard Scott.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B3AE0-E22C-49AD-A806-C6939508F73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014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August 2015.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Richard Scott.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B3AE0-E22C-49AD-A806-C6939508F73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926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August 2015.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Richard Scott.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B3AE0-E22C-49AD-A806-C6939508F73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125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August 2015.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Richard Scott.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B3AE0-E22C-49AD-A806-C6939508F73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291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August 2015.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Richard Scott.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B3AE0-E22C-49AD-A806-C6939508F73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51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7A32290-24BB-485E-A011-1AB3D892D167}" type="datetimeFigureOut">
              <a:rPr lang="en-GB" smtClean="0"/>
              <a:pPr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B5532D2-BC19-445F-BBA3-8CCC9EEBDF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34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290-24BB-485E-A011-1AB3D892D16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2D2-BC19-445F-BBA3-8CCC9EEBD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20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290-24BB-485E-A011-1AB3D892D16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2D2-BC19-445F-BBA3-8CCC9EEBD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4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290-24BB-485E-A011-1AB3D892D16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2D2-BC19-445F-BBA3-8CCC9EEBD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8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7A32290-24BB-485E-A011-1AB3D892D167}" type="datetimeFigureOut">
              <a:rPr lang="en-GB" smtClean="0"/>
              <a:pPr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B5532D2-BC19-445F-BBA3-8CCC9EEBDF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68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290-24BB-485E-A011-1AB3D892D16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2D2-BC19-445F-BBA3-8CCC9EEBD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3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290-24BB-485E-A011-1AB3D892D16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2D2-BC19-445F-BBA3-8CCC9EEBD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28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290-24BB-485E-A011-1AB3D892D16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2D2-BC19-445F-BBA3-8CCC9EEBD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02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290-24BB-485E-A011-1AB3D892D16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2D2-BC19-445F-BBA3-8CCC9EEBD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36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290-24BB-485E-A011-1AB3D892D16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2D2-BC19-445F-BBA3-8CCC9EEBD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1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290-24BB-485E-A011-1AB3D892D16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2D2-BC19-445F-BBA3-8CCC9EEBD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6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7A32290-24BB-485E-A011-1AB3D892D167}" type="datetimeFigureOut">
              <a:rPr lang="en-GB" smtClean="0"/>
              <a:pPr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5532D2-BC19-445F-BBA3-8CCC9EEBDF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31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killsworksh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killsworkshop.org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image" Target="../media/image27.emf"/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12" Type="http://schemas.openxmlformats.org/officeDocument/2006/relationships/image" Target="../media/image26.emf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emf"/><Relationship Id="rId11" Type="http://schemas.openxmlformats.org/officeDocument/2006/relationships/image" Target="../media/image25.emf"/><Relationship Id="rId5" Type="http://schemas.openxmlformats.org/officeDocument/2006/relationships/image" Target="../media/image19.emf"/><Relationship Id="rId15" Type="http://schemas.openxmlformats.org/officeDocument/2006/relationships/image" Target="../media/image28.emf"/><Relationship Id="rId10" Type="http://schemas.openxmlformats.org/officeDocument/2006/relationships/image" Target="../media/image24.emf"/><Relationship Id="rId4" Type="http://schemas.openxmlformats.org/officeDocument/2006/relationships/image" Target="../media/image18.emf"/><Relationship Id="rId9" Type="http://schemas.openxmlformats.org/officeDocument/2006/relationships/image" Target="../media/image23.emf"/><Relationship Id="rId1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13" Type="http://schemas.openxmlformats.org/officeDocument/2006/relationships/image" Target="../media/image28.emf"/><Relationship Id="rId3" Type="http://schemas.openxmlformats.org/officeDocument/2006/relationships/image" Target="../media/image30.emf"/><Relationship Id="rId7" Type="http://schemas.openxmlformats.org/officeDocument/2006/relationships/image" Target="../media/image34.emf"/><Relationship Id="rId12" Type="http://schemas.openxmlformats.org/officeDocument/2006/relationships/image" Target="../media/image38.emf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emf"/><Relationship Id="rId11" Type="http://schemas.openxmlformats.org/officeDocument/2006/relationships/image" Target="../media/image14.emf"/><Relationship Id="rId5" Type="http://schemas.openxmlformats.org/officeDocument/2006/relationships/image" Target="../media/image32.emf"/><Relationship Id="rId15" Type="http://schemas.openxmlformats.org/officeDocument/2006/relationships/image" Target="../media/image39.emf"/><Relationship Id="rId10" Type="http://schemas.openxmlformats.org/officeDocument/2006/relationships/image" Target="../media/image37.emf"/><Relationship Id="rId4" Type="http://schemas.openxmlformats.org/officeDocument/2006/relationships/image" Target="../media/image31.emf"/><Relationship Id="rId9" Type="http://schemas.openxmlformats.org/officeDocument/2006/relationships/image" Target="../media/image36.emf"/><Relationship Id="rId1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13" Type="http://schemas.openxmlformats.org/officeDocument/2006/relationships/image" Target="../media/image51.emf"/><Relationship Id="rId18" Type="http://schemas.openxmlformats.org/officeDocument/2006/relationships/image" Target="../media/image38.emf"/><Relationship Id="rId3" Type="http://schemas.openxmlformats.org/officeDocument/2006/relationships/image" Target="../media/image41.emf"/><Relationship Id="rId7" Type="http://schemas.openxmlformats.org/officeDocument/2006/relationships/image" Target="../media/image45.emf"/><Relationship Id="rId12" Type="http://schemas.openxmlformats.org/officeDocument/2006/relationships/image" Target="../media/image50.emf"/><Relationship Id="rId17" Type="http://schemas.openxmlformats.org/officeDocument/2006/relationships/image" Target="../media/image27.emf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5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emf"/><Relationship Id="rId11" Type="http://schemas.openxmlformats.org/officeDocument/2006/relationships/image" Target="../media/image49.emf"/><Relationship Id="rId5" Type="http://schemas.openxmlformats.org/officeDocument/2006/relationships/image" Target="../media/image43.emf"/><Relationship Id="rId15" Type="http://schemas.openxmlformats.org/officeDocument/2006/relationships/image" Target="../media/image39.emf"/><Relationship Id="rId10" Type="http://schemas.openxmlformats.org/officeDocument/2006/relationships/image" Target="../media/image48.emf"/><Relationship Id="rId19" Type="http://schemas.openxmlformats.org/officeDocument/2006/relationships/image" Target="../media/image53.png"/><Relationship Id="rId4" Type="http://schemas.openxmlformats.org/officeDocument/2006/relationships/image" Target="../media/image42.emf"/><Relationship Id="rId9" Type="http://schemas.openxmlformats.org/officeDocument/2006/relationships/image" Target="../media/image47.emf"/><Relationship Id="rId1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272480" y="618486"/>
            <a:ext cx="7332815" cy="10080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sz="4000" b="1" dirty="0" smtClean="0"/>
              <a:t>Purpose of texts</a:t>
            </a:r>
            <a:endParaRPr lang="en-GB" sz="4000" b="1" dirty="0" smtClean="0"/>
          </a:p>
        </p:txBody>
      </p:sp>
      <p:pic>
        <p:nvPicPr>
          <p:cNvPr id="13316" name="Picture 1" descr="Description: sw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564" y="260648"/>
            <a:ext cx="1921007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16"/>
          <p:cNvSpPr>
            <a:spLocks noChangeArrowheads="1"/>
          </p:cNvSpPr>
          <p:nvPr/>
        </p:nvSpPr>
        <p:spPr bwMode="auto">
          <a:xfrm>
            <a:off x="507843" y="4375150"/>
            <a:ext cx="8581760" cy="1502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b="1" dirty="0">
              <a:solidFill>
                <a:srgbClr val="000000"/>
              </a:solidFill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00"/>
                </a:solidFill>
                <a:latin typeface="Calibri" pitchFamily="34" charset="0"/>
              </a:rPr>
              <a:t>Curriculum links and teaching notes</a:t>
            </a:r>
            <a:endParaRPr lang="en-GB" sz="1600" dirty="0">
              <a:solidFill>
                <a:srgbClr val="000000"/>
              </a:solidFill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itchFamily="34" charset="0"/>
              </a:rPr>
              <a:t>E3-L2 </a:t>
            </a:r>
            <a:r>
              <a:rPr lang="en-GB" sz="1600" dirty="0" smtClean="0">
                <a:solidFill>
                  <a:srgbClr val="000000"/>
                </a:solidFill>
                <a:latin typeface="Calibri" pitchFamily="34" charset="0"/>
              </a:rPr>
              <a:t>Functional English – </a:t>
            </a:r>
            <a:r>
              <a:rPr lang="en-GB" sz="1600" dirty="0" smtClean="0">
                <a:solidFill>
                  <a:srgbClr val="000000"/>
                </a:solidFill>
                <a:latin typeface="Calibri" pitchFamily="34" charset="0"/>
              </a:rPr>
              <a:t>reading. </a:t>
            </a:r>
            <a:endParaRPr lang="en-GB" sz="16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itchFamily="34" charset="0"/>
              </a:rPr>
              <a:t>Please visit the download page for this resource on skillsworkshop.org for more information</a:t>
            </a:r>
            <a:r>
              <a:rPr lang="en-GB" sz="1600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Calibri" pitchFamily="34" charset="0"/>
              </a:rPr>
              <a:t>Please note the (RE)MOVABLE PARTS of this PPT only work when IT IS NOT viewed full screen. See next page for instructions.</a:t>
            </a:r>
            <a:endParaRPr lang="en-GB" sz="1600" dirty="0" smtClean="0">
              <a:solidFill>
                <a:srgbClr val="0000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6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16496" y="1628800"/>
            <a:ext cx="9183382" cy="2244082"/>
          </a:xfrm>
          <a:custGeom>
            <a:avLst/>
            <a:gdLst>
              <a:gd name="connsiteX0" fmla="*/ 0 w 8434289"/>
              <a:gd name="connsiteY0" fmla="*/ 209142 h 1254825"/>
              <a:gd name="connsiteX1" fmla="*/ 209142 w 8434289"/>
              <a:gd name="connsiteY1" fmla="*/ 0 h 1254825"/>
              <a:gd name="connsiteX2" fmla="*/ 8225147 w 8434289"/>
              <a:gd name="connsiteY2" fmla="*/ 0 h 1254825"/>
              <a:gd name="connsiteX3" fmla="*/ 8434289 w 8434289"/>
              <a:gd name="connsiteY3" fmla="*/ 209142 h 1254825"/>
              <a:gd name="connsiteX4" fmla="*/ 8434289 w 8434289"/>
              <a:gd name="connsiteY4" fmla="*/ 1045683 h 1254825"/>
              <a:gd name="connsiteX5" fmla="*/ 8225147 w 8434289"/>
              <a:gd name="connsiteY5" fmla="*/ 1254825 h 1254825"/>
              <a:gd name="connsiteX6" fmla="*/ 209142 w 8434289"/>
              <a:gd name="connsiteY6" fmla="*/ 1254825 h 1254825"/>
              <a:gd name="connsiteX7" fmla="*/ 0 w 8434289"/>
              <a:gd name="connsiteY7" fmla="*/ 1045683 h 1254825"/>
              <a:gd name="connsiteX8" fmla="*/ 0 w 8434289"/>
              <a:gd name="connsiteY8" fmla="*/ 209142 h 12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4289" h="1254825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1000">
                <a:schemeClr val="accent1">
                  <a:lumMod val="40000"/>
                  <a:lumOff val="60000"/>
                </a:schemeClr>
              </a:gs>
              <a:gs pos="73000">
                <a:schemeClr val="accent1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98416" tIns="198416" rIns="198416" bIns="198416" spcCol="1270" anchor="ctr"/>
          <a:lstStyle/>
          <a:p>
            <a:endParaRPr lang="en-GB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August 2015. </a:t>
            </a:r>
            <a:r>
              <a:rPr lang="en-GB" dirty="0">
                <a:solidFill>
                  <a:prstClr val="black"/>
                </a:solidFill>
              </a:rPr>
              <a:t>Kindly contributed </a:t>
            </a:r>
            <a:r>
              <a:rPr lang="en-GB" dirty="0">
                <a:solidFill>
                  <a:prstClr val="black"/>
                </a:solidFill>
              </a:rPr>
              <a:t>by Richard Scott,</a:t>
            </a:r>
            <a:r>
              <a:rPr lang="en-US" dirty="0">
                <a:solidFill>
                  <a:prstClr val="black"/>
                </a:solidFill>
              </a:rPr>
              <a:t> Warwickshire Adult and Community Learning. </a:t>
            </a:r>
            <a:r>
              <a:rPr lang="en-GB" dirty="0">
                <a:solidFill>
                  <a:prstClr val="black"/>
                </a:solidFill>
              </a:rPr>
              <a:t>Search </a:t>
            </a:r>
            <a:r>
              <a:rPr lang="en-GB" dirty="0">
                <a:solidFill>
                  <a:prstClr val="black"/>
                </a:solidFill>
              </a:rPr>
              <a:t>for </a:t>
            </a:r>
            <a:r>
              <a:rPr lang="en-GB" dirty="0">
                <a:solidFill>
                  <a:prstClr val="black"/>
                </a:solidFill>
              </a:rPr>
              <a:t>Richard on </a:t>
            </a:r>
            <a:r>
              <a:rPr lang="en-GB" dirty="0">
                <a:solidFill>
                  <a:prstClr val="black"/>
                </a:solidFill>
                <a:hlinkClick r:id="rId5"/>
              </a:rPr>
              <a:t>www.skillsworkshop.org</a:t>
            </a:r>
            <a:r>
              <a:rPr lang="en-GB" dirty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This resource is accompanied by a matching PDF file (summary table). </a:t>
            </a:r>
            <a:r>
              <a:rPr lang="en-GB" dirty="0">
                <a:solidFill>
                  <a:prstClr val="black"/>
                </a:solidFill>
              </a:rPr>
              <a:t>To find related links and resources, please visit the </a:t>
            </a:r>
            <a:r>
              <a:rPr lang="en-GB" dirty="0">
                <a:solidFill>
                  <a:prstClr val="black"/>
                </a:solidFill>
              </a:rPr>
              <a:t>download page for this resource </a:t>
            </a:r>
            <a:r>
              <a:rPr lang="en-GB" dirty="0">
                <a:solidFill>
                  <a:prstClr val="black"/>
                </a:solidFill>
              </a:rPr>
              <a:t>at </a:t>
            </a:r>
            <a:r>
              <a:rPr lang="en-GB" dirty="0" smtClean="0">
                <a:solidFill>
                  <a:prstClr val="black"/>
                </a:solidFill>
              </a:rPr>
              <a:t>skillsworkshop.org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SOURCE: adapted from information on </a:t>
            </a:r>
            <a:r>
              <a:rPr lang="en-GB" dirty="0">
                <a:solidFill>
                  <a:prstClr val="black"/>
                </a:solidFill>
              </a:rPr>
              <a:t>BBC </a:t>
            </a:r>
            <a:r>
              <a:rPr lang="en-GB" dirty="0" smtClean="0">
                <a:solidFill>
                  <a:prstClr val="black"/>
                </a:solidFill>
              </a:rPr>
              <a:t>Skillswise </a:t>
            </a:r>
            <a:r>
              <a:rPr lang="en-GB" smtClean="0">
                <a:solidFill>
                  <a:prstClr val="black"/>
                </a:solidFill>
              </a:rPr>
              <a:t>http</a:t>
            </a:r>
            <a:r>
              <a:rPr lang="en-GB">
                <a:solidFill>
                  <a:prstClr val="black"/>
                </a:solidFill>
              </a:rPr>
              <a:t>://</a:t>
            </a:r>
            <a:r>
              <a:rPr lang="en-GB" smtClean="0">
                <a:solidFill>
                  <a:prstClr val="black"/>
                </a:solidFill>
              </a:rPr>
              <a:t>www.bbc.co.uk/skillswise/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07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 of texts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200" dirty="0" smtClean="0"/>
              <a:t>There are 4 purposes of text</a:t>
            </a:r>
          </a:p>
          <a:p>
            <a:r>
              <a:rPr lang="en-GB" sz="2200" dirty="0" smtClean="0"/>
              <a:t>Each slide contains one of them</a:t>
            </a:r>
          </a:p>
          <a:p>
            <a:endParaRPr lang="en-GB" sz="2200" dirty="0" smtClean="0"/>
          </a:p>
          <a:p>
            <a:pPr marL="0" indent="0">
              <a:buNone/>
            </a:pPr>
            <a:r>
              <a:rPr lang="en-GB" sz="2200" b="1" u="sng" dirty="0" smtClean="0"/>
              <a:t>The top half</a:t>
            </a:r>
          </a:p>
          <a:p>
            <a:r>
              <a:rPr lang="en-GB" sz="2200" dirty="0" smtClean="0"/>
              <a:t>Using the definition to guide you, arrange the ‘jigsaw’ pieces in the top left-hand corner to find the name of the purpose </a:t>
            </a:r>
            <a:r>
              <a:rPr lang="en-GB" sz="2200" b="1" u="sng" dirty="0" smtClean="0"/>
              <a:t>or</a:t>
            </a:r>
            <a:r>
              <a:rPr lang="en-GB" sz="2200" dirty="0" smtClean="0"/>
              <a:t> type its name in the blank box in the top right-hand corner</a:t>
            </a:r>
          </a:p>
          <a:p>
            <a:endParaRPr lang="en-GB" sz="2200" dirty="0" smtClean="0"/>
          </a:p>
          <a:p>
            <a:pPr marL="0" indent="0">
              <a:buNone/>
            </a:pPr>
            <a:r>
              <a:rPr lang="en-GB" sz="2200" b="1" u="sng" dirty="0" smtClean="0"/>
              <a:t>The bottom half</a:t>
            </a:r>
          </a:p>
          <a:p>
            <a:r>
              <a:rPr lang="en-GB" sz="2200" dirty="0" smtClean="0"/>
              <a:t>Delete or move 2 of the features </a:t>
            </a:r>
            <a:r>
              <a:rPr lang="en-GB" sz="2200" smtClean="0"/>
              <a:t>of texts </a:t>
            </a:r>
            <a:r>
              <a:rPr lang="en-GB" sz="2200" dirty="0" smtClean="0"/>
              <a:t>that </a:t>
            </a:r>
            <a:r>
              <a:rPr lang="en-GB" sz="2200" b="1" u="sng" dirty="0" smtClean="0"/>
              <a:t>DO NOT </a:t>
            </a:r>
            <a:r>
              <a:rPr lang="en-GB" sz="2200" dirty="0" smtClean="0"/>
              <a:t>belong to </a:t>
            </a:r>
            <a:r>
              <a:rPr lang="en-GB" sz="2200" smtClean="0"/>
              <a:t>the purpose; </a:t>
            </a:r>
            <a:r>
              <a:rPr lang="en-GB" sz="2200" dirty="0" smtClean="0"/>
              <a:t>leaving you the ones that </a:t>
            </a:r>
            <a:r>
              <a:rPr lang="en-GB" sz="2200" b="1" u="sng" dirty="0" smtClean="0"/>
              <a:t>DO</a:t>
            </a:r>
            <a:r>
              <a:rPr lang="en-GB" sz="2200" dirty="0" smtClean="0"/>
              <a:t> belong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32980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188640"/>
            <a:ext cx="119856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2119216"/>
            <a:ext cx="1198563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612" y="332656"/>
            <a:ext cx="11779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848" y="2636912"/>
            <a:ext cx="11779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73" y="1303952"/>
            <a:ext cx="118427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629" y="2636912"/>
            <a:ext cx="11842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67" y="1196752"/>
            <a:ext cx="12065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024" y="1840527"/>
            <a:ext cx="12065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9" name="Picture 45"/>
          <p:cNvPicPr>
            <a:picLocks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45" y="5489814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0" name="Picture 46"/>
          <p:cNvPicPr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524" y="4215776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1" name="Picture 47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433" y="5661248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2" name="Picture 48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33" y="3488818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4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88" y="4028818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5"/>
          <p:cNvPicPr>
            <a:picLocks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896" y="4755776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41032" y="424456"/>
            <a:ext cx="4392488" cy="11153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032" y="1785119"/>
            <a:ext cx="441325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29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59" y="273086"/>
            <a:ext cx="119856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808" y="2525233"/>
            <a:ext cx="1198563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939" y="823937"/>
            <a:ext cx="11779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52" y="1988840"/>
            <a:ext cx="11779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14" y="2579512"/>
            <a:ext cx="118427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734" y="2563860"/>
            <a:ext cx="11842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51" y="1092225"/>
            <a:ext cx="12065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942" y="1628800"/>
            <a:ext cx="12065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17" y="4099704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168" y="5445224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864" y="3789040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5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320" y="3933056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872" y="5589240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5241032" y="404664"/>
            <a:ext cx="4392488" cy="11153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776" y="1685873"/>
            <a:ext cx="4445000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367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43" y="260648"/>
            <a:ext cx="119856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92" y="1815860"/>
            <a:ext cx="1198563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44" y="1010997"/>
            <a:ext cx="11779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131" y="2620342"/>
            <a:ext cx="11779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579" y="607135"/>
            <a:ext cx="118427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649" y="1815860"/>
            <a:ext cx="11842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600" y="1547572"/>
            <a:ext cx="12065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19" y="2564904"/>
            <a:ext cx="12065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924" y="3938268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68" y="5092935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028" y="5517231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8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896" y="5445222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088" y="4274024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5241032" y="365796"/>
            <a:ext cx="4392488" cy="11153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032" y="1691010"/>
            <a:ext cx="4445000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420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5" y="188640"/>
            <a:ext cx="119856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624" y="2492896"/>
            <a:ext cx="1198563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137" y="1756246"/>
            <a:ext cx="11779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05" y="2348880"/>
            <a:ext cx="11779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776" y="2532793"/>
            <a:ext cx="11922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90" y="1484784"/>
            <a:ext cx="11842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489" y="1035664"/>
            <a:ext cx="12065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814" y="1805955"/>
            <a:ext cx="12065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64" y="3429000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526" y="3429000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64" y="5697071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280" y="5733376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536" y="5733376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056" y="3466422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5"/>
          <p:cNvPicPr>
            <a:picLocks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624" y="4581248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5"/>
          <p:cNvPicPr>
            <a:picLocks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072" y="4581128"/>
            <a:ext cx="2160000" cy="10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5241032" y="404664"/>
            <a:ext cx="4392488" cy="11153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>
              <a:solidFill>
                <a:schemeClr val="tx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776" y="1723529"/>
            <a:ext cx="4445000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43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199</TotalTime>
  <Words>269</Words>
  <Application>Microsoft Office PowerPoint</Application>
  <PresentationFormat>A4 Paper (210x297 mm)</PresentationFormat>
  <Paragraphs>32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</vt:lpstr>
      <vt:lpstr>Purpose of texts</vt:lpstr>
      <vt:lpstr>Purpose of texts</vt:lpstr>
      <vt:lpstr>PowerPoint Presentation</vt:lpstr>
      <vt:lpstr>PowerPoint Presentation</vt:lpstr>
      <vt:lpstr>PowerPoint Presentation</vt:lpstr>
      <vt:lpstr>PowerPoint Presentation</vt:lpstr>
    </vt:vector>
  </TitlesOfParts>
  <Company>Warwickshire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Scott</dc:creator>
  <cp:lastModifiedBy>Maggie Harnew</cp:lastModifiedBy>
  <cp:revision>26</cp:revision>
  <dcterms:created xsi:type="dcterms:W3CDTF">2015-03-11T13:54:04Z</dcterms:created>
  <dcterms:modified xsi:type="dcterms:W3CDTF">2015-08-17T09:26:16Z</dcterms:modified>
</cp:coreProperties>
</file>