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79" r:id="rId3"/>
    <p:sldId id="256" r:id="rId4"/>
    <p:sldId id="257" r:id="rId5"/>
    <p:sldId id="259" r:id="rId6"/>
    <p:sldId id="280" r:id="rId7"/>
    <p:sldId id="264" r:id="rId8"/>
    <p:sldId id="261" r:id="rId9"/>
    <p:sldId id="281" r:id="rId10"/>
    <p:sldId id="28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63E7A-D647-4204-A8D3-840E81634BD0}" type="datetimeFigureOut">
              <a:rPr lang="en-GB" smtClean="0"/>
              <a:t>12/04/2011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082F8-92EE-4E47-A4FD-94ADDCC9F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April </a:t>
            </a:r>
            <a:r>
              <a:rPr lang="en-GB" dirty="0" smtClean="0">
                <a:latin typeface="Comic Sans MS" pitchFamily="66" charset="0"/>
              </a:rPr>
              <a:t>2011.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</a:t>
            </a:r>
            <a:r>
              <a:rPr lang="en-US" dirty="0" smtClean="0"/>
              <a:t>Mark </a:t>
            </a:r>
            <a:r>
              <a:rPr lang="en-US" dirty="0" err="1" smtClean="0"/>
              <a:t>Sergison</a:t>
            </a:r>
            <a:r>
              <a:rPr lang="en-US" dirty="0" smtClean="0"/>
              <a:t>, Dudley</a:t>
            </a:r>
            <a:r>
              <a:rPr lang="en-US" baseline="0" dirty="0" smtClean="0"/>
              <a:t> </a:t>
            </a:r>
            <a:r>
              <a:rPr lang="en-US" dirty="0" smtClean="0"/>
              <a:t>College.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omic Sans MS" pitchFamily="66" charset="0"/>
              </a:rPr>
              <a:t>April 2011. 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Mark </a:t>
            </a:r>
            <a:r>
              <a:rPr lang="en-US" dirty="0" err="1" smtClean="0"/>
              <a:t>Sergison</a:t>
            </a:r>
            <a:r>
              <a:rPr lang="en-US" dirty="0" smtClean="0"/>
              <a:t>, Dudley</a:t>
            </a:r>
            <a:r>
              <a:rPr lang="en-US" baseline="0" dirty="0" smtClean="0"/>
              <a:t> </a:t>
            </a:r>
            <a:r>
              <a:rPr lang="en-US" dirty="0" smtClean="0"/>
              <a:t>College.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082F8-92EE-4E47-A4FD-94ADDCC9FB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2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795F-DC2A-4228-8C16-CBF1D0C9D4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6175" y="3622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DE7E0B7-6A26-4415-B371-C6999D540FAA}" type="datetimeFigureOut">
              <a:rPr lang="en-US" smtClean="0"/>
              <a:pPr/>
              <a:t>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DA1795F-DC2A-4228-8C16-CBF1D0C9D44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2" descr="http://vinylstickersdirect.co.uk/images/englishrose2.jpg"/>
          <p:cNvPicPr>
            <a:picLocks noChangeAspect="1" noChangeArrowheads="1"/>
          </p:cNvPicPr>
          <p:nvPr userDrawn="1"/>
        </p:nvPicPr>
        <p:blipFill>
          <a:blip r:embed="rId14" cstate="print"/>
          <a:srcRect l="6943" t="3592" r="6002" b="4302"/>
          <a:stretch>
            <a:fillRect/>
          </a:stretch>
        </p:blipFill>
        <p:spPr bwMode="auto">
          <a:xfrm>
            <a:off x="7956376" y="5375060"/>
            <a:ext cx="1049737" cy="1318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illsworksho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killsworkshop.org/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JRojmvlE6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TJRojmvlE6U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619672" y="836712"/>
            <a:ext cx="5543550" cy="922337"/>
          </a:xfrm>
        </p:spPr>
        <p:txBody>
          <a:bodyPr/>
          <a:lstStyle/>
          <a:p>
            <a:pPr eaLnBrk="1" hangingPunct="1"/>
            <a:r>
              <a:rPr lang="en-GB" b="1" dirty="0" smtClean="0"/>
              <a:t>St George’s Day</a:t>
            </a:r>
            <a:endParaRPr lang="en-GB" b="1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7038" y="4119563"/>
            <a:ext cx="84343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316" name="Picture 1" descr="Description: sw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664"/>
            <a:ext cx="13700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251520" y="4509120"/>
            <a:ext cx="763284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</a:rPr>
              <a:t>Curriculum links</a:t>
            </a:r>
            <a:endParaRPr lang="en-GB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Covers aspects </a:t>
            </a:r>
            <a:r>
              <a:rPr lang="en-GB" sz="1600" dirty="0">
                <a:solidFill>
                  <a:srgbClr val="000000"/>
                </a:solidFill>
              </a:rPr>
              <a:t>of Level 1 </a:t>
            </a:r>
            <a:r>
              <a:rPr lang="en-GB" sz="1600" dirty="0" smtClean="0">
                <a:solidFill>
                  <a:srgbClr val="000000"/>
                </a:solidFill>
              </a:rPr>
              <a:t>Functional </a:t>
            </a:r>
            <a:r>
              <a:rPr lang="en-GB" sz="1600" dirty="0">
                <a:solidFill>
                  <a:srgbClr val="000000"/>
                </a:solidFill>
              </a:rPr>
              <a:t>Mathematics and adult </a:t>
            </a:r>
            <a:r>
              <a:rPr lang="en-GB" sz="1600" dirty="0" smtClean="0">
                <a:solidFill>
                  <a:srgbClr val="000000"/>
                </a:solidFill>
              </a:rPr>
              <a:t>numeracy including decimals, multiplication,  and area of rectangles. </a:t>
            </a:r>
            <a:r>
              <a:rPr lang="en-GB" sz="1600" dirty="0">
                <a:solidFill>
                  <a:srgbClr val="000000"/>
                </a:solidFill>
              </a:rPr>
              <a:t>Please refer to the download page for this resource on skillsworkshop.org for detailed curriculum links and related resources.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</a:rPr>
              <a:t>The </a:t>
            </a:r>
            <a:r>
              <a:rPr lang="en-GB" sz="1600" dirty="0" smtClean="0">
                <a:solidFill>
                  <a:srgbClr val="000000"/>
                </a:solidFill>
              </a:rPr>
              <a:t>PPT includes mentions of other external sites / resources such as  BBC </a:t>
            </a:r>
            <a:r>
              <a:rPr lang="en-GB" sz="1600" dirty="0" err="1" smtClean="0">
                <a:solidFill>
                  <a:srgbClr val="000000"/>
                </a:solidFill>
              </a:rPr>
              <a:t>Skillswise</a:t>
            </a:r>
            <a:r>
              <a:rPr lang="en-GB" sz="1600" dirty="0" smtClean="0">
                <a:solidFill>
                  <a:srgbClr val="000000"/>
                </a:solidFill>
              </a:rPr>
              <a:t>, BKSB and BBC </a:t>
            </a:r>
            <a:r>
              <a:rPr lang="en-GB" sz="1600" dirty="0" err="1" smtClean="0">
                <a:solidFill>
                  <a:srgbClr val="000000"/>
                </a:solidFill>
              </a:rPr>
              <a:t>Bitesize</a:t>
            </a:r>
            <a:r>
              <a:rPr lang="en-GB" sz="1600" dirty="0" smtClean="0">
                <a:solidFill>
                  <a:srgbClr val="000000"/>
                </a:solidFill>
              </a:rPr>
              <a:t>. Direct links are not provided so the tutor should read through and research these (or edit to include their own worksheets, etc.) before using this PPT.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8875" y="2060848"/>
            <a:ext cx="7711554" cy="2160240"/>
          </a:xfrm>
          <a:custGeom>
            <a:avLst/>
            <a:gdLst>
              <a:gd name="connsiteX0" fmla="*/ 0 w 8434289"/>
              <a:gd name="connsiteY0" fmla="*/ 209142 h 1254825"/>
              <a:gd name="connsiteX1" fmla="*/ 209142 w 8434289"/>
              <a:gd name="connsiteY1" fmla="*/ 0 h 1254825"/>
              <a:gd name="connsiteX2" fmla="*/ 8225147 w 8434289"/>
              <a:gd name="connsiteY2" fmla="*/ 0 h 1254825"/>
              <a:gd name="connsiteX3" fmla="*/ 8434289 w 8434289"/>
              <a:gd name="connsiteY3" fmla="*/ 209142 h 1254825"/>
              <a:gd name="connsiteX4" fmla="*/ 8434289 w 8434289"/>
              <a:gd name="connsiteY4" fmla="*/ 1045683 h 1254825"/>
              <a:gd name="connsiteX5" fmla="*/ 8225147 w 8434289"/>
              <a:gd name="connsiteY5" fmla="*/ 1254825 h 1254825"/>
              <a:gd name="connsiteX6" fmla="*/ 209142 w 8434289"/>
              <a:gd name="connsiteY6" fmla="*/ 1254825 h 1254825"/>
              <a:gd name="connsiteX7" fmla="*/ 0 w 8434289"/>
              <a:gd name="connsiteY7" fmla="*/ 1045683 h 1254825"/>
              <a:gd name="connsiteX8" fmla="*/ 0 w 8434289"/>
              <a:gd name="connsiteY8" fmla="*/ 209142 h 12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4289" h="1254825">
                <a:moveTo>
                  <a:pt x="0" y="209142"/>
                </a:moveTo>
                <a:cubicBezTo>
                  <a:pt x="0" y="93636"/>
                  <a:pt x="93636" y="0"/>
                  <a:pt x="209142" y="0"/>
                </a:cubicBezTo>
                <a:lnTo>
                  <a:pt x="8225147" y="0"/>
                </a:lnTo>
                <a:cubicBezTo>
                  <a:pt x="8340653" y="0"/>
                  <a:pt x="8434289" y="93636"/>
                  <a:pt x="8434289" y="209142"/>
                </a:cubicBezTo>
                <a:lnTo>
                  <a:pt x="8434289" y="1045683"/>
                </a:lnTo>
                <a:cubicBezTo>
                  <a:pt x="8434289" y="1161189"/>
                  <a:pt x="8340653" y="1254825"/>
                  <a:pt x="8225147" y="1254825"/>
                </a:cubicBezTo>
                <a:lnTo>
                  <a:pt x="209142" y="1254825"/>
                </a:lnTo>
                <a:cubicBezTo>
                  <a:pt x="93636" y="1254825"/>
                  <a:pt x="0" y="1161189"/>
                  <a:pt x="0" y="1045683"/>
                </a:cubicBezTo>
                <a:lnTo>
                  <a:pt x="0" y="209142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31000">
                <a:schemeClr val="bg1"/>
              </a:gs>
              <a:gs pos="73000">
                <a:srgbClr val="FF0000"/>
              </a:gs>
              <a:gs pos="100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98416" tIns="198416" rIns="198416" bIns="198416" spcCol="1270" anchor="ctr"/>
          <a:lstStyle/>
          <a:p>
            <a:pPr>
              <a:spcBef>
                <a:spcPct val="0"/>
              </a:spcBef>
              <a:defRPr/>
            </a:pPr>
            <a:r>
              <a:rPr lang="en-GB" dirty="0" smtClean="0">
                <a:solidFill>
                  <a:prstClr val="black"/>
                </a:solidFill>
              </a:rPr>
              <a:t>April </a:t>
            </a:r>
            <a:r>
              <a:rPr lang="en-GB" dirty="0">
                <a:solidFill>
                  <a:prstClr val="black"/>
                </a:solidFill>
              </a:rPr>
              <a:t>2011. Kindly contributed by 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Mark </a:t>
            </a:r>
            <a:r>
              <a:rPr lang="en-US" dirty="0" err="1" smtClean="0">
                <a:solidFill>
                  <a:prstClr val="black"/>
                </a:solidFill>
              </a:rPr>
              <a:t>Sergison</a:t>
            </a:r>
            <a:r>
              <a:rPr lang="en-US" dirty="0" smtClean="0">
                <a:solidFill>
                  <a:prstClr val="black"/>
                </a:solidFill>
              </a:rPr>
              <a:t>, Dudley College.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dirty="0">
                <a:solidFill>
                  <a:prstClr val="black"/>
                </a:solidFill>
              </a:rPr>
              <a:t>Search for </a:t>
            </a:r>
            <a:r>
              <a:rPr lang="en-GB" dirty="0" smtClean="0">
                <a:solidFill>
                  <a:prstClr val="black"/>
                </a:solidFill>
              </a:rPr>
              <a:t>Mark </a:t>
            </a:r>
            <a:r>
              <a:rPr lang="en-GB" dirty="0">
                <a:solidFill>
                  <a:prstClr val="black"/>
                </a:solidFill>
              </a:rPr>
              <a:t>on </a:t>
            </a:r>
            <a:r>
              <a:rPr lang="en-GB" dirty="0">
                <a:solidFill>
                  <a:prstClr val="black"/>
                </a:solidFill>
                <a:hlinkClick r:id="rId5"/>
              </a:rPr>
              <a:t>www.skillsworkshop.org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endParaRPr lang="en-GB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This PPT </a:t>
            </a:r>
            <a:r>
              <a:rPr lang="en-GB" dirty="0" smtClean="0">
                <a:solidFill>
                  <a:prstClr val="black"/>
                </a:solidFill>
              </a:rPr>
              <a:t>was originally written for a 1 hour revision class.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Alternative versions  for 1.5 </a:t>
            </a:r>
            <a:r>
              <a:rPr lang="en-GB" dirty="0" err="1" smtClean="0">
                <a:solidFill>
                  <a:prstClr val="black"/>
                </a:solidFill>
              </a:rPr>
              <a:t>hr</a:t>
            </a:r>
            <a:r>
              <a:rPr lang="en-GB" dirty="0" smtClean="0">
                <a:solidFill>
                  <a:prstClr val="black"/>
                </a:solidFill>
              </a:rPr>
              <a:t> and 2.5hr lessons (that also cover L2 area of circles, triangles, etc.) are also available on </a:t>
            </a:r>
            <a:r>
              <a:rPr lang="en-GB" dirty="0" err="1" smtClean="0">
                <a:solidFill>
                  <a:prstClr val="black"/>
                </a:solidFill>
              </a:rPr>
              <a:t>skillsworkshop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395536" y="1844824"/>
            <a:ext cx="8286808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St. George wants a rectangular section of ground prepared for swordsmanship training: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 wants the area of the space to be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60m²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could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the dimensions of the training ground be?</a:t>
            </a:r>
            <a:endParaRPr kumimoji="0" lang="en-GB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71415"/>
            <a:ext cx="4357718" cy="1000131"/>
          </a:xfrm>
        </p:spPr>
        <p:txBody>
          <a:bodyPr/>
          <a:lstStyle/>
          <a:p>
            <a:r>
              <a:rPr lang="en-GB" b="1" dirty="0" smtClean="0"/>
              <a:t>St. George’s Day</a:t>
            </a:r>
            <a:endParaRPr lang="en-GB" b="1" dirty="0"/>
          </a:p>
        </p:txBody>
      </p:sp>
      <p:pic>
        <p:nvPicPr>
          <p:cNvPr id="1026" name="Picture 2" descr="St George's Day">
            <a:hlinkClick r:id="rId3" tooltip="St George's Day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11205" y="2060848"/>
            <a:ext cx="2029685" cy="2679184"/>
          </a:xfrm>
          <a:prstGeom prst="rect">
            <a:avLst/>
          </a:prstGeom>
          <a:noFill/>
        </p:spPr>
      </p:pic>
      <p:pic>
        <p:nvPicPr>
          <p:cNvPr id="4" name="Picture 2" descr="http://vinylstickersdirect.co.uk/images/englishrose2.jpg"/>
          <p:cNvPicPr>
            <a:picLocks noChangeAspect="1" noChangeArrowheads="1"/>
          </p:cNvPicPr>
          <p:nvPr/>
        </p:nvPicPr>
        <p:blipFill>
          <a:blip r:embed="rId5" cstate="print"/>
          <a:srcRect l="6943" t="3592" r="6002" b="4302"/>
          <a:stretch>
            <a:fillRect/>
          </a:stretch>
        </p:blipFill>
        <p:spPr bwMode="auto">
          <a:xfrm>
            <a:off x="7596336" y="214290"/>
            <a:ext cx="1337769" cy="1680775"/>
          </a:xfrm>
          <a:prstGeom prst="rect">
            <a:avLst/>
          </a:prstGeom>
          <a:noFill/>
        </p:spPr>
      </p:pic>
      <p:pic>
        <p:nvPicPr>
          <p:cNvPr id="5" name="Picture 2" descr="C:\Users\Maggie\AppData\Local\Microsoft\Windows\Temporary Internet Files\Content.IE5\1JITURRS\MC90000120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355037" cy="14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6067"/>
            <a:ext cx="7128792" cy="144267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Lesson Objective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Calculate the area of </a:t>
            </a:r>
            <a:r>
              <a:rPr lang="en-GB" dirty="0" smtClean="0"/>
              <a:t>rectangles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Lesson Outcomes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/>
              <a:t>Correctly </a:t>
            </a:r>
            <a:r>
              <a:rPr lang="en-GB" dirty="0">
                <a:solidFill>
                  <a:srgbClr val="00B050"/>
                </a:solidFill>
              </a:rPr>
              <a:t>match</a:t>
            </a:r>
            <a:r>
              <a:rPr lang="en-GB" dirty="0"/>
              <a:t> at least 5 rectangles with whole numbers to the correct area (all).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/>
              <a:t>Correctly </a:t>
            </a:r>
            <a:r>
              <a:rPr lang="en-GB" dirty="0">
                <a:solidFill>
                  <a:srgbClr val="FF0000"/>
                </a:solidFill>
              </a:rPr>
              <a:t>measure</a:t>
            </a:r>
            <a:r>
              <a:rPr lang="en-GB" dirty="0"/>
              <a:t> at least 5 rectangles to the </a:t>
            </a:r>
            <a:r>
              <a:rPr lang="en-GB" dirty="0">
                <a:solidFill>
                  <a:srgbClr val="FF0000"/>
                </a:solidFill>
              </a:rPr>
              <a:t>nearest 0.5cm </a:t>
            </a:r>
            <a:r>
              <a:rPr lang="en-GB" dirty="0"/>
              <a:t>&amp; </a:t>
            </a:r>
            <a:r>
              <a:rPr lang="en-GB" dirty="0">
                <a:solidFill>
                  <a:srgbClr val="FF0000"/>
                </a:solidFill>
              </a:rPr>
              <a:t>calculate </a:t>
            </a:r>
            <a:r>
              <a:rPr lang="en-GB" dirty="0"/>
              <a:t>their areas (most).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/>
              <a:t>Achieve at least 70% on a quiz on calculating the area of rectangles (some</a:t>
            </a:r>
            <a:r>
              <a:rPr lang="en-GB" dirty="0" smtClean="0"/>
              <a:t>)</a:t>
            </a:r>
          </a:p>
        </p:txBody>
      </p:sp>
      <p:pic>
        <p:nvPicPr>
          <p:cNvPr id="4" name="Picture 2" descr="St George's Day">
            <a:hlinkClick r:id="rId2" tooltip="St George's Day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507579" cy="1990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85738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Area of Rectangles</a:t>
            </a:r>
            <a:br>
              <a:rPr lang="en-GB" b="1" dirty="0" smtClean="0"/>
            </a:br>
            <a:r>
              <a:rPr lang="en-GB" dirty="0" smtClean="0"/>
              <a:t>Underpinning skill = </a:t>
            </a:r>
            <a:r>
              <a:rPr lang="en-GB" dirty="0" smtClean="0"/>
              <a:t>multiply </a:t>
            </a:r>
            <a:r>
              <a:rPr lang="en-GB" dirty="0" smtClean="0"/>
              <a:t>pairs of numbers, particularly decimals: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467544" y="2636912"/>
            <a:ext cx="2500330" cy="2811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800" dirty="0" smtClean="0"/>
              <a:t>2.8 x 46 =</a:t>
            </a:r>
          </a:p>
          <a:p>
            <a:pPr marL="0" indent="0">
              <a:buNone/>
            </a:pPr>
            <a:endParaRPr lang="en-GB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/>
              <a:t>3.1 x 4.9 =</a:t>
            </a:r>
          </a:p>
          <a:p>
            <a:pPr marL="514350" indent="-514350">
              <a:buFont typeface="+mj-lt"/>
              <a:buAutoNum type="alphaLcParenR"/>
            </a:pPr>
            <a:endParaRPr lang="en-GB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/>
              <a:t>6.12 x 7.3 =</a:t>
            </a:r>
            <a:endParaRPr lang="en-GB" sz="2800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4294967295"/>
          </p:nvPr>
        </p:nvSpPr>
        <p:spPr>
          <a:xfrm>
            <a:off x="3707904" y="2636912"/>
            <a:ext cx="1428760" cy="2668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128.8</a:t>
            </a:r>
          </a:p>
          <a:p>
            <a:pPr marL="514350" indent="-514350">
              <a:buFont typeface="+mj-lt"/>
              <a:buAutoNum type="alphaLcParenR"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15.19</a:t>
            </a:r>
          </a:p>
          <a:p>
            <a:pPr marL="514350" indent="-514350">
              <a:buFont typeface="+mj-lt"/>
              <a:buAutoNum type="alphaLcParenR"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44.676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en-GB" b="1" dirty="0" smtClean="0"/>
              <a:t>Applying this skill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214422"/>
            <a:ext cx="4038600" cy="2357454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/>
              <a:t>The shape of the jousting field is rectangular. It measures </a:t>
            </a:r>
            <a:r>
              <a:rPr lang="en-GB" dirty="0" smtClean="0">
                <a:solidFill>
                  <a:srgbClr val="00B050"/>
                </a:solidFill>
              </a:rPr>
              <a:t>9.8m</a:t>
            </a:r>
            <a:r>
              <a:rPr lang="en-GB" dirty="0" smtClean="0"/>
              <a:t> wide and </a:t>
            </a:r>
            <a:r>
              <a:rPr lang="en-GB" dirty="0" smtClean="0">
                <a:solidFill>
                  <a:srgbClr val="00B050"/>
                </a:solidFill>
              </a:rPr>
              <a:t>22.5m</a:t>
            </a:r>
            <a:r>
              <a:rPr lang="en-GB" dirty="0" smtClean="0"/>
              <a:t> long. What is its area?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648332" y="2000240"/>
            <a:ext cx="1995502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600" dirty="0" smtClean="0">
                <a:solidFill>
                  <a:srgbClr val="00B050"/>
                </a:solidFill>
              </a:rPr>
              <a:t>220.5m²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image62.webshots.com/62/6/9/71/2594609710044882160trmpmT_f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3212976"/>
            <a:ext cx="3078701" cy="2094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1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en-GB" dirty="0" smtClean="0"/>
              <a:t>Applying this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214422"/>
            <a:ext cx="4038600" cy="235745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/>
              <a:t>The rectangular banquet hall needs new </a:t>
            </a:r>
            <a:r>
              <a:rPr lang="en-GB" dirty="0" smtClean="0"/>
              <a:t>floor wood panels. It measures </a:t>
            </a:r>
            <a:r>
              <a:rPr lang="en-GB" dirty="0" smtClean="0">
                <a:solidFill>
                  <a:srgbClr val="FF0000"/>
                </a:solidFill>
              </a:rPr>
              <a:t>28m</a:t>
            </a:r>
            <a:r>
              <a:rPr lang="en-GB" dirty="0" smtClean="0"/>
              <a:t> long and </a:t>
            </a:r>
            <a:r>
              <a:rPr lang="en-GB" dirty="0" smtClean="0">
                <a:solidFill>
                  <a:srgbClr val="FF0000"/>
                </a:solidFill>
              </a:rPr>
              <a:t>9.42m</a:t>
            </a:r>
            <a:r>
              <a:rPr lang="en-GB" dirty="0" smtClean="0"/>
              <a:t> wide. What is it’s area?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648332" y="2000240"/>
            <a:ext cx="1995502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263.76m²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gtunlimited.com/KnappBanquetHal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74" y="3643314"/>
            <a:ext cx="30861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/>
          <a:lstStyle/>
          <a:p>
            <a:r>
              <a:rPr lang="en-GB" dirty="0" smtClean="0"/>
              <a:t>Developing the skill.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/>
              <a:t>St. George wants a flag made so he can wave it after slaying the dragon. He wants it to be </a:t>
            </a:r>
            <a:r>
              <a:rPr lang="en-GB" dirty="0" smtClean="0">
                <a:solidFill>
                  <a:srgbClr val="0070C0"/>
                </a:solidFill>
              </a:rPr>
              <a:t>2.3m</a:t>
            </a:r>
            <a:r>
              <a:rPr lang="en-GB" dirty="0" smtClean="0"/>
              <a:t> long and </a:t>
            </a:r>
            <a:r>
              <a:rPr lang="en-GB" dirty="0" smtClean="0">
                <a:solidFill>
                  <a:srgbClr val="0070C0"/>
                </a:solidFill>
              </a:rPr>
              <a:t>80cm</a:t>
            </a:r>
            <a:r>
              <a:rPr lang="en-GB" dirty="0" smtClean="0"/>
              <a:t> high. What will </a:t>
            </a:r>
            <a:r>
              <a:rPr lang="en-GB" dirty="0" smtClean="0"/>
              <a:t>its </a:t>
            </a:r>
            <a:r>
              <a:rPr lang="en-GB" dirty="0" smtClean="0"/>
              <a:t>area be?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500298" y="5500703"/>
            <a:ext cx="4714908" cy="714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200" dirty="0" smtClean="0">
                <a:solidFill>
                  <a:srgbClr val="0070C0"/>
                </a:solidFill>
              </a:rPr>
              <a:t>1.84m²    OR    18,400cm²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thethunderdragon.co.uk/blog/wp-content/uploads/st-george-cross-fla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40621" cy="295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/>
          <a:lstStyle/>
          <a:p>
            <a:r>
              <a:rPr lang="en-GB" dirty="0" smtClean="0"/>
              <a:t>Developing the skill.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4038600" cy="261461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/>
              <a:t>A piece of fabric is needed to depict the story of St. George and the dragon. It is </a:t>
            </a:r>
            <a:r>
              <a:rPr lang="en-GB" dirty="0" smtClean="0">
                <a:solidFill>
                  <a:srgbClr val="FF0000"/>
                </a:solidFill>
              </a:rPr>
              <a:t>45cm </a:t>
            </a:r>
            <a:r>
              <a:rPr lang="en-GB" dirty="0" smtClean="0"/>
              <a:t>long and </a:t>
            </a:r>
            <a:r>
              <a:rPr lang="en-GB" dirty="0" smtClean="0">
                <a:solidFill>
                  <a:srgbClr val="FF0000"/>
                </a:solidFill>
              </a:rPr>
              <a:t>380mm </a:t>
            </a:r>
            <a:r>
              <a:rPr lang="en-GB" dirty="0" smtClean="0"/>
              <a:t>wide. What will its area be?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3568" y="4308349"/>
            <a:ext cx="3929090" cy="1714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1710cm²</a:t>
            </a:r>
          </a:p>
          <a:p>
            <a:pPr algn="ctr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OR</a:t>
            </a:r>
          </a:p>
          <a:p>
            <a:pPr algn="ctr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171,000mm²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ucc.ie/milmart/grgwstart3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223040"/>
            <a:ext cx="2981325" cy="481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3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GB" b="1" dirty="0" smtClean="0"/>
              <a:t>Independent activity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5720" y="1285860"/>
            <a:ext cx="4329114" cy="3686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u="sng" dirty="0" smtClean="0"/>
              <a:t>Confident?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/>
              <a:t>Try </a:t>
            </a:r>
            <a:r>
              <a:rPr lang="en-GB" dirty="0" err="1" smtClean="0"/>
              <a:t>Skillswise</a:t>
            </a:r>
            <a:r>
              <a:rPr lang="en-GB" dirty="0" smtClean="0"/>
              <a:t> worksheet 1</a:t>
            </a:r>
          </a:p>
          <a:p>
            <a:endParaRPr lang="en-GB" dirty="0" smtClean="0"/>
          </a:p>
          <a:p>
            <a:pPr lvl="3">
              <a:buNone/>
            </a:pPr>
            <a:r>
              <a:rPr lang="en-GB" sz="3200" b="1" dirty="0" smtClean="0"/>
              <a:t>OR</a:t>
            </a:r>
          </a:p>
          <a:p>
            <a:pPr lvl="3"/>
            <a:endParaRPr lang="en-GB" dirty="0" smtClean="0"/>
          </a:p>
          <a:p>
            <a:pPr>
              <a:buNone/>
            </a:pPr>
            <a:r>
              <a:rPr lang="en-GB" u="sng" dirty="0" smtClean="0"/>
              <a:t>Need a bit more Practice?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/>
              <a:t>Try </a:t>
            </a:r>
            <a:r>
              <a:rPr lang="en-GB" dirty="0" err="1"/>
              <a:t>bksb</a:t>
            </a:r>
            <a:r>
              <a:rPr lang="en-GB" dirty="0"/>
              <a:t> Exercise 2 sheet</a:t>
            </a:r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176870" y="1571612"/>
            <a:ext cx="368141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u="sng" dirty="0" smtClean="0"/>
              <a:t>Computer Activity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err="1"/>
              <a:t>Skillswise</a:t>
            </a:r>
            <a:r>
              <a:rPr lang="en-GB" dirty="0"/>
              <a:t> </a:t>
            </a:r>
            <a:r>
              <a:rPr lang="en-GB" i="1" dirty="0"/>
              <a:t>Area of Rectangles quizzes.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/>
              <a:t>Make </a:t>
            </a:r>
            <a:r>
              <a:rPr lang="en-GB" dirty="0"/>
              <a:t>a note of your scores on your lesson </a:t>
            </a:r>
            <a:r>
              <a:rPr lang="en-GB" dirty="0" smtClean="0"/>
              <a:t> session </a:t>
            </a:r>
            <a:r>
              <a:rPr lang="en-GB" dirty="0"/>
              <a:t>sheet.</a:t>
            </a:r>
          </a:p>
        </p:txBody>
      </p:sp>
    </p:spTree>
    <p:extLst>
      <p:ext uri="{BB962C8B-B14F-4D97-AF65-F5344CB8AC3E}">
        <p14:creationId xmlns:p14="http://schemas.microsoft.com/office/powerpoint/2010/main" val="2597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443</Words>
  <Application>Microsoft Office PowerPoint</Application>
  <PresentationFormat>On-screen Show (4:3)</PresentationFormat>
  <Paragraphs>60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Sketchbook</vt:lpstr>
      <vt:lpstr>St George’s Day</vt:lpstr>
      <vt:lpstr>St. George’s Day</vt:lpstr>
      <vt:lpstr>Lesson Objective Calculate the area of rectangles</vt:lpstr>
      <vt:lpstr>Area of Rectangles Underpinning skill = multiply pairs of numbers, particularly decimals:</vt:lpstr>
      <vt:lpstr>Applying this skill</vt:lpstr>
      <vt:lpstr>Applying this skill</vt:lpstr>
      <vt:lpstr>Developing the skill.</vt:lpstr>
      <vt:lpstr>Developing the skill.</vt:lpstr>
      <vt:lpstr>Independent activity</vt:lpstr>
      <vt:lpstr>Extension</vt:lpstr>
    </vt:vector>
  </TitlesOfParts>
  <Company>Dudley College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George’s Day</dc:title>
  <dc:creator>Mark Sergison</dc:creator>
  <cp:lastModifiedBy>Maggie Harnew</cp:lastModifiedBy>
  <cp:revision>43</cp:revision>
  <dcterms:created xsi:type="dcterms:W3CDTF">2010-03-24T23:22:08Z</dcterms:created>
  <dcterms:modified xsi:type="dcterms:W3CDTF">2011-04-12T08:58:23Z</dcterms:modified>
</cp:coreProperties>
</file>